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91" r:id="rId2"/>
    <p:sldMasterId id="2147483693" r:id="rId3"/>
    <p:sldMasterId id="2147483909" r:id="rId4"/>
    <p:sldMasterId id="2147483993" r:id="rId5"/>
    <p:sldMasterId id="2147484000" r:id="rId6"/>
    <p:sldMasterId id="2147484005" r:id="rId7"/>
    <p:sldMasterId id="2147484010" r:id="rId8"/>
    <p:sldMasterId id="2147484015" r:id="rId9"/>
    <p:sldMasterId id="2147484020" r:id="rId10"/>
    <p:sldMasterId id="2147484033" r:id="rId11"/>
    <p:sldMasterId id="2147484039" r:id="rId12"/>
    <p:sldMasterId id="2147484053" r:id="rId13"/>
    <p:sldMasterId id="2147484066" r:id="rId14"/>
    <p:sldMasterId id="2147484078" r:id="rId15"/>
    <p:sldMasterId id="2147484092" r:id="rId16"/>
    <p:sldMasterId id="2147484110" r:id="rId17"/>
  </p:sldMasterIdLst>
  <p:notesMasterIdLst>
    <p:notesMasterId r:id="rId117"/>
  </p:notesMasterIdLst>
  <p:handoutMasterIdLst>
    <p:handoutMasterId r:id="rId118"/>
  </p:handoutMasterIdLst>
  <p:sldIdLst>
    <p:sldId id="256" r:id="rId18"/>
    <p:sldId id="258" r:id="rId19"/>
    <p:sldId id="373" r:id="rId20"/>
    <p:sldId id="402" r:id="rId21"/>
    <p:sldId id="403" r:id="rId22"/>
    <p:sldId id="404" r:id="rId23"/>
    <p:sldId id="405" r:id="rId24"/>
    <p:sldId id="406" r:id="rId25"/>
    <p:sldId id="407" r:id="rId26"/>
    <p:sldId id="408" r:id="rId27"/>
    <p:sldId id="374" r:id="rId28"/>
    <p:sldId id="487" r:id="rId29"/>
    <p:sldId id="488"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06" r:id="rId48"/>
    <p:sldId id="507" r:id="rId49"/>
    <p:sldId id="508" r:id="rId50"/>
    <p:sldId id="509" r:id="rId51"/>
    <p:sldId id="510" r:id="rId52"/>
    <p:sldId id="511" r:id="rId53"/>
    <p:sldId id="512" r:id="rId54"/>
    <p:sldId id="375" r:id="rId55"/>
    <p:sldId id="454" r:id="rId56"/>
    <p:sldId id="455" r:id="rId57"/>
    <p:sldId id="456"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73" r:id="rId75"/>
    <p:sldId id="293" r:id="rId76"/>
    <p:sldId id="376" r:id="rId77"/>
    <p:sldId id="474" r:id="rId78"/>
    <p:sldId id="475" r:id="rId79"/>
    <p:sldId id="476" r:id="rId80"/>
    <p:sldId id="477" r:id="rId81"/>
    <p:sldId id="478" r:id="rId82"/>
    <p:sldId id="479" r:id="rId83"/>
    <p:sldId id="480" r:id="rId84"/>
    <p:sldId id="481" r:id="rId85"/>
    <p:sldId id="482" r:id="rId86"/>
    <p:sldId id="483" r:id="rId87"/>
    <p:sldId id="484" r:id="rId88"/>
    <p:sldId id="485" r:id="rId89"/>
    <p:sldId id="486" r:id="rId90"/>
    <p:sldId id="377" r:id="rId91"/>
    <p:sldId id="409"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422" r:id="rId105"/>
    <p:sldId id="423" r:id="rId106"/>
    <p:sldId id="424" r:id="rId107"/>
    <p:sldId id="425" r:id="rId108"/>
    <p:sldId id="426" r:id="rId109"/>
    <p:sldId id="427" r:id="rId110"/>
    <p:sldId id="379" r:id="rId111"/>
    <p:sldId id="381" r:id="rId112"/>
    <p:sldId id="382" r:id="rId113"/>
    <p:sldId id="383" r:id="rId114"/>
    <p:sldId id="264" r:id="rId115"/>
    <p:sldId id="380" r:id="rId116"/>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0B05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072" autoAdjust="0"/>
  </p:normalViewPr>
  <p:slideViewPr>
    <p:cSldViewPr>
      <p:cViewPr varScale="1">
        <p:scale>
          <a:sx n="70" d="100"/>
          <a:sy n="70" d="100"/>
        </p:scale>
        <p:origin x="1338"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6" d="100"/>
          <a:sy n="86" d="100"/>
        </p:scale>
        <p:origin x="-3126" y="-78"/>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notesMaster" Target="notesMasters/notesMaster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s>
</file>

<file path=ppt/charts/_rels/chart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jpeg"/><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tephen.kirkwood\AppData\Local\Temp\2015-16_Section_2_Housing_Stock_Annex_Tables-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tephen.kirkwood\AppData\Local\Temp\2015-16_Section_2_Housing_Stock_Annex_Tables-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tephen.kirkwood\AppData\Local\Temp\2015-16_Section_2_Housing_Stock_Annex_Tables-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tephen.kirkwood\AppData\Local\Temp\2014-15_Section_2_Housing_Stock_tables_and_figures_FINAL-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tephen.kirkwood\AppData\Local\Temp\2015-16_Section_2_Housing_Stock_Annex_Table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solidFill>
          <a:schemeClr val="tx1"/>
        </a:solidFill>
        <a:ln>
          <a:noFill/>
        </a:ln>
      </c:spPr>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blipFill>
              <a:blip xmlns:r="http://schemas.openxmlformats.org/officeDocument/2006/relationships" r:embed="rId1"/>
              <a:tile tx="0" ty="0" sx="100000" sy="100000" flip="none" algn="tl"/>
            </a:blipFill>
          </c:spPr>
          <c:invertIfNegative val="0"/>
          <c:dPt>
            <c:idx val="0"/>
            <c:invertIfNegative val="0"/>
            <c:bubble3D val="0"/>
            <c:spPr>
              <a:blipFill>
                <a:blip xmlns:r="http://schemas.openxmlformats.org/officeDocument/2006/relationships" r:embed="rId2"/>
                <a:stretch>
                  <a:fillRect/>
                </a:stretch>
              </a:blipFill>
            </c:spPr>
            <c:extLst>
              <c:ext xmlns:c16="http://schemas.microsoft.com/office/drawing/2014/chart" uri="{C3380CC4-5D6E-409C-BE32-E72D297353CC}">
                <c16:uniqueId val="{00000001-ADBA-4F91-B7B1-BD5B72A3E3B1}"/>
              </c:ext>
            </c:extLst>
          </c:dPt>
          <c:dPt>
            <c:idx val="1"/>
            <c:invertIfNegative val="0"/>
            <c:bubble3D val="0"/>
            <c:extLst>
              <c:ext xmlns:c16="http://schemas.microsoft.com/office/drawing/2014/chart" uri="{C3380CC4-5D6E-409C-BE32-E72D297353CC}">
                <c16:uniqueId val="{00000002-ADBA-4F91-B7B1-BD5B72A3E3B1}"/>
              </c:ext>
            </c:extLst>
          </c:dPt>
          <c:dPt>
            <c:idx val="2"/>
            <c:invertIfNegative val="0"/>
            <c:bubble3D val="0"/>
            <c:spPr>
              <a:blipFill>
                <a:blip xmlns:r="http://schemas.openxmlformats.org/officeDocument/2006/relationships" r:embed="rId3"/>
                <a:tile tx="0" ty="0" sx="100000" sy="100000" flip="none" algn="tl"/>
              </a:blipFill>
            </c:spPr>
            <c:extLst>
              <c:ext xmlns:c16="http://schemas.microsoft.com/office/drawing/2014/chart" uri="{C3380CC4-5D6E-409C-BE32-E72D297353CC}">
                <c16:uniqueId val="{00000004-ADBA-4F91-B7B1-BD5B72A3E3B1}"/>
              </c:ext>
            </c:extLst>
          </c:dPt>
          <c:dPt>
            <c:idx val="3"/>
            <c:invertIfNegative val="0"/>
            <c:bubble3D val="0"/>
            <c:spPr>
              <a:blipFill>
                <a:blip xmlns:r="http://schemas.openxmlformats.org/officeDocument/2006/relationships" r:embed="rId3"/>
                <a:tile tx="0" ty="0" sx="100000" sy="100000" flip="none" algn="tl"/>
              </a:blipFill>
            </c:spPr>
            <c:extLst>
              <c:ext xmlns:c16="http://schemas.microsoft.com/office/drawing/2014/chart" uri="{C3380CC4-5D6E-409C-BE32-E72D297353CC}">
                <c16:uniqueId val="{00000006-ADBA-4F91-B7B1-BD5B72A3E3B1}"/>
              </c:ext>
            </c:extLst>
          </c:dPt>
          <c:dPt>
            <c:idx val="4"/>
            <c:invertIfNegative val="0"/>
            <c:bubble3D val="0"/>
            <c:spPr>
              <a:solidFill>
                <a:schemeClr val="bg1">
                  <a:lumMod val="85000"/>
                </a:schemeClr>
              </a:solidFill>
            </c:spPr>
            <c:extLst>
              <c:ext xmlns:c16="http://schemas.microsoft.com/office/drawing/2014/chart" uri="{C3380CC4-5D6E-409C-BE32-E72D297353CC}">
                <c16:uniqueId val="{00000008-ADBA-4F91-B7B1-BD5B72A3E3B1}"/>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17</c:v>
                </c:pt>
                <c:pt idx="1">
                  <c:v>11</c:v>
                </c:pt>
                <c:pt idx="2">
                  <c:v>10</c:v>
                </c:pt>
                <c:pt idx="3">
                  <c:v>9</c:v>
                </c:pt>
                <c:pt idx="4">
                  <c:v>3.5</c:v>
                </c:pt>
              </c:numCache>
            </c:numRef>
          </c:val>
          <c:extLst>
            <c:ext xmlns:c16="http://schemas.microsoft.com/office/drawing/2014/chart" uri="{C3380CC4-5D6E-409C-BE32-E72D297353CC}">
              <c16:uniqueId val="{00000009-ADBA-4F91-B7B1-BD5B72A3E3B1}"/>
            </c:ext>
          </c:extLst>
        </c:ser>
        <c:dLbls>
          <c:showLegendKey val="0"/>
          <c:showVal val="0"/>
          <c:showCatName val="0"/>
          <c:showSerName val="0"/>
          <c:showPercent val="0"/>
          <c:showBubbleSize val="0"/>
        </c:dLbls>
        <c:gapWidth val="150"/>
        <c:shape val="box"/>
        <c:axId val="5475328"/>
        <c:axId val="5485312"/>
        <c:axId val="0"/>
      </c:bar3DChart>
      <c:catAx>
        <c:axId val="5475328"/>
        <c:scaling>
          <c:orientation val="minMax"/>
        </c:scaling>
        <c:delete val="1"/>
        <c:axPos val="b"/>
        <c:numFmt formatCode="General" sourceLinked="0"/>
        <c:majorTickMark val="out"/>
        <c:minorTickMark val="none"/>
        <c:tickLblPos val="nextTo"/>
        <c:crossAx val="5485312"/>
        <c:crosses val="autoZero"/>
        <c:auto val="1"/>
        <c:lblAlgn val="ctr"/>
        <c:lblOffset val="100"/>
        <c:noMultiLvlLbl val="0"/>
      </c:catAx>
      <c:valAx>
        <c:axId val="5485312"/>
        <c:scaling>
          <c:orientation val="minMax"/>
        </c:scaling>
        <c:delete val="1"/>
        <c:axPos val="l"/>
        <c:majorGridlines>
          <c:spPr>
            <a:ln>
              <a:noFill/>
            </a:ln>
          </c:spPr>
        </c:majorGridlines>
        <c:numFmt formatCode="General" sourceLinked="1"/>
        <c:majorTickMark val="out"/>
        <c:minorTickMark val="none"/>
        <c:tickLblPos val="nextTo"/>
        <c:crossAx val="5475328"/>
        <c:crosses val="autoZero"/>
        <c:crossBetween val="between"/>
      </c:valAx>
    </c:plotArea>
    <c:plotVisOnly val="1"/>
    <c:dispBlanksAs val="gap"/>
    <c:showDLblsOverMax val="0"/>
  </c:chart>
  <c:txPr>
    <a:bodyPr/>
    <a:lstStyle/>
    <a:p>
      <a:pPr>
        <a:defRPr sz="18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2765954022988506"/>
          <c:y val="0.14415833333333333"/>
          <c:w val="0.45053256704980843"/>
          <c:h val="0.76855555555555555"/>
        </c:manualLayout>
      </c:layout>
      <c:doughnutChart>
        <c:varyColors val="1"/>
        <c:ser>
          <c:idx val="0"/>
          <c:order val="0"/>
          <c:dPt>
            <c:idx val="0"/>
            <c:bubble3D val="0"/>
            <c:extLst>
              <c:ext xmlns:c16="http://schemas.microsoft.com/office/drawing/2014/chart" uri="{C3380CC4-5D6E-409C-BE32-E72D297353CC}">
                <c16:uniqueId val="{00000000-AB71-41FD-9425-61A16A0C751D}"/>
              </c:ext>
            </c:extLst>
          </c:dPt>
          <c:dPt>
            <c:idx val="1"/>
            <c:bubble3D val="0"/>
            <c:extLst>
              <c:ext xmlns:c16="http://schemas.microsoft.com/office/drawing/2014/chart" uri="{C3380CC4-5D6E-409C-BE32-E72D297353CC}">
                <c16:uniqueId val="{00000001-AB71-41FD-9425-61A16A0C751D}"/>
              </c:ext>
            </c:extLst>
          </c:dPt>
          <c:dPt>
            <c:idx val="2"/>
            <c:bubble3D val="0"/>
            <c:extLst>
              <c:ext xmlns:c16="http://schemas.microsoft.com/office/drawing/2014/chart" uri="{C3380CC4-5D6E-409C-BE32-E72D297353CC}">
                <c16:uniqueId val="{00000002-AB71-41FD-9425-61A16A0C751D}"/>
              </c:ext>
            </c:extLst>
          </c:dPt>
          <c:dLbls>
            <c:dLbl>
              <c:idx val="0"/>
              <c:layout>
                <c:manualLayout>
                  <c:x val="0.12164750957854406"/>
                  <c:y val="1.95987654320987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B71-41FD-9425-61A16A0C751D}"/>
                </c:ext>
              </c:extLst>
            </c:dLbl>
            <c:dLbl>
              <c:idx val="1"/>
              <c:layout>
                <c:manualLayout>
                  <c:x val="-0.11191570881226055"/>
                  <c:y val="-1.17592592592592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B71-41FD-9425-61A16A0C751D}"/>
                </c:ext>
              </c:extLst>
            </c:dLbl>
            <c:dLbl>
              <c:idx val="2"/>
              <c:layout>
                <c:manualLayout>
                  <c:x val="-9.488505747126437E-2"/>
                  <c:y val="-0.113672875816993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B71-41FD-9425-61A16A0C751D}"/>
                </c:ext>
              </c:extLst>
            </c:dLbl>
            <c:dLbl>
              <c:idx val="3"/>
              <c:layout>
                <c:manualLayout>
                  <c:x val="-4.8659003831417622E-2"/>
                  <c:y val="-0.164860130718954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B71-41FD-9425-61A16A0C751D}"/>
                </c:ext>
              </c:extLst>
            </c:dLbl>
            <c:numFmt formatCode="0.0%" sourceLinked="0"/>
            <c:spPr>
              <a:noFill/>
              <a:ln>
                <a:noFill/>
              </a:ln>
              <a:effectLst/>
            </c:spPr>
            <c:txPr>
              <a:bodyPr/>
              <a:lstStyle/>
              <a:p>
                <a:pPr>
                  <a:defRPr sz="1600"/>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'[2015-16_Section_2_Housing_Stock_Annex_Tables-1.xlsx]Fig 2.1'!$J$6:$J$9</c:f>
              <c:strCache>
                <c:ptCount val="4"/>
                <c:pt idx="0">
                  <c:v>owner 
occupied</c:v>
                </c:pt>
                <c:pt idx="1">
                  <c:v>private 
rented</c:v>
                </c:pt>
                <c:pt idx="2">
                  <c:v>local 
authority</c:v>
                </c:pt>
                <c:pt idx="3">
                  <c:v>housing association</c:v>
                </c:pt>
              </c:strCache>
            </c:strRef>
          </c:cat>
          <c:val>
            <c:numRef>
              <c:f>'[2015-16_Section_2_Housing_Stock_Annex_Tables-1.xlsx]Fig 2.1'!$K$6:$K$9</c:f>
              <c:numCache>
                <c:formatCode>_-* #,##0_-;\-* #,##0_-;_-* "-"??_-;_-@_-</c:formatCode>
                <c:ptCount val="4"/>
                <c:pt idx="0">
                  <c:v>14754.587999999996</c:v>
                </c:pt>
                <c:pt idx="1">
                  <c:v>4742.7869999999939</c:v>
                </c:pt>
                <c:pt idx="2">
                  <c:v>1652.0689999999984</c:v>
                </c:pt>
                <c:pt idx="3">
                  <c:v>2393.5070000000023</c:v>
                </c:pt>
              </c:numCache>
            </c:numRef>
          </c:val>
          <c:extLst>
            <c:ext xmlns:c16="http://schemas.microsoft.com/office/drawing/2014/chart" uri="{C3380CC4-5D6E-409C-BE32-E72D297353CC}">
              <c16:uniqueId val="{00000004-AB71-41FD-9425-61A16A0C751D}"/>
            </c:ext>
          </c:extLst>
        </c:ser>
        <c:dLbls>
          <c:showLegendKey val="0"/>
          <c:showVal val="1"/>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'[2015-16_Section_2_Housing_Stock_Annex_Tables-1.xlsx]Fig2.2'!$N$3:$N$4</c:f>
              <c:strCache>
                <c:ptCount val="1"/>
                <c:pt idx="0">
                  <c:v>pre 1919</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'[2015-16_Section_2_Housing_Stock_Annex_Tables-1.xlsx]Fig2.2'!$N$5:$N$8</c:f>
              <c:numCache>
                <c:formatCode>0.0</c:formatCode>
                <c:ptCount val="4"/>
                <c:pt idx="0">
                  <c:v>20.342275907670221</c:v>
                </c:pt>
                <c:pt idx="1">
                  <c:v>34.033343685896099</c:v>
                </c:pt>
                <c:pt idx="2">
                  <c:v>3.8925129640469041</c:v>
                </c:pt>
                <c:pt idx="3">
                  <c:v>7.7496326520039291</c:v>
                </c:pt>
              </c:numCache>
            </c:numRef>
          </c:val>
          <c:extLst>
            <c:ext xmlns:c16="http://schemas.microsoft.com/office/drawing/2014/chart" uri="{C3380CC4-5D6E-409C-BE32-E72D297353CC}">
              <c16:uniqueId val="{00000000-2149-4EBC-B8E9-CAD5593119C2}"/>
            </c:ext>
          </c:extLst>
        </c:ser>
        <c:ser>
          <c:idx val="1"/>
          <c:order val="1"/>
          <c:tx>
            <c:strRef>
              <c:f>'[2015-16_Section_2_Housing_Stock_Annex_Tables-1.xlsx]Fig2.2'!$O$3:$O$4</c:f>
              <c:strCache>
                <c:ptCount val="1"/>
                <c:pt idx="0">
                  <c:v>1919-1944</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'[2015-16_Section_2_Housing_Stock_Annex_Tables-1.xlsx]Fig2.2'!$O$5:$O$8</c:f>
              <c:numCache>
                <c:formatCode>0.0</c:formatCode>
                <c:ptCount val="4"/>
                <c:pt idx="0">
                  <c:v>17.694089458817839</c:v>
                </c:pt>
                <c:pt idx="1">
                  <c:v>16.121217334870828</c:v>
                </c:pt>
                <c:pt idx="2">
                  <c:v>16.604875462223447</c:v>
                </c:pt>
                <c:pt idx="3">
                  <c:v>8.3585299729643516</c:v>
                </c:pt>
              </c:numCache>
            </c:numRef>
          </c:val>
          <c:extLst>
            <c:ext xmlns:c16="http://schemas.microsoft.com/office/drawing/2014/chart" uri="{C3380CC4-5D6E-409C-BE32-E72D297353CC}">
              <c16:uniqueId val="{00000001-2149-4EBC-B8E9-CAD5593119C2}"/>
            </c:ext>
          </c:extLst>
        </c:ser>
        <c:ser>
          <c:idx val="2"/>
          <c:order val="2"/>
          <c:tx>
            <c:strRef>
              <c:f>'[2015-16_Section_2_Housing_Stock_Annex_Tables-1.xlsx]Fig2.2'!$P$3:$P$4</c:f>
              <c:strCache>
                <c:ptCount val="1"/>
                <c:pt idx="0">
                  <c:v>1945-1964</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'[2015-16_Section_2_Housing_Stock_Annex_Tables-1.xlsx]Fig2.2'!$P$5:$P$8</c:f>
              <c:numCache>
                <c:formatCode>0.0</c:formatCode>
                <c:ptCount val="4"/>
                <c:pt idx="0">
                  <c:v>19.0610202060539</c:v>
                </c:pt>
                <c:pt idx="1">
                  <c:v>11.142414786917495</c:v>
                </c:pt>
                <c:pt idx="2">
                  <c:v>38.505474044970342</c:v>
                </c:pt>
                <c:pt idx="3">
                  <c:v>23.864856045960973</c:v>
                </c:pt>
              </c:numCache>
            </c:numRef>
          </c:val>
          <c:extLst>
            <c:ext xmlns:c16="http://schemas.microsoft.com/office/drawing/2014/chart" uri="{C3380CC4-5D6E-409C-BE32-E72D297353CC}">
              <c16:uniqueId val="{00000002-2149-4EBC-B8E9-CAD5593119C2}"/>
            </c:ext>
          </c:extLst>
        </c:ser>
        <c:ser>
          <c:idx val="3"/>
          <c:order val="3"/>
          <c:tx>
            <c:strRef>
              <c:f>'[2015-16_Section_2_Housing_Stock_Annex_Tables-1.xlsx]Fig2.2'!$Q$3:$Q$4</c:f>
              <c:strCache>
                <c:ptCount val="1"/>
                <c:pt idx="0">
                  <c:v>1965-1980</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'[2015-16_Section_2_Housing_Stock_Annex_Tables-1.xlsx]Fig2.2'!$Q$5:$Q$8</c:f>
              <c:numCache>
                <c:formatCode>0.0</c:formatCode>
                <c:ptCount val="4"/>
                <c:pt idx="0">
                  <c:v>19.553450086169825</c:v>
                </c:pt>
                <c:pt idx="1">
                  <c:v>15.088955080630889</c:v>
                </c:pt>
                <c:pt idx="2">
                  <c:v>33.065507554466564</c:v>
                </c:pt>
                <c:pt idx="3">
                  <c:v>23.008246894619447</c:v>
                </c:pt>
              </c:numCache>
            </c:numRef>
          </c:val>
          <c:extLst>
            <c:ext xmlns:c16="http://schemas.microsoft.com/office/drawing/2014/chart" uri="{C3380CC4-5D6E-409C-BE32-E72D297353CC}">
              <c16:uniqueId val="{00000003-2149-4EBC-B8E9-CAD5593119C2}"/>
            </c:ext>
          </c:extLst>
        </c:ser>
        <c:ser>
          <c:idx val="4"/>
          <c:order val="4"/>
          <c:tx>
            <c:strRef>
              <c:f>'[2015-16_Section_2_Housing_Stock_Annex_Tables-1.xlsx]Fig2.2'!$R$3:$R$4</c:f>
              <c:strCache>
                <c:ptCount val="1"/>
                <c:pt idx="0">
                  <c:v>1981-1990</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'[2015-16_Section_2_Housing_Stock_Annex_Tables-1.xlsx]Fig2.2'!$R$5:$R$8</c:f>
              <c:numCache>
                <c:formatCode>0.0</c:formatCode>
                <c:ptCount val="4"/>
                <c:pt idx="0">
                  <c:v>7.9193942928125187</c:v>
                </c:pt>
                <c:pt idx="1">
                  <c:v>7.070821438955627</c:v>
                </c:pt>
                <c:pt idx="2">
                  <c:v>5.4131516298653475</c:v>
                </c:pt>
                <c:pt idx="3">
                  <c:v>10.314321203155025</c:v>
                </c:pt>
              </c:numCache>
            </c:numRef>
          </c:val>
          <c:extLst>
            <c:ext xmlns:c16="http://schemas.microsoft.com/office/drawing/2014/chart" uri="{C3380CC4-5D6E-409C-BE32-E72D297353CC}">
              <c16:uniqueId val="{00000004-2149-4EBC-B8E9-CAD5593119C2}"/>
            </c:ext>
          </c:extLst>
        </c:ser>
        <c:ser>
          <c:idx val="5"/>
          <c:order val="5"/>
          <c:tx>
            <c:strRef>
              <c:f>'[2015-16_Section_2_Housing_Stock_Annex_Tables-1.xlsx]Fig2.2'!$S$3:$S$4</c:f>
              <c:strCache>
                <c:ptCount val="1"/>
                <c:pt idx="0">
                  <c:v>1991-2002</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'[2015-16_Section_2_Housing_Stock_Annex_Tables-1.xlsx]Fig2.2'!$S$5:$S$8</c:f>
              <c:numCache>
                <c:formatCode>0.0</c:formatCode>
                <c:ptCount val="4"/>
                <c:pt idx="0">
                  <c:v>7.9348267806596828</c:v>
                </c:pt>
                <c:pt idx="1">
                  <c:v>7.5168882768718142</c:v>
                </c:pt>
                <c:pt idx="2">
                  <c:v>1.9913817158968565</c:v>
                </c:pt>
                <c:pt idx="3">
                  <c:v>14.340045798905104</c:v>
                </c:pt>
              </c:numCache>
            </c:numRef>
          </c:val>
          <c:extLst>
            <c:ext xmlns:c16="http://schemas.microsoft.com/office/drawing/2014/chart" uri="{C3380CC4-5D6E-409C-BE32-E72D297353CC}">
              <c16:uniqueId val="{00000005-2149-4EBC-B8E9-CAD5593119C2}"/>
            </c:ext>
          </c:extLst>
        </c:ser>
        <c:ser>
          <c:idx val="6"/>
          <c:order val="6"/>
          <c:tx>
            <c:strRef>
              <c:f>'[2015-16_Section_2_Housing_Stock_Annex_Tables-1.xlsx]Fig2.2'!$T$3:$T$4</c:f>
              <c:strCache>
                <c:ptCount val="1"/>
                <c:pt idx="0">
                  <c:v>post 2003 percentage</c:v>
                </c:pt>
              </c:strCache>
            </c:strRef>
          </c:tx>
          <c:invertIfNegative val="0"/>
          <c:cat>
            <c:strRef>
              <c:f>'[2015-16_Section_2_Housing_Stock_Annex_Tables-1.xlsx]Fig2.2'!$M$5:$M$8</c:f>
              <c:strCache>
                <c:ptCount val="4"/>
                <c:pt idx="0">
                  <c:v>owner occupied</c:v>
                </c:pt>
                <c:pt idx="1">
                  <c:v>private rented</c:v>
                </c:pt>
                <c:pt idx="2">
                  <c:v>local authority</c:v>
                </c:pt>
                <c:pt idx="3">
                  <c:v>housing association</c:v>
                </c:pt>
              </c:strCache>
            </c:strRef>
          </c:cat>
          <c:val>
            <c:numRef>
              <c:f>'[2015-16_Section_2_Housing_Stock_Annex_Tables-1.xlsx]Fig2.2'!$T$5:$T$8</c:f>
              <c:numCache>
                <c:formatCode>0.0</c:formatCode>
                <c:ptCount val="4"/>
                <c:pt idx="0">
                  <c:v>7.4949432678160841</c:v>
                </c:pt>
                <c:pt idx="1">
                  <c:v>9.0263593958573463</c:v>
                </c:pt>
                <c:pt idx="2">
                  <c:v>0.52709662853064909</c:v>
                </c:pt>
                <c:pt idx="3">
                  <c:v>12.364367432391029</c:v>
                </c:pt>
              </c:numCache>
            </c:numRef>
          </c:val>
          <c:extLst>
            <c:ext xmlns:c16="http://schemas.microsoft.com/office/drawing/2014/chart" uri="{C3380CC4-5D6E-409C-BE32-E72D297353CC}">
              <c16:uniqueId val="{00000006-2149-4EBC-B8E9-CAD5593119C2}"/>
            </c:ext>
          </c:extLst>
        </c:ser>
        <c:dLbls>
          <c:showLegendKey val="0"/>
          <c:showVal val="0"/>
          <c:showCatName val="0"/>
          <c:showSerName val="0"/>
          <c:showPercent val="0"/>
          <c:showBubbleSize val="0"/>
        </c:dLbls>
        <c:gapWidth val="150"/>
        <c:overlap val="100"/>
        <c:axId val="561423328"/>
        <c:axId val="561423720"/>
      </c:barChart>
      <c:catAx>
        <c:axId val="561423328"/>
        <c:scaling>
          <c:orientation val="minMax"/>
        </c:scaling>
        <c:delete val="0"/>
        <c:axPos val="l"/>
        <c:numFmt formatCode="General" sourceLinked="0"/>
        <c:majorTickMark val="out"/>
        <c:minorTickMark val="none"/>
        <c:tickLblPos val="nextTo"/>
        <c:txPr>
          <a:bodyPr/>
          <a:lstStyle/>
          <a:p>
            <a:pPr>
              <a:defRPr sz="1200"/>
            </a:pPr>
            <a:endParaRPr lang="en-US"/>
          </a:p>
        </c:txPr>
        <c:crossAx val="561423720"/>
        <c:crosses val="autoZero"/>
        <c:auto val="1"/>
        <c:lblAlgn val="ctr"/>
        <c:lblOffset val="100"/>
        <c:noMultiLvlLbl val="0"/>
      </c:catAx>
      <c:valAx>
        <c:axId val="561423720"/>
        <c:scaling>
          <c:orientation val="minMax"/>
          <c:max val="100"/>
        </c:scaling>
        <c:delete val="0"/>
        <c:axPos val="b"/>
        <c:majorGridlines/>
        <c:numFmt formatCode="0.0" sourceLinked="1"/>
        <c:majorTickMark val="out"/>
        <c:minorTickMark val="none"/>
        <c:tickLblPos val="nextTo"/>
        <c:crossAx val="561423328"/>
        <c:crosses val="autoZero"/>
        <c:crossBetween val="between"/>
      </c:valAx>
    </c:plotArea>
    <c:legend>
      <c:legendPos val="r"/>
      <c:overlay val="0"/>
      <c:txPr>
        <a:bodyPr/>
        <a:lstStyle/>
        <a:p>
          <a:pPr>
            <a:defRPr sz="11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'[2015-16_Section_2_Housing_Stock_Annex_Tables-1.xlsx]AT2.7'!$Q$24</c:f>
              <c:strCache>
                <c:ptCount val="1"/>
                <c:pt idx="0">
                  <c:v>A/B</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'[2015-16_Section_2_Housing_Stock_Annex_Tables-1.xlsx]AT2.7'!$Q$25:$Q$27</c:f>
              <c:numCache>
                <c:formatCode>#,##0.0</c:formatCode>
                <c:ptCount val="3"/>
                <c:pt idx="0">
                  <c:v>0.98944138596076003</c:v>
                </c:pt>
                <c:pt idx="1">
                  <c:v>1.2214337266252899</c:v>
                </c:pt>
                <c:pt idx="2">
                  <c:v>2.1792941227652141</c:v>
                </c:pt>
              </c:numCache>
            </c:numRef>
          </c:val>
          <c:extLst>
            <c:ext xmlns:c16="http://schemas.microsoft.com/office/drawing/2014/chart" uri="{C3380CC4-5D6E-409C-BE32-E72D297353CC}">
              <c16:uniqueId val="{00000000-44FE-48C6-AB66-98E3496EEA20}"/>
            </c:ext>
          </c:extLst>
        </c:ser>
        <c:ser>
          <c:idx val="1"/>
          <c:order val="1"/>
          <c:tx>
            <c:strRef>
              <c:f>'[2015-16_Section_2_Housing_Stock_Annex_Tables-1.xlsx]AT2.7'!$R$24</c:f>
              <c:strCache>
                <c:ptCount val="1"/>
                <c:pt idx="0">
                  <c:v>C</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'[2015-16_Section_2_Housing_Stock_Annex_Tables-1.xlsx]AT2.7'!$R$25:$R$27</c:f>
              <c:numCache>
                <c:formatCode>#,##0.0</c:formatCode>
                <c:ptCount val="3"/>
                <c:pt idx="0">
                  <c:v>22.657176194957113</c:v>
                </c:pt>
                <c:pt idx="1">
                  <c:v>25.213065651061285</c:v>
                </c:pt>
                <c:pt idx="2">
                  <c:v>46.208796967353926</c:v>
                </c:pt>
              </c:numCache>
            </c:numRef>
          </c:val>
          <c:extLst>
            <c:ext xmlns:c16="http://schemas.microsoft.com/office/drawing/2014/chart" uri="{C3380CC4-5D6E-409C-BE32-E72D297353CC}">
              <c16:uniqueId val="{00000001-44FE-48C6-AB66-98E3496EEA20}"/>
            </c:ext>
          </c:extLst>
        </c:ser>
        <c:ser>
          <c:idx val="2"/>
          <c:order val="2"/>
          <c:tx>
            <c:strRef>
              <c:f>'[2015-16_Section_2_Housing_Stock_Annex_Tables-1.xlsx]AT2.7'!$S$24</c:f>
              <c:strCache>
                <c:ptCount val="1"/>
                <c:pt idx="0">
                  <c:v>D</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'[2015-16_Section_2_Housing_Stock_Annex_Tables-1.xlsx]AT2.7'!$S$25:$S$27</c:f>
              <c:numCache>
                <c:formatCode>#,##0.0</c:formatCode>
                <c:ptCount val="3"/>
                <c:pt idx="0">
                  <c:v>52.440468009001698</c:v>
                </c:pt>
                <c:pt idx="1">
                  <c:v>48.701934115953335</c:v>
                </c:pt>
                <c:pt idx="2">
                  <c:v>44.136904114519211</c:v>
                </c:pt>
              </c:numCache>
            </c:numRef>
          </c:val>
          <c:extLst>
            <c:ext xmlns:c16="http://schemas.microsoft.com/office/drawing/2014/chart" uri="{C3380CC4-5D6E-409C-BE32-E72D297353CC}">
              <c16:uniqueId val="{00000002-44FE-48C6-AB66-98E3496EEA20}"/>
            </c:ext>
          </c:extLst>
        </c:ser>
        <c:ser>
          <c:idx val="3"/>
          <c:order val="3"/>
          <c:tx>
            <c:strRef>
              <c:f>'[2015-16_Section_2_Housing_Stock_Annex_Tables-1.xlsx]AT2.7'!$T$24</c:f>
              <c:strCache>
                <c:ptCount val="1"/>
                <c:pt idx="0">
                  <c:v>E</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'[2015-16_Section_2_Housing_Stock_Annex_Tables-1.xlsx]AT2.7'!$T$25:$T$27</c:f>
              <c:numCache>
                <c:formatCode>#,##0.0</c:formatCode>
                <c:ptCount val="3"/>
                <c:pt idx="0">
                  <c:v>18.696808070818371</c:v>
                </c:pt>
                <c:pt idx="1">
                  <c:v>18.587931526336721</c:v>
                </c:pt>
                <c:pt idx="2">
                  <c:v>6.6404882765766864</c:v>
                </c:pt>
              </c:numCache>
            </c:numRef>
          </c:val>
          <c:extLst>
            <c:ext xmlns:c16="http://schemas.microsoft.com/office/drawing/2014/chart" uri="{C3380CC4-5D6E-409C-BE32-E72D297353CC}">
              <c16:uniqueId val="{00000003-44FE-48C6-AB66-98E3496EEA20}"/>
            </c:ext>
          </c:extLst>
        </c:ser>
        <c:ser>
          <c:idx val="4"/>
          <c:order val="4"/>
          <c:tx>
            <c:strRef>
              <c:f>'[2015-16_Section_2_Housing_Stock_Annex_Tables-1.xlsx]AT2.7'!$U$24</c:f>
              <c:strCache>
                <c:ptCount val="1"/>
                <c:pt idx="0">
                  <c:v>F</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'[2015-16_Section_2_Housing_Stock_Annex_Tables-1.xlsx]AT2.7'!$U$25:$U$27</c:f>
              <c:numCache>
                <c:formatCode>#,##0.0</c:formatCode>
                <c:ptCount val="3"/>
                <c:pt idx="0">
                  <c:v>4.1937396015395336</c:v>
                </c:pt>
                <c:pt idx="1">
                  <c:v>4.4824699064073537</c:v>
                </c:pt>
                <c:pt idx="2">
                  <c:v>0.72147946299859456</c:v>
                </c:pt>
              </c:numCache>
            </c:numRef>
          </c:val>
          <c:extLst>
            <c:ext xmlns:c16="http://schemas.microsoft.com/office/drawing/2014/chart" uri="{C3380CC4-5D6E-409C-BE32-E72D297353CC}">
              <c16:uniqueId val="{00000004-44FE-48C6-AB66-98E3496EEA20}"/>
            </c:ext>
          </c:extLst>
        </c:ser>
        <c:ser>
          <c:idx val="5"/>
          <c:order val="5"/>
          <c:tx>
            <c:strRef>
              <c:f>'[2015-16_Section_2_Housing_Stock_Annex_Tables-1.xlsx]AT2.7'!$V$24</c:f>
              <c:strCache>
                <c:ptCount val="1"/>
                <c:pt idx="0">
                  <c:v>G</c:v>
                </c:pt>
              </c:strCache>
            </c:strRef>
          </c:tx>
          <c:invertIfNegative val="0"/>
          <c:cat>
            <c:strRef>
              <c:f>'[2015-16_Section_2_Housing_Stock_Annex_Tables-1.xlsx]AT2.7'!$P$25:$P$27</c:f>
              <c:strCache>
                <c:ptCount val="3"/>
                <c:pt idx="0">
                  <c:v>owner occupied</c:v>
                </c:pt>
                <c:pt idx="1">
                  <c:v>private rented</c:v>
                </c:pt>
                <c:pt idx="2">
                  <c:v>social rented</c:v>
                </c:pt>
              </c:strCache>
            </c:strRef>
          </c:cat>
          <c:val>
            <c:numRef>
              <c:f>'[2015-16_Section_2_Housing_Stock_Annex_Tables-1.xlsx]AT2.7'!$V$25:$V$27</c:f>
              <c:numCache>
                <c:formatCode>#,##0.0</c:formatCode>
                <c:ptCount val="3"/>
                <c:pt idx="0">
                  <c:v>1.0223667377225303</c:v>
                </c:pt>
                <c:pt idx="1">
                  <c:v>1.7931650736159999</c:v>
                </c:pt>
                <c:pt idx="2">
                  <c:v>0.11303705578637017</c:v>
                </c:pt>
              </c:numCache>
            </c:numRef>
          </c:val>
          <c:extLst>
            <c:ext xmlns:c16="http://schemas.microsoft.com/office/drawing/2014/chart" uri="{C3380CC4-5D6E-409C-BE32-E72D297353CC}">
              <c16:uniqueId val="{00000005-44FE-48C6-AB66-98E3496EEA20}"/>
            </c:ext>
          </c:extLst>
        </c:ser>
        <c:dLbls>
          <c:showLegendKey val="0"/>
          <c:showVal val="0"/>
          <c:showCatName val="0"/>
          <c:showSerName val="0"/>
          <c:showPercent val="0"/>
          <c:showBubbleSize val="0"/>
        </c:dLbls>
        <c:gapWidth val="150"/>
        <c:overlap val="100"/>
        <c:axId val="559647840"/>
        <c:axId val="460855608"/>
      </c:barChart>
      <c:catAx>
        <c:axId val="559647840"/>
        <c:scaling>
          <c:orientation val="minMax"/>
        </c:scaling>
        <c:delete val="0"/>
        <c:axPos val="l"/>
        <c:numFmt formatCode="General" sourceLinked="0"/>
        <c:majorTickMark val="out"/>
        <c:minorTickMark val="none"/>
        <c:tickLblPos val="nextTo"/>
        <c:txPr>
          <a:bodyPr/>
          <a:lstStyle/>
          <a:p>
            <a:pPr>
              <a:defRPr sz="1200" b="1"/>
            </a:pPr>
            <a:endParaRPr lang="en-US"/>
          </a:p>
        </c:txPr>
        <c:crossAx val="460855608"/>
        <c:crosses val="autoZero"/>
        <c:auto val="1"/>
        <c:lblAlgn val="ctr"/>
        <c:lblOffset val="100"/>
        <c:noMultiLvlLbl val="0"/>
      </c:catAx>
      <c:valAx>
        <c:axId val="460855608"/>
        <c:scaling>
          <c:orientation val="minMax"/>
          <c:max val="100"/>
        </c:scaling>
        <c:delete val="0"/>
        <c:axPos val="b"/>
        <c:majorGridlines/>
        <c:numFmt formatCode="#,##0.0" sourceLinked="1"/>
        <c:majorTickMark val="out"/>
        <c:minorTickMark val="none"/>
        <c:tickLblPos val="nextTo"/>
        <c:crossAx val="559647840"/>
        <c:crosses val="autoZero"/>
        <c:crossBetween val="between"/>
      </c:valAx>
    </c:plotArea>
    <c:legend>
      <c:legendPos val="r"/>
      <c:overlay val="0"/>
      <c:txPr>
        <a:bodyPr/>
        <a:lstStyle/>
        <a:p>
          <a:pPr>
            <a:defRPr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GB" dirty="0"/>
              <a:t>PRS F&amp;G Rated Properties - </a:t>
            </a:r>
          </a:p>
          <a:p>
            <a:pPr>
              <a:defRPr/>
            </a:pPr>
            <a:r>
              <a:rPr lang="en-GB" dirty="0"/>
              <a:t>Regional Breakdown (%)</a:t>
            </a:r>
          </a:p>
        </c:rich>
      </c:tx>
      <c:overlay val="0"/>
    </c:title>
    <c:autoTitleDeleted val="0"/>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'[2014-15_Section_2_Housing_Stock_tables_and_figures_FINAL-5.xlsx]Fig2.2'!$M$31:$M$40</c:f>
              <c:strCache>
                <c:ptCount val="10"/>
                <c:pt idx="0">
                  <c:v>East of England</c:v>
                </c:pt>
                <c:pt idx="1">
                  <c:v>North West</c:v>
                </c:pt>
                <c:pt idx="2">
                  <c:v>South West</c:v>
                </c:pt>
                <c:pt idx="3">
                  <c:v>South East</c:v>
                </c:pt>
                <c:pt idx="4">
                  <c:v>East Midlands</c:v>
                </c:pt>
                <c:pt idx="5">
                  <c:v>London</c:v>
                </c:pt>
                <c:pt idx="6">
                  <c:v>Yorkshire &amp; Humber</c:v>
                </c:pt>
                <c:pt idx="7">
                  <c:v>West Midlands</c:v>
                </c:pt>
                <c:pt idx="8">
                  <c:v>Wales</c:v>
                </c:pt>
                <c:pt idx="9">
                  <c:v>North East</c:v>
                </c:pt>
              </c:strCache>
            </c:strRef>
          </c:cat>
          <c:val>
            <c:numRef>
              <c:f>'[2014-15_Section_2_Housing_Stock_tables_and_figures_FINAL-5.xlsx]Fig2.2'!$N$31:$N$40</c:f>
              <c:numCache>
                <c:formatCode>General</c:formatCode>
                <c:ptCount val="10"/>
                <c:pt idx="0">
                  <c:v>14.4</c:v>
                </c:pt>
                <c:pt idx="1">
                  <c:v>14.17</c:v>
                </c:pt>
                <c:pt idx="2">
                  <c:v>13.78</c:v>
                </c:pt>
                <c:pt idx="3">
                  <c:v>13.18</c:v>
                </c:pt>
                <c:pt idx="4">
                  <c:v>10.029999999999999</c:v>
                </c:pt>
                <c:pt idx="5">
                  <c:v>8.86</c:v>
                </c:pt>
                <c:pt idx="6">
                  <c:v>7.86</c:v>
                </c:pt>
                <c:pt idx="7">
                  <c:v>7.55</c:v>
                </c:pt>
                <c:pt idx="8">
                  <c:v>5.75</c:v>
                </c:pt>
                <c:pt idx="9">
                  <c:v>4.3899999999999997</c:v>
                </c:pt>
              </c:numCache>
            </c:numRef>
          </c:val>
          <c:extLst>
            <c:ext xmlns:c16="http://schemas.microsoft.com/office/drawing/2014/chart" uri="{C3380CC4-5D6E-409C-BE32-E72D297353CC}">
              <c16:uniqueId val="{00000000-668D-49B2-86C6-A38F362A8E3C}"/>
            </c:ext>
          </c:extLst>
        </c:ser>
        <c:dLbls>
          <c:showLegendKey val="0"/>
          <c:showVal val="1"/>
          <c:showCatName val="0"/>
          <c:showSerName val="0"/>
          <c:showPercent val="0"/>
          <c:showBubbleSize val="0"/>
        </c:dLbls>
        <c:gapWidth val="150"/>
        <c:overlap val="-25"/>
        <c:axId val="562360496"/>
        <c:axId val="562360888"/>
      </c:barChart>
      <c:catAx>
        <c:axId val="562360496"/>
        <c:scaling>
          <c:orientation val="minMax"/>
        </c:scaling>
        <c:delete val="0"/>
        <c:axPos val="l"/>
        <c:numFmt formatCode="General" sourceLinked="0"/>
        <c:majorTickMark val="none"/>
        <c:minorTickMark val="none"/>
        <c:tickLblPos val="nextTo"/>
        <c:crossAx val="562360888"/>
        <c:crosses val="autoZero"/>
        <c:auto val="1"/>
        <c:lblAlgn val="ctr"/>
        <c:lblOffset val="100"/>
        <c:noMultiLvlLbl val="0"/>
      </c:catAx>
      <c:valAx>
        <c:axId val="562360888"/>
        <c:scaling>
          <c:orientation val="minMax"/>
        </c:scaling>
        <c:delete val="1"/>
        <c:axPos val="b"/>
        <c:numFmt formatCode="General" sourceLinked="1"/>
        <c:majorTickMark val="none"/>
        <c:minorTickMark val="none"/>
        <c:tickLblPos val="nextTo"/>
        <c:crossAx val="562360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48022315435462"/>
          <c:y val="8.2258747899773554E-2"/>
          <c:w val="0.85533726315398306"/>
          <c:h val="0.74124106135502144"/>
        </c:manualLayout>
      </c:layout>
      <c:barChart>
        <c:barDir val="col"/>
        <c:grouping val="clustered"/>
        <c:varyColors val="0"/>
        <c:ser>
          <c:idx val="0"/>
          <c:order val="0"/>
          <c:spPr>
            <a:solidFill>
              <a:schemeClr val="accent1"/>
            </a:solidFill>
          </c:spPr>
          <c:invertIfNegative val="0"/>
          <c:dPt>
            <c:idx val="4"/>
            <c:invertIfNegative val="0"/>
            <c:bubble3D val="0"/>
            <c:spPr>
              <a:solidFill>
                <a:srgbClr val="333366"/>
              </a:solidFill>
            </c:spPr>
            <c:extLst>
              <c:ext xmlns:c16="http://schemas.microsoft.com/office/drawing/2014/chart" uri="{C3380CC4-5D6E-409C-BE32-E72D297353CC}">
                <c16:uniqueId val="{00000001-3677-438F-9931-7CD5E9EB5204}"/>
              </c:ext>
            </c:extLst>
          </c:dPt>
          <c:dPt>
            <c:idx val="5"/>
            <c:invertIfNegative val="0"/>
            <c:bubble3D val="0"/>
            <c:spPr>
              <a:solidFill>
                <a:srgbClr val="333366"/>
              </a:solidFill>
            </c:spPr>
            <c:extLst>
              <c:ext xmlns:c16="http://schemas.microsoft.com/office/drawing/2014/chart" uri="{C3380CC4-5D6E-409C-BE32-E72D297353CC}">
                <c16:uniqueId val="{00000003-3677-438F-9931-7CD5E9EB5204}"/>
              </c:ext>
            </c:extLst>
          </c:dPt>
          <c:dPt>
            <c:idx val="6"/>
            <c:invertIfNegative val="0"/>
            <c:bubble3D val="0"/>
            <c:spPr>
              <a:solidFill>
                <a:srgbClr val="333366"/>
              </a:solidFill>
            </c:spPr>
            <c:extLst>
              <c:ext xmlns:c16="http://schemas.microsoft.com/office/drawing/2014/chart" uri="{C3380CC4-5D6E-409C-BE32-E72D297353CC}">
                <c16:uniqueId val="{00000005-3677-438F-9931-7CD5E9EB5204}"/>
              </c:ext>
            </c:extLst>
          </c:dPt>
          <c:dPt>
            <c:idx val="7"/>
            <c:invertIfNegative val="0"/>
            <c:bubble3D val="0"/>
            <c:spPr>
              <a:solidFill>
                <a:srgbClr val="333366"/>
              </a:solidFill>
            </c:spPr>
            <c:extLst>
              <c:ext xmlns:c16="http://schemas.microsoft.com/office/drawing/2014/chart" uri="{C3380CC4-5D6E-409C-BE32-E72D297353CC}">
                <c16:uniqueId val="{00000007-3677-438F-9931-7CD5E9EB5204}"/>
              </c:ext>
            </c:extLst>
          </c:dPt>
          <c:cat>
            <c:multiLvlStrRef>
              <c:f>'[2015-16_Section_2_Housing_Stock_Annex_Tables-1.xlsx]Fig 2.13'!$T$5:$U$12</c:f>
              <c:multiLvlStrCache>
                <c:ptCount val="8"/>
                <c:lvl>
                  <c:pt idx="0">
                    <c:v>owner occupied</c:v>
                  </c:pt>
                  <c:pt idx="1">
                    <c:v>private rented</c:v>
                  </c:pt>
                  <c:pt idx="2">
                    <c:v>local authority</c:v>
                  </c:pt>
                  <c:pt idx="3">
                    <c:v>housing association </c:v>
                  </c:pt>
                  <c:pt idx="4">
                    <c:v>owner occupied</c:v>
                  </c:pt>
                  <c:pt idx="5">
                    <c:v>private rented</c:v>
                  </c:pt>
                  <c:pt idx="6">
                    <c:v>local authority</c:v>
                  </c:pt>
                  <c:pt idx="7">
                    <c:v>housing association </c:v>
                  </c:pt>
                </c:lvl>
                <c:lvl>
                  <c:pt idx="0">
                    <c:v>cavity wall properties with insulation</c:v>
                  </c:pt>
                  <c:pt idx="4">
                    <c:v>solid wall properties with insulation</c:v>
                  </c:pt>
                </c:lvl>
              </c:multiLvlStrCache>
            </c:multiLvlStrRef>
          </c:cat>
          <c:val>
            <c:numRef>
              <c:f>'[2015-16_Section_2_Housing_Stock_Annex_Tables-1.xlsx]Fig 2.13'!$V$5:$V$12</c:f>
              <c:numCache>
                <c:formatCode>0.0</c:formatCode>
                <c:ptCount val="8"/>
                <c:pt idx="0">
                  <c:v>70.728731261946749</c:v>
                </c:pt>
                <c:pt idx="1">
                  <c:v>53.49225649157335</c:v>
                </c:pt>
                <c:pt idx="2">
                  <c:v>72.466620014922</c:v>
                </c:pt>
                <c:pt idx="3">
                  <c:v>71.468421568555129</c:v>
                </c:pt>
                <c:pt idx="4">
                  <c:v>7.4295373846859425</c:v>
                </c:pt>
                <c:pt idx="5">
                  <c:v>5.0533250808464372</c:v>
                </c:pt>
                <c:pt idx="6">
                  <c:v>25.010801713951508</c:v>
                </c:pt>
                <c:pt idx="7">
                  <c:v>29.829715885492767</c:v>
                </c:pt>
              </c:numCache>
            </c:numRef>
          </c:val>
          <c:extLst>
            <c:ext xmlns:c16="http://schemas.microsoft.com/office/drawing/2014/chart" uri="{C3380CC4-5D6E-409C-BE32-E72D297353CC}">
              <c16:uniqueId val="{00000008-3677-438F-9931-7CD5E9EB5204}"/>
            </c:ext>
          </c:extLst>
        </c:ser>
        <c:dLbls>
          <c:showLegendKey val="0"/>
          <c:showVal val="0"/>
          <c:showCatName val="0"/>
          <c:showSerName val="0"/>
          <c:showPercent val="0"/>
          <c:showBubbleSize val="0"/>
        </c:dLbls>
        <c:gapWidth val="40"/>
        <c:axId val="562361672"/>
        <c:axId val="563310544"/>
      </c:barChart>
      <c:catAx>
        <c:axId val="562361672"/>
        <c:scaling>
          <c:orientation val="minMax"/>
        </c:scaling>
        <c:delete val="0"/>
        <c:axPos val="b"/>
        <c:numFmt formatCode="General" sourceLinked="0"/>
        <c:majorTickMark val="out"/>
        <c:minorTickMark val="none"/>
        <c:tickLblPos val="nextTo"/>
        <c:txPr>
          <a:bodyPr/>
          <a:lstStyle/>
          <a:p>
            <a:pPr>
              <a:defRPr sz="1200" b="1">
                <a:latin typeface="Arial" pitchFamily="34" charset="0"/>
                <a:cs typeface="Arial" pitchFamily="34" charset="0"/>
              </a:defRPr>
            </a:pPr>
            <a:endParaRPr lang="en-US"/>
          </a:p>
        </c:txPr>
        <c:crossAx val="563310544"/>
        <c:crosses val="autoZero"/>
        <c:auto val="1"/>
        <c:lblAlgn val="ctr"/>
        <c:lblOffset val="100"/>
        <c:noMultiLvlLbl val="0"/>
      </c:catAx>
      <c:valAx>
        <c:axId val="563310544"/>
        <c:scaling>
          <c:orientation val="minMax"/>
        </c:scaling>
        <c:delete val="0"/>
        <c:axPos val="l"/>
        <c:title>
          <c:tx>
            <c:rich>
              <a:bodyPr rot="-5400000" vert="horz"/>
              <a:lstStyle/>
              <a:p>
                <a:pPr>
                  <a:defRPr/>
                </a:pPr>
                <a:r>
                  <a:rPr lang="en-GB" sz="900">
                    <a:latin typeface="Arial" pitchFamily="34" charset="0"/>
                    <a:cs typeface="Arial" pitchFamily="34" charset="0"/>
                  </a:rPr>
                  <a:t>percentage</a:t>
                </a:r>
              </a:p>
            </c:rich>
          </c:tx>
          <c:layout>
            <c:manualLayout>
              <c:xMode val="edge"/>
              <c:yMode val="edge"/>
              <c:x val="2.189655172413793E-2"/>
              <c:y val="0.41124406457739793"/>
            </c:manualLayout>
          </c:layout>
          <c:overlay val="0"/>
        </c:title>
        <c:numFmt formatCode="0" sourceLinked="0"/>
        <c:majorTickMark val="out"/>
        <c:minorTickMark val="none"/>
        <c:tickLblPos val="nextTo"/>
        <c:txPr>
          <a:bodyPr/>
          <a:lstStyle/>
          <a:p>
            <a:pPr>
              <a:defRPr sz="900">
                <a:latin typeface="Arial" pitchFamily="34" charset="0"/>
                <a:cs typeface="Arial" pitchFamily="34" charset="0"/>
              </a:defRPr>
            </a:pPr>
            <a:endParaRPr lang="en-US"/>
          </a:p>
        </c:txPr>
        <c:crossAx val="562361672"/>
        <c:crosses val="autoZero"/>
        <c:crossBetween val="between"/>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0.42394</cdr:x>
      <cdr:y>0.43382</cdr:y>
    </cdr:from>
    <cdr:to>
      <cdr:x>0.57722</cdr:x>
      <cdr:y>0.61903</cdr:y>
    </cdr:to>
    <cdr:sp macro="" textlink="">
      <cdr:nvSpPr>
        <cdr:cNvPr id="2" name="TextBox 1"/>
        <cdr:cNvSpPr txBox="1"/>
      </cdr:nvSpPr>
      <cdr:spPr>
        <a:xfrm xmlns:a="http://schemas.openxmlformats.org/drawingml/2006/main">
          <a:off x="2212973" y="1327492"/>
          <a:ext cx="800121" cy="566743"/>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900" b="1" dirty="0">
              <a:latin typeface="Arial" pitchFamily="34" charset="0"/>
              <a:cs typeface="Arial" pitchFamily="34" charset="0"/>
            </a:rPr>
            <a:t>all dwellings, </a:t>
          </a:r>
          <a:r>
            <a:rPr lang="en-GB" sz="1800" b="1" dirty="0">
              <a:latin typeface="Arial" pitchFamily="34" charset="0"/>
              <a:cs typeface="Arial" pitchFamily="34" charset="0"/>
            </a:rPr>
            <a:t>23.5m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5659" cy="496411"/>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defRPr sz="1200">
                <a:latin typeface="Arial" charset="0"/>
                <a:ea typeface="ＭＳ Ｐゴシック" pitchFamily="-110" charset="-128"/>
              </a:defRPr>
            </a:lvl1pPr>
          </a:lstStyle>
          <a:p>
            <a:pPr>
              <a:defRPr/>
            </a:pPr>
            <a:endParaRPr lang="en-US"/>
          </a:p>
        </p:txBody>
      </p:sp>
      <p:sp>
        <p:nvSpPr>
          <p:cNvPr id="6147" name="Rectangle 3"/>
          <p:cNvSpPr>
            <a:spLocks noGrp="1" noChangeArrowheads="1"/>
          </p:cNvSpPr>
          <p:nvPr>
            <p:ph type="dt" sz="quarter" idx="1"/>
          </p:nvPr>
        </p:nvSpPr>
        <p:spPr bwMode="auto">
          <a:xfrm>
            <a:off x="3852016" y="1"/>
            <a:ext cx="2945659" cy="496411"/>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lgn="r">
              <a:defRPr sz="1200">
                <a:latin typeface="Arial" charset="0"/>
                <a:ea typeface="ＭＳ Ｐゴシック" pitchFamily="-110" charset="-128"/>
              </a:defRPr>
            </a:lvl1pPr>
          </a:lstStyle>
          <a:p>
            <a:pPr>
              <a:defRPr/>
            </a:pPr>
            <a:endParaRPr lang="en-US"/>
          </a:p>
        </p:txBody>
      </p:sp>
      <p:sp>
        <p:nvSpPr>
          <p:cNvPr id="6148" name="Rectangle 4"/>
          <p:cNvSpPr>
            <a:spLocks noGrp="1" noChangeArrowheads="1"/>
          </p:cNvSpPr>
          <p:nvPr>
            <p:ph type="ftr" sz="quarter" idx="2"/>
          </p:nvPr>
        </p:nvSpPr>
        <p:spPr bwMode="auto">
          <a:xfrm>
            <a:off x="0" y="9431815"/>
            <a:ext cx="2945659" cy="496411"/>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defRPr sz="1200">
                <a:latin typeface="Arial" charset="0"/>
                <a:ea typeface="ＭＳ Ｐゴシック" pitchFamily="-110" charset="-128"/>
              </a:defRPr>
            </a:lvl1pPr>
          </a:lstStyle>
          <a:p>
            <a:pPr>
              <a:defRPr/>
            </a:pPr>
            <a:endParaRPr lang="en-US"/>
          </a:p>
        </p:txBody>
      </p:sp>
      <p:sp>
        <p:nvSpPr>
          <p:cNvPr id="6149" name="Rectangle 5"/>
          <p:cNvSpPr>
            <a:spLocks noGrp="1" noChangeArrowheads="1"/>
          </p:cNvSpPr>
          <p:nvPr>
            <p:ph type="sldNum" sz="quarter" idx="3"/>
          </p:nvPr>
        </p:nvSpPr>
        <p:spPr bwMode="auto">
          <a:xfrm>
            <a:off x="3852016" y="9431815"/>
            <a:ext cx="2945659" cy="496411"/>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lgn="r">
              <a:defRPr sz="1200"/>
            </a:lvl1pPr>
          </a:lstStyle>
          <a:p>
            <a:pPr>
              <a:defRPr/>
            </a:pPr>
            <a:fld id="{7A57EB10-0D2E-4994-8EA9-A05A5C916B6D}" type="slidenum">
              <a:rPr lang="en-US" altLang="en-US"/>
              <a:pPr>
                <a:defRPr/>
              </a:pPr>
              <a:t>‹#›</a:t>
            </a:fld>
            <a:endParaRPr lang="en-US" altLang="en-US"/>
          </a:p>
        </p:txBody>
      </p:sp>
    </p:spTree>
    <p:extLst>
      <p:ext uri="{BB962C8B-B14F-4D97-AF65-F5344CB8AC3E}">
        <p14:creationId xmlns:p14="http://schemas.microsoft.com/office/powerpoint/2010/main" val="2660315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2945659" cy="496411"/>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defRPr sz="1200">
                <a:latin typeface="Arial" charset="0"/>
                <a:ea typeface="ＭＳ Ｐゴシック" pitchFamily="-110" charset="-128"/>
              </a:defRPr>
            </a:lvl1pPr>
          </a:lstStyle>
          <a:p>
            <a:pPr>
              <a:defRPr/>
            </a:pPr>
            <a:endParaRPr lang="en-US"/>
          </a:p>
        </p:txBody>
      </p:sp>
      <p:sp>
        <p:nvSpPr>
          <p:cNvPr id="4099" name="Rectangle 3"/>
          <p:cNvSpPr>
            <a:spLocks noGrp="1" noChangeArrowheads="1"/>
          </p:cNvSpPr>
          <p:nvPr>
            <p:ph type="dt" idx="1"/>
          </p:nvPr>
        </p:nvSpPr>
        <p:spPr bwMode="auto">
          <a:xfrm>
            <a:off x="3852016" y="1"/>
            <a:ext cx="2945659" cy="496411"/>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lgn="r">
              <a:defRPr sz="1200">
                <a:latin typeface="Arial" charset="0"/>
                <a:ea typeface="ＭＳ Ｐゴシック" pitchFamily="-110"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358" y="4715908"/>
            <a:ext cx="4984962" cy="4467701"/>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431815"/>
            <a:ext cx="2945659" cy="496411"/>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defRPr sz="1200">
                <a:latin typeface="Arial" charset="0"/>
                <a:ea typeface="ＭＳ Ｐゴシック" pitchFamily="-110" charset="-128"/>
              </a:defRPr>
            </a:lvl1pPr>
          </a:lstStyle>
          <a:p>
            <a:pPr>
              <a:defRPr/>
            </a:pPr>
            <a:endParaRPr lang="en-US"/>
          </a:p>
        </p:txBody>
      </p:sp>
      <p:sp>
        <p:nvSpPr>
          <p:cNvPr id="4103" name="Rectangle 7"/>
          <p:cNvSpPr>
            <a:spLocks noGrp="1" noChangeArrowheads="1"/>
          </p:cNvSpPr>
          <p:nvPr>
            <p:ph type="sldNum" sz="quarter" idx="5"/>
          </p:nvPr>
        </p:nvSpPr>
        <p:spPr bwMode="auto">
          <a:xfrm>
            <a:off x="3852016" y="9431815"/>
            <a:ext cx="2945659" cy="496411"/>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lgn="r">
              <a:defRPr sz="1200"/>
            </a:lvl1pPr>
          </a:lstStyle>
          <a:p>
            <a:pPr>
              <a:defRPr/>
            </a:pPr>
            <a:fld id="{984A4031-B97F-49D2-9E22-E1260AA3A064}" type="slidenum">
              <a:rPr lang="en-US" altLang="en-US"/>
              <a:pPr>
                <a:defRPr/>
              </a:pPr>
              <a:t>‹#›</a:t>
            </a:fld>
            <a:endParaRPr lang="en-US" altLang="en-US"/>
          </a:p>
        </p:txBody>
      </p:sp>
    </p:spTree>
    <p:extLst>
      <p:ext uri="{BB962C8B-B14F-4D97-AF65-F5344CB8AC3E}">
        <p14:creationId xmlns:p14="http://schemas.microsoft.com/office/powerpoint/2010/main" val="3413387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ofgem.gov.uk/environmental-programmes/energy-companies-obligation-ec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j.evans@hawthornadvisors.com?subject=Green%20Deal%20Finance%20Company%20Aquisition"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mailto:r.schreiber@hawthornadvisors.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D2EC3D-A2CE-4064-8C39-8E134BA868D1}" type="slidenum">
              <a:rPr lang="en-US" altLang="en-US" sz="1200"/>
              <a:pPr/>
              <a:t>1</a:t>
            </a:fld>
            <a:endParaRPr lang="en-US" altLang="en-US" sz="1200"/>
          </a:p>
        </p:txBody>
      </p:sp>
    </p:spTree>
    <p:extLst>
      <p:ext uri="{BB962C8B-B14F-4D97-AF65-F5344CB8AC3E}">
        <p14:creationId xmlns:p14="http://schemas.microsoft.com/office/powerpoint/2010/main" val="25710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891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344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571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8575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6727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SIP-</a:t>
            </a:r>
            <a:r>
              <a:rPr lang="en-GB" baseline="0" dirty="0"/>
              <a:t> for infilling the apertures in, or sheathing, the structural frame of a building</a:t>
            </a:r>
          </a:p>
          <a:p>
            <a:pPr marL="171450" indent="-171450">
              <a:buFont typeface="Arial" panose="020B0604020202020204" pitchFamily="34" charset="0"/>
              <a:buChar char="•"/>
            </a:pPr>
            <a:r>
              <a:rPr lang="en-GB" baseline="0" dirty="0"/>
              <a:t>OSB and PUR – structural composite</a:t>
            </a:r>
          </a:p>
          <a:p>
            <a:pPr marL="171450" indent="-171450">
              <a:buFont typeface="Arial" panose="020B0604020202020204" pitchFamily="34" charset="0"/>
              <a:buChar char="•"/>
            </a:pPr>
            <a:r>
              <a:rPr lang="en-GB" baseline="0" dirty="0"/>
              <a:t>Whole wall U-values of 0.20 W/m2.K or better</a:t>
            </a:r>
          </a:p>
          <a:p>
            <a:pPr marL="171450" indent="-171450">
              <a:buFont typeface="Arial" panose="020B0604020202020204" pitchFamily="34" charset="0"/>
              <a:buChar char="•"/>
            </a:pPr>
            <a:r>
              <a:rPr lang="en-GB" baseline="0" dirty="0"/>
              <a:t>Low air leakage rates</a:t>
            </a:r>
          </a:p>
          <a:p>
            <a:pPr marL="171450" indent="-171450">
              <a:buFont typeface="Arial" panose="020B0604020202020204" pitchFamily="34" charset="0"/>
              <a:buChar char="•"/>
            </a:pPr>
            <a:r>
              <a:rPr lang="en-GB" baseline="0" dirty="0"/>
              <a:t>Quick and safe to build</a:t>
            </a:r>
          </a:p>
          <a:p>
            <a:pPr marL="171450" indent="-171450">
              <a:buFont typeface="Arial" panose="020B0604020202020204" pitchFamily="34" charset="0"/>
              <a:buChar char="•"/>
            </a:pPr>
            <a:r>
              <a:rPr lang="en-GB" baseline="0" dirty="0"/>
              <a:t>Internal works can start earlier</a:t>
            </a:r>
          </a:p>
          <a:p>
            <a:pPr marL="171450" indent="-171450">
              <a:buFont typeface="Arial" panose="020B0604020202020204" pitchFamily="34" charset="0"/>
              <a:buChar char="•"/>
            </a:pPr>
            <a:r>
              <a:rPr lang="en-GB" baseline="0" dirty="0"/>
              <a:t>Minimal on-site waste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70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TEK panels secured ‘out-board’ of the building’s structural frame in lengths of over 6 m (allowing them to span 2 floors)</a:t>
            </a:r>
          </a:p>
          <a:p>
            <a:pPr marL="171450" indent="-171450">
              <a:buFont typeface="Arial" panose="020B0604020202020204" pitchFamily="34" charset="0"/>
              <a:buChar char="•"/>
            </a:pPr>
            <a:r>
              <a:rPr lang="en-GB" baseline="0" dirty="0"/>
              <a:t>This reduced lifting, accelerated construction process and minimised cold bridging.</a:t>
            </a:r>
          </a:p>
          <a:p>
            <a:pPr marL="171450" indent="-171450">
              <a:buFont typeface="Arial" panose="020B0604020202020204" pitchFamily="34" charset="0"/>
              <a:buChar char="•"/>
            </a:pPr>
            <a:r>
              <a:rPr lang="en-GB" baseline="0" dirty="0"/>
              <a:t>Panels fixed using slotted fastenings to allow for the natural expansion and contraction of the concrete frame</a:t>
            </a:r>
          </a:p>
          <a:p>
            <a:pPr marL="171450" indent="-171450">
              <a:buFont typeface="Arial" panose="020B0604020202020204" pitchFamily="34" charset="0"/>
              <a:buChar char="•"/>
            </a:pPr>
            <a:r>
              <a:rPr lang="en-GB" baseline="0" dirty="0"/>
              <a:t>Aim for BREEAM ‘Excellent’ rating</a:t>
            </a:r>
          </a:p>
          <a:p>
            <a:pPr marL="171450" indent="-171450">
              <a:buFont typeface="Arial" panose="020B0604020202020204" pitchFamily="34" charset="0"/>
              <a:buChar char="•"/>
            </a:pPr>
            <a:r>
              <a:rPr lang="en-GB" baseline="0" dirty="0"/>
              <a:t>Final u-value of 0.15 W/m2.K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260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Kooltherm</a:t>
            </a:r>
            <a:r>
              <a:rPr lang="en-GB" baseline="0" dirty="0"/>
              <a:t> – premium performance phenolic</a:t>
            </a:r>
          </a:p>
          <a:p>
            <a:pPr marL="171450" indent="-171450">
              <a:buFont typeface="Arial" panose="020B0604020202020204" pitchFamily="34" charset="0"/>
              <a:buChar char="•"/>
            </a:pPr>
            <a:r>
              <a:rPr lang="en-GB" baseline="0" dirty="0"/>
              <a:t>Lower lambda – 0.018 W/m.K</a:t>
            </a:r>
          </a:p>
          <a:p>
            <a:pPr marL="171450" indent="-171450">
              <a:buFont typeface="Arial" panose="020B0604020202020204" pitchFamily="34" charset="0"/>
              <a:buChar char="•"/>
            </a:pPr>
            <a:r>
              <a:rPr lang="en-GB" baseline="0" dirty="0"/>
              <a:t>For EWI and Rainscreen – thermal conductivity as low as 0.020 W/m.K</a:t>
            </a:r>
          </a:p>
          <a:p>
            <a:pPr marL="171450" indent="-171450">
              <a:buFont typeface="Arial" panose="020B0604020202020204" pitchFamily="34" charset="0"/>
              <a:buChar char="•"/>
            </a:pPr>
            <a:r>
              <a:rPr lang="en-GB" baseline="0" dirty="0"/>
              <a:t>Thinnest commonly used insulation board to achieve U-values</a:t>
            </a:r>
          </a:p>
          <a:p>
            <a:pPr marL="171450" indent="-171450">
              <a:buFont typeface="Arial" panose="020B0604020202020204" pitchFamily="34" charset="0"/>
              <a:buChar char="•"/>
            </a:pPr>
            <a:r>
              <a:rPr lang="en-GB" baseline="0" dirty="0"/>
              <a:t>Fibre – free core</a:t>
            </a:r>
          </a:p>
          <a:p>
            <a:pPr marL="171450" indent="-171450">
              <a:buFont typeface="Arial" panose="020B0604020202020204" pitchFamily="34" charset="0"/>
              <a:buChar char="•"/>
            </a:pPr>
            <a:r>
              <a:rPr lang="en-GB" baseline="0" dirty="0"/>
              <a:t>Safe and easy to install</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K5</a:t>
            </a:r>
          </a:p>
          <a:p>
            <a:pPr marL="171450" indent="-171450">
              <a:buFont typeface="Arial" panose="020B0604020202020204" pitchFamily="34" charset="0"/>
              <a:buChar char="•"/>
            </a:pPr>
            <a:r>
              <a:rPr lang="en-GB" baseline="0" dirty="0"/>
              <a:t>Similar advantages to OPTIM-R – fixings, daylight, eaves. Likely to be more cost effective to use a thinner, high performance insulation than to extend the eaves.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025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Originally</a:t>
            </a:r>
            <a:r>
              <a:rPr lang="en-GB" baseline="0" dirty="0"/>
              <a:t> built in 1960s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Tricky</a:t>
            </a:r>
            <a:r>
              <a:rPr lang="en-GB" baseline="0" dirty="0"/>
              <a:t> issue to overcome – the orientation of the dwelling and position on site could not be altered, therefore the thermal gain of the building was predetermined</a:t>
            </a:r>
            <a:endParaRPr lang="en-GB" dirty="0"/>
          </a:p>
          <a:p>
            <a:pPr marL="171450" indent="-171450">
              <a:buFont typeface="Arial" panose="020B0604020202020204" pitchFamily="34" charset="0"/>
              <a:buChar char="•"/>
            </a:pPr>
            <a:r>
              <a:rPr lang="en-GB" baseline="0" dirty="0"/>
              <a:t>Now certified to </a:t>
            </a:r>
            <a:r>
              <a:rPr lang="en-GB" baseline="0" dirty="0" err="1"/>
              <a:t>Passivhaus</a:t>
            </a:r>
            <a:r>
              <a:rPr lang="en-GB" baseline="0" dirty="0"/>
              <a:t> </a:t>
            </a:r>
            <a:r>
              <a:rPr lang="en-GB" baseline="0" dirty="0" err="1"/>
              <a:t>EnerPHit</a:t>
            </a:r>
            <a:r>
              <a:rPr lang="en-GB" baseline="0" dirty="0"/>
              <a:t> Standard</a:t>
            </a:r>
          </a:p>
          <a:p>
            <a:pPr marL="171450" indent="-171450">
              <a:buFont typeface="Arial" panose="020B0604020202020204" pitchFamily="34" charset="0"/>
              <a:buChar char="•"/>
            </a:pPr>
            <a:r>
              <a:rPr lang="en-GB" baseline="0" dirty="0"/>
              <a:t>180 mm K5. Existing cavity filled with polystyrene bead. </a:t>
            </a:r>
            <a:endParaRPr lang="en-GB" dirty="0"/>
          </a:p>
          <a:p>
            <a:pPr marL="171450" indent="-171450">
              <a:buFont typeface="Arial" panose="020B0604020202020204" pitchFamily="34" charset="0"/>
              <a:buChar char="•"/>
            </a:pPr>
            <a:r>
              <a:rPr lang="en-GB" dirty="0"/>
              <a:t>Achieved wall</a:t>
            </a:r>
            <a:r>
              <a:rPr lang="en-GB" baseline="0" dirty="0"/>
              <a:t> U-value of 0.09 W/m2.K</a:t>
            </a:r>
          </a:p>
          <a:p>
            <a:pPr marL="171450" indent="-171450">
              <a:buFont typeface="Arial" panose="020B0604020202020204" pitchFamily="34" charset="0"/>
              <a:buChar char="•"/>
            </a:pPr>
            <a:r>
              <a:rPr lang="en-US" dirty="0"/>
              <a:t>Owner Adam </a:t>
            </a:r>
            <a:r>
              <a:rPr lang="en-US" dirty="0" err="1"/>
              <a:t>Dadeby</a:t>
            </a:r>
            <a:r>
              <a:rPr lang="en-US" dirty="0"/>
              <a:t> acted as the </a:t>
            </a:r>
            <a:r>
              <a:rPr lang="en-US" dirty="0" err="1"/>
              <a:t>Passivhaus</a:t>
            </a:r>
            <a:r>
              <a:rPr lang="en-US" dirty="0"/>
              <a:t> Consultant on the project. He commented:</a:t>
            </a:r>
            <a:br>
              <a:rPr lang="en-US" dirty="0"/>
            </a:br>
            <a:r>
              <a:rPr lang="en-US" dirty="0"/>
              <a:t>“The architects and I specified the Kingspan Insulation products for the existing walls and floors because their thermal conductivity was lambda 90/90 CE Mark certified. Without this, we would have had to apply a 20% uplift to the manufacturer’s quoted lambda value.”</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3767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K15</a:t>
            </a:r>
          </a:p>
          <a:p>
            <a:pPr marL="171450" indent="-171450">
              <a:buFont typeface="Arial" panose="020B0604020202020204" pitchFamily="34" charset="0"/>
              <a:buChar char="•"/>
            </a:pPr>
            <a:r>
              <a:rPr lang="en-GB" baseline="0" dirty="0"/>
              <a:t>First insulation board in rainscreen to achieve LABC Registered Detail status</a:t>
            </a:r>
          </a:p>
          <a:p>
            <a:pPr marL="171450" indent="-171450">
              <a:buFont typeface="Arial" panose="020B0604020202020204" pitchFamily="34" charset="0"/>
              <a:buChar char="•"/>
            </a:pPr>
            <a:r>
              <a:rPr lang="en-GB" baseline="0" dirty="0"/>
              <a:t>Successfully tested in differing façade systems to BS 8414-1 and BS 8414-2, in accordance with performance criteria set out in BR 135</a:t>
            </a:r>
          </a:p>
          <a:p>
            <a:pPr marL="171450" indent="-171450">
              <a:buFont typeface="Arial" panose="020B0604020202020204" pitchFamily="34" charset="0"/>
              <a:buChar char="•"/>
            </a:pPr>
            <a:r>
              <a:rPr lang="en-GB" baseline="0" dirty="0"/>
              <a:t>Great deal of work clarifying ‘routes to compliance’</a:t>
            </a:r>
          </a:p>
          <a:p>
            <a:pPr marL="171450" indent="-171450">
              <a:buFont typeface="Arial" panose="020B0604020202020204" pitchFamily="34" charset="0"/>
              <a:buChar char="•"/>
            </a:pPr>
            <a:r>
              <a:rPr lang="en-GB" baseline="0" dirty="0"/>
              <a:t>RVOS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432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2</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Woodberry Down was once heralded as the ‘estate of the future’ but in recent years had suffered from an increasing number of issues including: subsidence, asbestos, damp, and poor insulation. An eight phase regeneration plan will replace outdated concrete tower blocks with more than 5,500 brand new homes over the next 20 years. Architect Hawkins\Brown specified Kingspan Kooltherm K12 Framing Board and K15 Rainscreen Board for Kick Start Sites 2 and 5 within the master plan, comprising 710 residential units and over 1500 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of commercial space, spread across a number of blocks.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Kingspan Kooltherm K15 Rainscreen Board was installed as part of the anodized rainscreen cladding used on the top storeys of many of the blocks. These sections extend beyond 18 metres and it was, therefore, essential that the product offered excellent fire performance. The board has been tested to BS 8414-1 and BS 8414-2, and successfully assessed in accordance performance criteria set out in BR 135, in a range of insulation thicknesses with a variety of cladding finishes. It is, therefore, acceptable for use above 18 metres in accordance with the Building Regulations / Standards in its tested configurations.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Kingspan Kooltherm K12 Framing Board was also installed within a steel framing system behind the main brickwork façade elements. The lightweight boards are easy to install and can be used with timber or steel frame constructions. Both products have been assigned 2008 Green Guide Summary Ratings of A+ by the BRE.</a:t>
            </a:r>
          </a:p>
          <a:p>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Useful</a:t>
            </a:r>
            <a:r>
              <a:rPr lang="en-GB" baseline="0" dirty="0"/>
              <a:t> Links:</a:t>
            </a:r>
          </a:p>
          <a:p>
            <a:r>
              <a:rPr lang="en-GB" sz="1200" kern="1200" dirty="0">
                <a:solidFill>
                  <a:schemeClr val="tx1"/>
                </a:solidFill>
                <a:effectLst/>
                <a:latin typeface="+mn-lt"/>
                <a:ea typeface="+mn-ea"/>
                <a:cs typeface="+mn-cs"/>
              </a:rPr>
              <a:t>http://kingspaninsulation.co.uk/Case-Studies/Woodberry-Down---London.aspx</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9588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Now</a:t>
            </a:r>
            <a:r>
              <a:rPr lang="en-GB" baseline="0" dirty="0"/>
              <a:t> we will go through some options to illustrate the uses for different insulants and how their lambda impacts on their utility.</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OPTIM-R</a:t>
            </a:r>
            <a:r>
              <a:rPr lang="en-GB" baseline="0" dirty="0"/>
              <a:t> – next generation insulation.</a:t>
            </a:r>
          </a:p>
          <a:p>
            <a:pPr marL="171450" indent="-171450">
              <a:buFont typeface="Arial" panose="020B0604020202020204" pitchFamily="34" charset="0"/>
              <a:buChar char="•"/>
            </a:pPr>
            <a:r>
              <a:rPr lang="en-GB" baseline="0" dirty="0"/>
              <a:t>Where there is a requirement for both low U-values (regulatory requirements, refurbishment) and the thinnest possible wall build-up.</a:t>
            </a:r>
          </a:p>
          <a:p>
            <a:pPr marL="171450" indent="-171450">
              <a:buFont typeface="Arial" panose="020B0604020202020204" pitchFamily="34" charset="0"/>
              <a:buChar char="•"/>
            </a:pPr>
            <a:r>
              <a:rPr lang="en-GB" baseline="0" dirty="0"/>
              <a:t>Already high performance materials available – however vacuum insulated panels are for use where an even thinner product is needed. </a:t>
            </a:r>
          </a:p>
          <a:p>
            <a:pPr marL="171450" indent="-171450">
              <a:buFont typeface="Arial" panose="020B0604020202020204" pitchFamily="34" charset="0"/>
              <a:buChar char="•"/>
            </a:pPr>
            <a:r>
              <a:rPr lang="en-GB" baseline="0" dirty="0"/>
              <a:t>Lambda of 0.007 – thermal </a:t>
            </a:r>
            <a:r>
              <a:rPr lang="en-GB" baseline="0" dirty="0" err="1"/>
              <a:t>peformance</a:t>
            </a:r>
            <a:r>
              <a:rPr lang="en-GB" baseline="0" dirty="0"/>
              <a:t> up to five times better than commonly used insulation</a:t>
            </a:r>
          </a:p>
          <a:p>
            <a:pPr marL="171450" indent="-171450">
              <a:buFont typeface="Arial" panose="020B0604020202020204" pitchFamily="34" charset="0"/>
              <a:buChar char="•"/>
            </a:pPr>
            <a:r>
              <a:rPr lang="en-GB" baseline="0" dirty="0"/>
              <a:t>Fix (to fix through) and flex (as infill) strips – phenolic</a:t>
            </a:r>
          </a:p>
          <a:p>
            <a:pPr marL="171450" indent="-171450">
              <a:buFont typeface="Arial" panose="020B0604020202020204" pitchFamily="34" charset="0"/>
              <a:buChar char="•"/>
            </a:pPr>
            <a:r>
              <a:rPr lang="en-GB" baseline="0" dirty="0"/>
              <a:t>Design service – maximise use of VIPs</a:t>
            </a:r>
          </a:p>
          <a:p>
            <a:pPr marL="171450" indent="-171450">
              <a:buFont typeface="Arial" panose="020B0604020202020204" pitchFamily="34" charset="0"/>
              <a:buChar char="•"/>
            </a:pPr>
            <a:r>
              <a:rPr lang="en-GB" baseline="0" dirty="0"/>
              <a:t>Rainscreen considerations – extending eaves, longer and more costly fixings, trims and accessories, reduction of daylight.</a:t>
            </a:r>
          </a:p>
          <a:p>
            <a:pPr marL="171450" indent="-171450">
              <a:buFont typeface="Arial" panose="020B0604020202020204" pitchFamily="34" charset="0"/>
              <a:buChar char="•"/>
            </a:pPr>
            <a:r>
              <a:rPr lang="en-GB" baseline="0" dirty="0"/>
              <a:t>EWI considerations – depth of eaves overhangs, encroachment into access routes, creation of unsightly steps between adjacent insulated and uninsulated wall, longer and more costly fixings, reduction of daylight.</a:t>
            </a:r>
          </a:p>
          <a:p>
            <a:pPr marL="171450" indent="-171450">
              <a:buFont typeface="Arial" panose="020B0604020202020204" pitchFamily="34" charset="0"/>
              <a:buChar char="•"/>
            </a:pPr>
            <a:r>
              <a:rPr lang="en-GB" baseline="0" dirty="0"/>
              <a:t>Challenges - % of infill, installation (speed, damage to panels, educating the installer). Can mention what we have done (handling advice, toolbox talks).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321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Refurbishment of 10</a:t>
            </a:r>
            <a:r>
              <a:rPr lang="en-GB" baseline="0" dirty="0"/>
              <a:t> under-insulated bungalows</a:t>
            </a:r>
          </a:p>
          <a:p>
            <a:pPr marL="171450" indent="-171450">
              <a:buFont typeface="Arial" panose="020B0604020202020204" pitchFamily="34" charset="0"/>
              <a:buChar char="•"/>
            </a:pPr>
            <a:r>
              <a:rPr lang="en-GB" baseline="0" dirty="0"/>
              <a:t>Minimal cavity space</a:t>
            </a:r>
          </a:p>
          <a:p>
            <a:pPr marL="171450" indent="-171450">
              <a:buFont typeface="Arial" panose="020B0604020202020204" pitchFamily="34" charset="0"/>
              <a:buChar char="•"/>
            </a:pPr>
            <a:r>
              <a:rPr lang="en-GB" baseline="0" dirty="0"/>
              <a:t>Wanted to retain existing external finish but improve thermal efficiency of building envelope.</a:t>
            </a:r>
          </a:p>
          <a:p>
            <a:pPr marL="171450" indent="-171450">
              <a:buFont typeface="Arial" panose="020B0604020202020204" pitchFamily="34" charset="0"/>
              <a:buChar char="•"/>
            </a:pPr>
            <a:r>
              <a:rPr lang="en-GB" baseline="0" dirty="0"/>
              <a:t>20 mm of OPTIM-R</a:t>
            </a:r>
          </a:p>
          <a:p>
            <a:pPr marL="171450" indent="-171450">
              <a:buFont typeface="Arial" panose="020B0604020202020204" pitchFamily="34" charset="0"/>
              <a:buChar char="•"/>
            </a:pPr>
            <a:r>
              <a:rPr lang="en-GB" baseline="0" dirty="0"/>
              <a:t>Achieved U-value of 0.20 W/m2.K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38978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38</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PRS is fastest growing sector in the UK.</a:t>
            </a:r>
          </a:p>
          <a:p>
            <a:endParaRPr lang="en-GB" dirty="0"/>
          </a:p>
          <a:p>
            <a:r>
              <a:rPr lang="en-GB" dirty="0"/>
              <a:t>In England almost 20% of dwellings</a:t>
            </a:r>
            <a:r>
              <a:rPr lang="en-GB" baseline="0" dirty="0"/>
              <a:t> are in the PRS</a:t>
            </a:r>
            <a:endParaRPr lang="en-GB" dirty="0"/>
          </a:p>
          <a:p>
            <a:endParaRPr lang="en-GB" dirty="0"/>
          </a:p>
          <a:p>
            <a:r>
              <a:rPr lang="en-GB" dirty="0"/>
              <a:t>UK wide:</a:t>
            </a:r>
          </a:p>
          <a:p>
            <a:r>
              <a:rPr lang="en-GB" dirty="0"/>
              <a:t>2001 – 2.3million households</a:t>
            </a:r>
          </a:p>
          <a:p>
            <a:r>
              <a:rPr lang="en-GB" dirty="0"/>
              <a:t>Today</a:t>
            </a:r>
            <a:r>
              <a:rPr lang="en-GB" baseline="0" dirty="0"/>
              <a:t> – 5.4million</a:t>
            </a:r>
          </a:p>
          <a:p>
            <a:r>
              <a:rPr lang="en-GB" baseline="0" dirty="0"/>
              <a:t>Estimated 2025 – could rise to 7.2 million</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79890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Over half (50.1%) of privately rented housing stock was built before 1945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and the PRS contains a greater proportion (34%) of pre-1919 properties than any other tenure</a:t>
            </a:r>
          </a:p>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43</a:t>
            </a:fld>
            <a:endParaRPr lang="en-GB">
              <a:solidFill>
                <a:prstClr val="black"/>
              </a:solidFill>
            </a:endParaRPr>
          </a:p>
        </p:txBody>
      </p:sp>
    </p:spTree>
    <p:extLst>
      <p:ext uri="{BB962C8B-B14F-4D97-AF65-F5344CB8AC3E}">
        <p14:creationId xmlns:p14="http://schemas.microsoft.com/office/powerpoint/2010/main" val="3711761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6.3% of PRS properties (over 300,000) have an EPC rating of F or G</a:t>
            </a:r>
          </a:p>
          <a:p>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5.2% of owner occupied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0.9% in social sector</a:t>
            </a:r>
          </a:p>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52795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Breakdown</a:t>
            </a:r>
            <a:r>
              <a:rPr lang="en-GB" baseline="0" dirty="0"/>
              <a:t> of where the F&amp;G rated properties are: 14.4% of them are in East of England.</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2429315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Lowest percentage of cavity wall properties with insulation</a:t>
            </a:r>
          </a:p>
          <a:p>
            <a:endParaRPr lang="en-GB" dirty="0"/>
          </a:p>
          <a:p>
            <a:r>
              <a:rPr lang="en-GB" b="1" dirty="0"/>
              <a:t>Lowest percentage of solid wall properties with insulation</a:t>
            </a:r>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1606566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r>
              <a:rPr lang="en-GB" sz="1200" b="0" i="0" u="none" strike="noStrike" kern="1200" dirty="0">
                <a:solidFill>
                  <a:schemeClr val="tx1"/>
                </a:solidFill>
                <a:effectLst/>
                <a:latin typeface="+mn-lt"/>
                <a:ea typeface="+mn-ea"/>
                <a:cs typeface="+mn-cs"/>
              </a:rPr>
              <a:t>1,074,951</a:t>
            </a:r>
            <a:r>
              <a:rPr lang="en-GB" sz="1200" b="0" i="1" u="none" strike="noStrike" kern="1200" dirty="0">
                <a:solidFill>
                  <a:schemeClr val="tx1"/>
                </a:solidFill>
                <a:effectLst/>
                <a:latin typeface="+mn-lt"/>
                <a:ea typeface="+mn-ea"/>
                <a:cs typeface="+mn-cs"/>
              </a:rPr>
              <a:t>                  72.8 </a:t>
            </a:r>
            <a:endParaRPr lang="en-GB" sz="1200" b="0" i="0" u="none" strike="noStrike" kern="1200" dirty="0">
              <a:solidFill>
                <a:schemeClr val="tx1"/>
              </a:solidFill>
              <a:effectLst/>
              <a:latin typeface="+mn-lt"/>
              <a:ea typeface="+mn-ea"/>
              <a:cs typeface="+mn-cs"/>
            </a:endParaRPr>
          </a:p>
          <a:p>
            <a:pPr rtl="0" eaLnBrk="1" fontAlgn="b" latinLnBrk="0" hangingPunct="1"/>
            <a:r>
              <a:rPr lang="en-GB" sz="1200" b="1" i="0" u="none" strike="noStrike" kern="1200" dirty="0">
                <a:solidFill>
                  <a:schemeClr val="tx1"/>
                </a:solidFill>
                <a:effectLst/>
                <a:latin typeface="+mn-lt"/>
                <a:ea typeface="+mn-ea"/>
                <a:cs typeface="+mn-cs"/>
              </a:rPr>
              <a:t>212,168</a:t>
            </a:r>
            <a:r>
              <a:rPr lang="en-GB" sz="1200" b="1" i="1" u="none" strike="noStrike" kern="1200" dirty="0">
                <a:solidFill>
                  <a:schemeClr val="tx1"/>
                </a:solidFill>
                <a:effectLst/>
                <a:latin typeface="+mn-lt"/>
                <a:ea typeface="+mn-ea"/>
                <a:cs typeface="+mn-cs"/>
              </a:rPr>
              <a:t>                  14.4 % - PRS ECO measures since Jan 2013</a:t>
            </a:r>
            <a:endParaRPr lang="en-GB" sz="1200" b="0" i="0" u="none" strike="noStrike" kern="1200" dirty="0">
              <a:solidFill>
                <a:schemeClr val="tx1"/>
              </a:solidFill>
              <a:effectLst/>
              <a:latin typeface="+mn-lt"/>
              <a:ea typeface="+mn-ea"/>
              <a:cs typeface="+mn-cs"/>
            </a:endParaRPr>
          </a:p>
          <a:p>
            <a:pPr rtl="0" eaLnBrk="1" fontAlgn="b" latinLnBrk="0" hangingPunct="1"/>
            <a:r>
              <a:rPr lang="en-GB" sz="1200" b="0" i="0" u="none" strike="noStrike" kern="1200" dirty="0">
                <a:solidFill>
                  <a:schemeClr val="tx1"/>
                </a:solidFill>
                <a:effectLst/>
                <a:latin typeface="+mn-lt"/>
                <a:ea typeface="+mn-ea"/>
                <a:cs typeface="+mn-cs"/>
              </a:rPr>
              <a:t>188,881</a:t>
            </a:r>
            <a:r>
              <a:rPr lang="en-GB" sz="1200" b="0" i="1" u="none" strike="noStrike" kern="1200" dirty="0">
                <a:solidFill>
                  <a:schemeClr val="tx1"/>
                </a:solidFill>
                <a:effectLst/>
                <a:latin typeface="+mn-lt"/>
                <a:ea typeface="+mn-ea"/>
                <a:cs typeface="+mn-cs"/>
              </a:rPr>
              <a:t>                  12.8 </a:t>
            </a:r>
            <a:endParaRPr lang="en-GB" sz="1200" b="0" i="0" u="none" strike="noStrike" kern="1200" dirty="0">
              <a:solidFill>
                <a:schemeClr val="tx1"/>
              </a:solidFill>
              <a:effectLst/>
              <a:latin typeface="+mn-lt"/>
              <a:ea typeface="+mn-ea"/>
              <a:cs typeface="+mn-cs"/>
            </a:endParaRPr>
          </a:p>
          <a:p>
            <a:endParaRPr lang="en-GB" dirty="0"/>
          </a:p>
          <a:p>
            <a:r>
              <a:rPr lang="en-GB" dirty="0"/>
              <a:t>Changes to ECO in 2017:</a:t>
            </a:r>
          </a:p>
          <a:p>
            <a:pPr marL="171450" indent="-171450">
              <a:buFont typeface="Arial" panose="020B0604020202020204" pitchFamily="34" charset="0"/>
              <a:buChar char="•"/>
            </a:pPr>
            <a:r>
              <a:rPr lang="en-GB" dirty="0"/>
              <a:t>Refocus to target the fuel</a:t>
            </a:r>
            <a:r>
              <a:rPr lang="en-GB" baseline="0" dirty="0"/>
              <a:t> poor more</a:t>
            </a:r>
          </a:p>
          <a:p>
            <a:pPr marL="171450" indent="-171450">
              <a:buFont typeface="Arial" panose="020B0604020202020204" pitchFamily="34" charset="0"/>
              <a:buChar char="•"/>
            </a:pPr>
            <a:r>
              <a:rPr lang="en-GB" baseline="0" dirty="0"/>
              <a:t>Inclusion of social rented properties rated F&amp;G</a:t>
            </a:r>
            <a:endParaRPr lang="en-GB" dirty="0"/>
          </a:p>
          <a:p>
            <a:endParaRPr lang="en-GB" dirty="0"/>
          </a:p>
          <a:p>
            <a:r>
              <a:rPr lang="en-GB" dirty="0"/>
              <a:t>***Green Deal = first energy</a:t>
            </a:r>
            <a:r>
              <a:rPr lang="en-GB" baseline="0" dirty="0"/>
              <a:t> efficiency programme in over 20 years that understood how landlords worked – ‘tackled split incentive’</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47</a:t>
            </a:fld>
            <a:endParaRPr lang="en-GB">
              <a:solidFill>
                <a:prstClr val="black"/>
              </a:solidFill>
            </a:endParaRPr>
          </a:p>
        </p:txBody>
      </p:sp>
    </p:spTree>
    <p:extLst>
      <p:ext uri="{BB962C8B-B14F-4D97-AF65-F5344CB8AC3E}">
        <p14:creationId xmlns:p14="http://schemas.microsoft.com/office/powerpoint/2010/main" val="84105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3</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NLA Private Tenant Survey December 2016</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t>541</a:t>
            </a:r>
          </a:p>
          <a:p>
            <a:endParaRPr lang="en-GB" dirty="0"/>
          </a:p>
          <a:p>
            <a:r>
              <a:rPr lang="en-GB" sz="1200" b="0" u="none" strike="noStrike" kern="1200" dirty="0">
                <a:solidFill>
                  <a:schemeClr val="tx1"/>
                </a:solidFill>
                <a:effectLst/>
                <a:latin typeface="+mn-lt"/>
                <a:ea typeface="+mn-ea"/>
                <a:cs typeface="+mn-cs"/>
              </a:rPr>
              <a:t>Answer Choices</a:t>
            </a:r>
            <a:r>
              <a:rPr lang="en-GB" sz="1200" b="0" kern="1200" dirty="0">
                <a:solidFill>
                  <a:schemeClr val="tx1"/>
                </a:solidFill>
                <a:effectLst/>
                <a:latin typeface="+mn-lt"/>
                <a:ea typeface="+mn-ea"/>
                <a:cs typeface="+mn-cs"/>
              </a:rPr>
              <a:t>–</a:t>
            </a:r>
          </a:p>
          <a:p>
            <a:endParaRPr lang="en-GB" dirty="0">
              <a:effectLst/>
            </a:endParaRPr>
          </a:p>
          <a:p>
            <a:r>
              <a:rPr lang="en-GB" sz="1200" b="0" u="none" strike="noStrike" kern="1200" dirty="0">
                <a:solidFill>
                  <a:schemeClr val="tx1"/>
                </a:solidFill>
                <a:effectLst/>
                <a:latin typeface="+mn-lt"/>
                <a:ea typeface="+mn-ea"/>
                <a:cs typeface="+mn-cs"/>
              </a:rPr>
              <a:t>Responses</a:t>
            </a:r>
            <a:r>
              <a:rPr lang="en-GB" sz="1200" b="0" kern="1200" dirty="0">
                <a:solidFill>
                  <a:schemeClr val="tx1"/>
                </a:solidFill>
                <a:effectLst/>
                <a:latin typeface="+mn-lt"/>
                <a:ea typeface="+mn-ea"/>
                <a:cs typeface="+mn-cs"/>
              </a:rPr>
              <a:t>–</a:t>
            </a:r>
            <a:endParaRPr lang="en-GB" dirty="0">
              <a:effectLst/>
            </a:endParaRPr>
          </a:p>
          <a:p>
            <a:pPr fontAlgn="t"/>
            <a:r>
              <a:rPr lang="en-GB" sz="1200" b="0" kern="1200" dirty="0">
                <a:solidFill>
                  <a:schemeClr val="tx1"/>
                </a:solidFill>
                <a:effectLst/>
                <a:latin typeface="+mn-lt"/>
                <a:ea typeface="+mn-ea"/>
                <a:cs typeface="+mn-cs"/>
              </a:rPr>
              <a:t>–</a:t>
            </a:r>
            <a:r>
              <a:rPr lang="en-GB" dirty="0">
                <a:effectLst/>
              </a:rPr>
              <a:t>Yes - it was an important factor</a:t>
            </a:r>
            <a:r>
              <a:rPr lang="en-GB" baseline="0" dirty="0">
                <a:effectLst/>
              </a:rPr>
              <a:t> = </a:t>
            </a:r>
            <a:r>
              <a:rPr lang="en-GB" b="1" dirty="0">
                <a:effectLst/>
              </a:rPr>
              <a:t>8.36%</a:t>
            </a:r>
            <a:endParaRPr lang="en-GB" sz="1200" b="0" kern="1200" dirty="0">
              <a:solidFill>
                <a:schemeClr val="tx1"/>
              </a:solidFill>
              <a:effectLst/>
              <a:latin typeface="+mn-lt"/>
              <a:ea typeface="+mn-ea"/>
              <a:cs typeface="+mn-cs"/>
            </a:endParaRPr>
          </a:p>
          <a:p>
            <a:pPr fontAlgn="t"/>
            <a:r>
              <a:rPr lang="en-GB" sz="1200" b="0" kern="1200" dirty="0">
                <a:solidFill>
                  <a:schemeClr val="tx1"/>
                </a:solidFill>
                <a:effectLst/>
                <a:latin typeface="+mn-lt"/>
                <a:ea typeface="+mn-ea"/>
                <a:cs typeface="+mn-cs"/>
              </a:rPr>
              <a:t>–</a:t>
            </a:r>
            <a:r>
              <a:rPr lang="en-GB" dirty="0">
                <a:effectLst/>
              </a:rPr>
              <a:t>Yes - it crossed my mind</a:t>
            </a:r>
            <a:r>
              <a:rPr lang="en-GB" baseline="0" dirty="0">
                <a:effectLst/>
              </a:rPr>
              <a:t> = </a:t>
            </a:r>
            <a:r>
              <a:rPr lang="en-GB" b="1" dirty="0">
                <a:effectLst/>
              </a:rPr>
              <a:t>20.06%</a:t>
            </a:r>
            <a:endParaRPr lang="en-GB" sz="1200" b="0" kern="1200" dirty="0">
              <a:solidFill>
                <a:schemeClr val="tx1"/>
              </a:solidFill>
              <a:effectLst/>
              <a:latin typeface="+mn-lt"/>
              <a:ea typeface="+mn-ea"/>
              <a:cs typeface="+mn-cs"/>
            </a:endParaRPr>
          </a:p>
          <a:p>
            <a:pPr fontAlgn="t"/>
            <a:r>
              <a:rPr lang="en-GB" sz="1200" b="0" kern="1200" dirty="0">
                <a:solidFill>
                  <a:schemeClr val="tx1"/>
                </a:solidFill>
                <a:effectLst/>
                <a:latin typeface="+mn-lt"/>
                <a:ea typeface="+mn-ea"/>
                <a:cs typeface="+mn-cs"/>
              </a:rPr>
              <a:t>–</a:t>
            </a:r>
            <a:r>
              <a:rPr lang="en-GB" dirty="0">
                <a:effectLst/>
              </a:rPr>
              <a:t>No - it was not at all important</a:t>
            </a:r>
            <a:r>
              <a:rPr lang="en-GB" baseline="0" dirty="0">
                <a:effectLst/>
              </a:rPr>
              <a:t> = </a:t>
            </a:r>
            <a:r>
              <a:rPr lang="en-GB" b="1" dirty="0">
                <a:effectLst/>
              </a:rPr>
              <a:t>23.12%</a:t>
            </a:r>
            <a:endParaRPr lang="en-GB" sz="1200" b="0" kern="1200" dirty="0">
              <a:solidFill>
                <a:schemeClr val="tx1"/>
              </a:solidFill>
              <a:effectLst/>
              <a:latin typeface="+mn-lt"/>
              <a:ea typeface="+mn-ea"/>
              <a:cs typeface="+mn-cs"/>
            </a:endParaRPr>
          </a:p>
          <a:p>
            <a:pPr fontAlgn="t"/>
            <a:r>
              <a:rPr lang="en-GB" sz="1200" b="0" kern="1200" dirty="0">
                <a:solidFill>
                  <a:schemeClr val="tx1"/>
                </a:solidFill>
                <a:effectLst/>
                <a:latin typeface="+mn-lt"/>
                <a:ea typeface="+mn-ea"/>
                <a:cs typeface="+mn-cs"/>
              </a:rPr>
              <a:t>–</a:t>
            </a:r>
            <a:r>
              <a:rPr lang="en-GB" dirty="0">
                <a:effectLst/>
              </a:rPr>
              <a:t>No - there were more important factors = </a:t>
            </a:r>
            <a:r>
              <a:rPr lang="en-GB" b="1" dirty="0">
                <a:effectLst/>
              </a:rPr>
              <a:t>40.11%</a:t>
            </a:r>
            <a:endParaRPr lang="en-GB" sz="1200" b="0" kern="1200" dirty="0">
              <a:solidFill>
                <a:schemeClr val="tx1"/>
              </a:solidFill>
              <a:effectLst/>
              <a:latin typeface="+mn-lt"/>
              <a:ea typeface="+mn-ea"/>
              <a:cs typeface="+mn-cs"/>
            </a:endParaRPr>
          </a:p>
          <a:p>
            <a:pPr fontAlgn="t"/>
            <a:r>
              <a:rPr lang="en-GB" sz="1200" b="0" kern="1200" dirty="0">
                <a:solidFill>
                  <a:schemeClr val="tx1"/>
                </a:solidFill>
                <a:effectLst/>
                <a:latin typeface="+mn-lt"/>
                <a:ea typeface="+mn-ea"/>
                <a:cs typeface="+mn-cs"/>
              </a:rPr>
              <a:t>–</a:t>
            </a:r>
            <a:r>
              <a:rPr lang="en-GB" dirty="0">
                <a:effectLst/>
              </a:rPr>
              <a:t>Can't recall</a:t>
            </a:r>
            <a:r>
              <a:rPr lang="en-GB" baseline="0" dirty="0">
                <a:effectLst/>
              </a:rPr>
              <a:t> = </a:t>
            </a:r>
            <a:r>
              <a:rPr lang="en-GB" b="1" dirty="0">
                <a:effectLst/>
              </a:rPr>
              <a:t>8.36%</a:t>
            </a:r>
          </a:p>
          <a:p>
            <a:endParaRPr lang="en-GB" dirty="0">
              <a:effectLst/>
            </a:endParaRPr>
          </a:p>
          <a:p>
            <a:r>
              <a:rPr lang="en-GB" dirty="0">
                <a:effectLst/>
              </a:rPr>
              <a:t>Total359</a:t>
            </a:r>
            <a:endParaRPr lang="en-GB" dirty="0"/>
          </a:p>
        </p:txBody>
      </p:sp>
      <p:sp>
        <p:nvSpPr>
          <p:cNvPr id="4" name="Slide Number Placeholder 3"/>
          <p:cNvSpPr>
            <a:spLocks noGrp="1"/>
          </p:cNvSpPr>
          <p:nvPr>
            <p:ph type="sldNum" sz="quarter" idx="10"/>
          </p:nvPr>
        </p:nvSpPr>
        <p:spPr/>
        <p:txBody>
          <a:bodyPr/>
          <a:lstStyle/>
          <a:p>
            <a:fld id="{A5359D8E-2A04-7648-BB99-EC53D257100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86717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Minimum Energy Efficiency Standards passed</a:t>
            </a:r>
            <a:r>
              <a:rPr lang="en-GB" baseline="0" dirty="0"/>
              <a:t> in 2015, stemming from the Energy Act 2011</a:t>
            </a:r>
          </a:p>
          <a:p>
            <a:endParaRPr lang="en-GB" baseline="0" dirty="0"/>
          </a:p>
          <a:p>
            <a:r>
              <a:rPr lang="en-GB" baseline="0" dirty="0"/>
              <a:t>In a nutshell:</a:t>
            </a:r>
          </a:p>
          <a:p>
            <a:endParaRPr lang="en-GB" baseline="0" dirty="0"/>
          </a:p>
          <a:p>
            <a:pPr marL="228600" indent="-228600">
              <a:buAutoNum type="arabicPeriod"/>
            </a:pPr>
            <a:r>
              <a:rPr lang="en-GB" baseline="0" dirty="0"/>
              <a:t>Tenants’ now have the right to request consent to make energy efficiency improvements</a:t>
            </a:r>
          </a:p>
          <a:p>
            <a:pPr marL="0" indent="0">
              <a:buNone/>
            </a:pPr>
            <a:r>
              <a:rPr lang="en-GB" baseline="0" dirty="0"/>
              <a:t>	</a:t>
            </a:r>
            <a:r>
              <a:rPr lang="en-GB" b="1" dirty="0"/>
              <a:t>Landlords cannot “unreasonably refuse” consent</a:t>
            </a:r>
          </a:p>
          <a:p>
            <a:pPr marL="0" indent="0">
              <a:buNone/>
            </a:pPr>
            <a:endParaRPr lang="en-GB" b="1" dirty="0"/>
          </a:p>
          <a:p>
            <a:pPr marL="228600" indent="-228600">
              <a:buFont typeface="+mj-lt"/>
              <a:buAutoNum type="arabicPeriod" startAt="2"/>
            </a:pPr>
            <a:r>
              <a:rPr lang="en-GB" b="0" dirty="0"/>
              <a:t>Landlords will not be allowed to create new tenancies for properties rated F&amp;G, unless they register a valid exemption</a:t>
            </a:r>
          </a:p>
          <a:p>
            <a:pPr marL="228600" indent="-228600">
              <a:buFont typeface="+mj-lt"/>
              <a:buAutoNum type="arabicPeriod" startAt="2"/>
            </a:pPr>
            <a:endParaRPr lang="en-GB" b="0" dirty="0"/>
          </a:p>
          <a:p>
            <a:pPr marL="228600" indent="-228600">
              <a:buFont typeface="+mj-lt"/>
              <a:buAutoNum type="arabicPeriod" startAt="2"/>
            </a:pPr>
            <a:r>
              <a:rPr lang="en-GB" b="0" dirty="0"/>
              <a:t>No tenancies will be allowed for any properties with an EPC rating of</a:t>
            </a:r>
            <a:r>
              <a:rPr lang="en-GB" b="0" baseline="0" dirty="0"/>
              <a:t> F or G, unless a valid exemption is registered</a:t>
            </a:r>
          </a:p>
          <a:p>
            <a:pPr marL="228600" indent="-228600">
              <a:buFont typeface="+mj-lt"/>
              <a:buAutoNum type="arabicPeriod" startAt="2"/>
            </a:pPr>
            <a:endParaRPr lang="en-GB" b="0" baseline="0" dirty="0"/>
          </a:p>
          <a:p>
            <a:pPr marL="228600" indent="-228600">
              <a:buFont typeface="+mj-lt"/>
              <a:buAutoNum type="arabicPeriod" startAt="2"/>
            </a:pPr>
            <a:endParaRPr lang="en-GB" b="0" baseline="0" dirty="0"/>
          </a:p>
          <a:p>
            <a:r>
              <a:rPr lang="en-GB" sz="1200" b="0" i="0" kern="1200" dirty="0">
                <a:solidFill>
                  <a:schemeClr val="tx1"/>
                </a:solidFill>
                <a:effectLst/>
                <a:latin typeface="+mn-lt"/>
                <a:ea typeface="+mn-ea"/>
                <a:cs typeface="+mn-cs"/>
              </a:rPr>
              <a:t>From today (April 1</a:t>
            </a:r>
            <a:r>
              <a:rPr lang="en-GB" sz="1200" b="0" i="0" kern="1200" baseline="30000" dirty="0">
                <a:solidFill>
                  <a:schemeClr val="tx1"/>
                </a:solidFill>
                <a:effectLst/>
                <a:latin typeface="+mn-lt"/>
                <a:ea typeface="+mn-ea"/>
                <a:cs typeface="+mn-cs"/>
              </a:rPr>
              <a:t>st</a:t>
            </a:r>
            <a:r>
              <a:rPr lang="en-GB" sz="1200" b="0" i="0" kern="1200" dirty="0">
                <a:solidFill>
                  <a:schemeClr val="tx1"/>
                </a:solidFill>
                <a:effectLst/>
                <a:latin typeface="+mn-lt"/>
                <a:ea typeface="+mn-ea"/>
                <a:cs typeface="+mn-cs"/>
              </a:rPr>
              <a:t>), where a tenant requests their landlord’s consent to make energy efficiency improvements, the landlord may not </a:t>
            </a:r>
            <a:r>
              <a:rPr lang="en-GB" sz="1200" b="0" i="1" kern="1200" dirty="0">
                <a:solidFill>
                  <a:schemeClr val="tx1"/>
                </a:solidFill>
                <a:effectLst/>
                <a:latin typeface="+mn-lt"/>
                <a:ea typeface="+mn-ea"/>
                <a:cs typeface="+mn-cs"/>
              </a:rPr>
              <a:t>unreasonably refuse consent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This is part of the drive to make the PRS more energy efficient, and is the precursor to regulations dictating an EPC minimum rating of E for new tenancies (2018) and for all tenancies (2020).</a:t>
            </a:r>
          </a:p>
          <a:p>
            <a:r>
              <a:rPr lang="en-GB" sz="1200" b="0" i="0" kern="1200" dirty="0">
                <a:solidFill>
                  <a:schemeClr val="tx1"/>
                </a:solidFill>
                <a:effectLst/>
                <a:latin typeface="+mn-lt"/>
                <a:ea typeface="+mn-ea"/>
                <a:cs typeface="+mn-cs"/>
              </a:rPr>
              <a:t>This is a quick guide that covers your new obligations and responsibilities.</a:t>
            </a:r>
          </a:p>
          <a:p>
            <a:r>
              <a:rPr lang="en-GB" sz="1200" b="1" i="0" kern="1200" dirty="0">
                <a:solidFill>
                  <a:schemeClr val="tx1"/>
                </a:solidFill>
                <a:effectLst/>
                <a:latin typeface="+mn-lt"/>
                <a:ea typeface="+mn-ea"/>
                <a:cs typeface="+mn-cs"/>
              </a:rPr>
              <a:t>No Upfront Costs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Before we go through the request process, it is important to note that landlords are not required to contribute funding for any energy efficiency measures requested by the tenants.</a:t>
            </a:r>
          </a:p>
          <a:p>
            <a:r>
              <a:rPr lang="en-GB" sz="1200" b="0" i="0" u="sng" kern="1200" dirty="0">
                <a:solidFill>
                  <a:schemeClr val="tx1"/>
                </a:solidFill>
                <a:effectLst/>
                <a:latin typeface="+mn-lt"/>
                <a:ea typeface="+mn-ea"/>
                <a:cs typeface="+mn-cs"/>
              </a:rPr>
              <a:t>It is the sole responsibility of the tenant making the request to organise funding, and tenants should ensure that suitable funding is available before they make a request.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successfully lobbied the Government to ensure that there are no upfront costs for landlords. A landlord can choose to fund or part-fund efficiency improvements, but this is entirely at their discretion.</a:t>
            </a:r>
          </a:p>
          <a:p>
            <a:r>
              <a:rPr lang="en-GB" sz="1200" b="1" i="0" kern="1200" dirty="0">
                <a:solidFill>
                  <a:schemeClr val="tx1"/>
                </a:solidFill>
                <a:effectLst/>
                <a:latin typeface="+mn-lt"/>
                <a:ea typeface="+mn-ea"/>
                <a:cs typeface="+mn-cs"/>
              </a:rPr>
              <a:t>Submitting a Request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Before submitting a request, the tenant must first identify what improvements they want to make (from a list of approved measures) as well as the necessary funding for those improvements. This funding may come from:</a:t>
            </a:r>
          </a:p>
          <a:p>
            <a:r>
              <a:rPr lang="en-GB" sz="1200" b="0" i="0" kern="1200" dirty="0">
                <a:solidFill>
                  <a:schemeClr val="tx1"/>
                </a:solidFill>
                <a:effectLst/>
                <a:latin typeface="+mn-lt"/>
                <a:ea typeface="+mn-ea"/>
                <a:cs typeface="+mn-cs"/>
              </a:rPr>
              <a:t>The Energy Company Obligation (ECO)</a:t>
            </a:r>
          </a:p>
          <a:p>
            <a:r>
              <a:rPr lang="en-GB" sz="1200" b="0" i="0" kern="1200" dirty="0">
                <a:solidFill>
                  <a:schemeClr val="tx1"/>
                </a:solidFill>
                <a:effectLst/>
                <a:latin typeface="+mn-lt"/>
                <a:ea typeface="+mn-ea"/>
                <a:cs typeface="+mn-cs"/>
              </a:rPr>
              <a:t>Central Government or local authority funding, or third party funding such as a grant,</a:t>
            </a:r>
          </a:p>
          <a:p>
            <a:r>
              <a:rPr lang="en-GB" sz="1200" b="0" i="0" kern="1200" dirty="0">
                <a:solidFill>
                  <a:schemeClr val="tx1"/>
                </a:solidFill>
                <a:effectLst/>
                <a:latin typeface="+mn-lt"/>
                <a:ea typeface="+mn-ea"/>
                <a:cs typeface="+mn-cs"/>
              </a:rPr>
              <a:t>A Green Deal Finance Plan (or future equivalent as the Green Deal is currently closed)</a:t>
            </a:r>
          </a:p>
          <a:p>
            <a:r>
              <a:rPr lang="en-GB" sz="1200" b="0" i="0" kern="1200" dirty="0">
                <a:solidFill>
                  <a:schemeClr val="tx1"/>
                </a:solidFill>
                <a:effectLst/>
                <a:latin typeface="+mn-lt"/>
                <a:ea typeface="+mn-ea"/>
                <a:cs typeface="+mn-cs"/>
              </a:rPr>
              <a:t>Tenant funding where they pay the upfront costs themselves (either fully or in combination with another source of funding above).</a:t>
            </a:r>
          </a:p>
          <a:p>
            <a:r>
              <a:rPr lang="en-GB" sz="1200" b="0" i="0" u="sng" kern="1200" dirty="0">
                <a:solidFill>
                  <a:schemeClr val="tx1"/>
                </a:solidFill>
                <a:effectLst/>
                <a:latin typeface="+mn-lt"/>
                <a:ea typeface="+mn-ea"/>
                <a:cs typeface="+mn-cs"/>
              </a:rPr>
              <a:t>A tenants’ request for improvements is not valid without these two things</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Once/if these have been identified, then the request must be made to the landlord in writing with the relevant information.</a:t>
            </a:r>
          </a:p>
          <a:p>
            <a:r>
              <a:rPr lang="en-GB" sz="1200" b="1" i="0" kern="1200" dirty="0">
                <a:solidFill>
                  <a:schemeClr val="tx1"/>
                </a:solidFill>
                <a:effectLst/>
                <a:latin typeface="+mn-lt"/>
                <a:ea typeface="+mn-ea"/>
                <a:cs typeface="+mn-cs"/>
              </a:rPr>
              <a:t>Responding to a Request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First, you should check that the request is a valid one (as described above). You must respond in writing within one month, either confirming your consent to some/all of the measures requested or providing reasons for your refusal.</a:t>
            </a:r>
          </a:p>
          <a:p>
            <a:r>
              <a:rPr lang="en-GB" sz="1200" b="0" i="0" kern="1200" dirty="0">
                <a:solidFill>
                  <a:schemeClr val="tx1"/>
                </a:solidFill>
                <a:effectLst/>
                <a:latin typeface="+mn-lt"/>
                <a:ea typeface="+mn-ea"/>
                <a:cs typeface="+mn-cs"/>
              </a:rPr>
              <a:t>You may also offer a counter-proposal to the tenant regarding energy efficiency improvements, but an initial response to the tenants’ request must still be given in writing within a month and it must state that you intend to provide a counter proposal.</a:t>
            </a:r>
          </a:p>
          <a:p>
            <a:r>
              <a:rPr lang="en-GB" sz="1200" b="0" i="0" kern="1200" dirty="0">
                <a:solidFill>
                  <a:schemeClr val="tx1"/>
                </a:solidFill>
                <a:effectLst/>
                <a:latin typeface="+mn-lt"/>
                <a:ea typeface="+mn-ea"/>
                <a:cs typeface="+mn-cs"/>
              </a:rPr>
              <a:t>You will be under a statutory duty not to “unreasonably refuse consent”, so if the request is valid there are only certain grounds on which consent can be refused:</a:t>
            </a:r>
          </a:p>
          <a:p>
            <a:r>
              <a:rPr lang="en-GB" sz="1200" b="0" i="0" kern="1200" dirty="0">
                <a:solidFill>
                  <a:schemeClr val="tx1"/>
                </a:solidFill>
                <a:effectLst/>
                <a:latin typeface="+mn-lt"/>
                <a:ea typeface="+mn-ea"/>
                <a:cs typeface="+mn-cs"/>
              </a:rPr>
              <a:t>Previous request from any tenant in same property within the last six months that has been dealt with</a:t>
            </a:r>
          </a:p>
          <a:p>
            <a:r>
              <a:rPr lang="en-GB" sz="1200" b="0" i="0" kern="1200" dirty="0">
                <a:solidFill>
                  <a:schemeClr val="tx1"/>
                </a:solidFill>
                <a:effectLst/>
                <a:latin typeface="+mn-lt"/>
                <a:ea typeface="+mn-ea"/>
                <a:cs typeface="+mn-cs"/>
              </a:rPr>
              <a:t>Relevant HHSRS notice on the property</a:t>
            </a:r>
          </a:p>
          <a:p>
            <a:r>
              <a:rPr lang="en-GB" sz="1200" b="0" i="0" kern="1200" dirty="0">
                <a:solidFill>
                  <a:schemeClr val="tx1"/>
                </a:solidFill>
                <a:effectLst/>
                <a:latin typeface="+mn-lt"/>
                <a:ea typeface="+mn-ea"/>
                <a:cs typeface="+mn-cs"/>
              </a:rPr>
              <a:t>Expert advises improvement may damage fabric or structure of the property (for wall insulation request only)</a:t>
            </a:r>
          </a:p>
          <a:p>
            <a:r>
              <a:rPr lang="en-GB" sz="1200" b="0" i="0" kern="1200" dirty="0">
                <a:solidFill>
                  <a:schemeClr val="tx1"/>
                </a:solidFill>
                <a:effectLst/>
                <a:latin typeface="+mn-lt"/>
                <a:ea typeface="+mn-ea"/>
                <a:cs typeface="+mn-cs"/>
              </a:rPr>
              <a:t>Tenant refused consent for same improvements within the last six months</a:t>
            </a:r>
          </a:p>
          <a:p>
            <a:r>
              <a:rPr lang="en-GB" sz="1200" b="0" i="0" kern="1200" dirty="0">
                <a:solidFill>
                  <a:schemeClr val="tx1"/>
                </a:solidFill>
                <a:effectLst/>
                <a:latin typeface="+mn-lt"/>
                <a:ea typeface="+mn-ea"/>
                <a:cs typeface="+mn-cs"/>
              </a:rPr>
              <a:t>Third party consent is required for the requested improvements but this consent cannot be obtained (e.g. planning permission or consent from mortgage lender)</a:t>
            </a:r>
          </a:p>
          <a:p>
            <a:r>
              <a:rPr lang="en-GB" sz="1200" b="0" i="0" kern="1200" dirty="0">
                <a:solidFill>
                  <a:schemeClr val="tx1"/>
                </a:solidFill>
                <a:effectLst/>
                <a:latin typeface="+mn-lt"/>
                <a:ea typeface="+mn-ea"/>
                <a:cs typeface="+mn-cs"/>
              </a:rPr>
              <a:t>The improvements will result in a reduction of the market value of the property of more than 5%</a:t>
            </a:r>
          </a:p>
          <a:p>
            <a:r>
              <a:rPr lang="en-GB" sz="1200" b="1" i="0" kern="1200" dirty="0">
                <a:solidFill>
                  <a:schemeClr val="tx1"/>
                </a:solidFill>
                <a:effectLst/>
                <a:latin typeface="+mn-lt"/>
                <a:ea typeface="+mn-ea"/>
                <a:cs typeface="+mn-cs"/>
              </a:rPr>
              <a:t>After Refusal</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 have a refused consent for some or all of the tenants’ requested improvements, it is then up to the tenant to consider your response.</a:t>
            </a:r>
          </a:p>
          <a:p>
            <a:r>
              <a:rPr lang="en-GB" sz="1200" b="0" i="0" kern="1200" dirty="0">
                <a:solidFill>
                  <a:schemeClr val="tx1"/>
                </a:solidFill>
                <a:effectLst/>
                <a:latin typeface="+mn-lt"/>
                <a:ea typeface="+mn-ea"/>
                <a:cs typeface="+mn-cs"/>
              </a:rPr>
              <a:t>If they are not content with your response and believe you have unreasonably refused consent then the tenant can apply for the First-Tier Tribunal to consider the application.</a:t>
            </a:r>
          </a:p>
          <a:p>
            <a:r>
              <a:rPr lang="en-GB" sz="1200" b="0" i="0" kern="1200" dirty="0">
                <a:solidFill>
                  <a:schemeClr val="tx1"/>
                </a:solidFill>
                <a:effectLst/>
                <a:latin typeface="+mn-lt"/>
                <a:ea typeface="+mn-ea"/>
                <a:cs typeface="+mn-cs"/>
              </a:rPr>
              <a:t>The Tribunal can then decide that the landlord must give consent, or rejects the tenants appeal.</a:t>
            </a:r>
          </a:p>
          <a:p>
            <a:pPr marL="0" indent="0">
              <a:buFont typeface="+mj-lt"/>
              <a:buNone/>
            </a:pPr>
            <a:endParaRPr lang="en-GB" b="0" baseline="0" dirty="0"/>
          </a:p>
          <a:p>
            <a:pPr marL="228600" indent="-228600">
              <a:buFont typeface="+mj-lt"/>
              <a:buAutoNum type="arabicPeriod" startAt="2"/>
            </a:pPr>
            <a:endParaRPr lang="en-GB" b="0" baseline="0"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50</a:t>
            </a:fld>
            <a:endParaRPr lang="en-GB">
              <a:solidFill>
                <a:prstClr val="black"/>
              </a:solidFill>
            </a:endParaRPr>
          </a:p>
        </p:txBody>
      </p:sp>
    </p:spTree>
    <p:extLst>
      <p:ext uri="{BB962C8B-B14F-4D97-AF65-F5344CB8AC3E}">
        <p14:creationId xmlns:p14="http://schemas.microsoft.com/office/powerpoint/2010/main" val="929698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around the Green Deal Golden Rule. With no Green Deal finance currently available, the regulations</a:t>
            </a:r>
            <a:r>
              <a:rPr lang="en-GB" baseline="0" dirty="0"/>
              <a:t> as they stand would exempt most landlords. </a:t>
            </a:r>
          </a:p>
          <a:p>
            <a:endParaRPr lang="en-GB" baseline="0" dirty="0"/>
          </a:p>
          <a:p>
            <a:r>
              <a:rPr lang="en-GB" dirty="0"/>
              <a:t>Currently provides a five-year exemption for landlords where they are unable to undertake improvements without up-front cost—specifically where measures cannot be wholly financed, at no cost to the landlord, using funding from central Government, a local authority or any other source.</a:t>
            </a:r>
            <a:endParaRPr lang="en-GB" baseline="0" dirty="0"/>
          </a:p>
          <a:p>
            <a:endParaRPr lang="en-GB" baseline="0" dirty="0"/>
          </a:p>
          <a:p>
            <a:r>
              <a:rPr lang="en-GB" baseline="0" dirty="0"/>
              <a:t>It is unlikely that landlords will be able to access sufficient support through ECO or other sources.</a:t>
            </a:r>
          </a:p>
          <a:p>
            <a:endParaRPr lang="en-GB" baseline="0" dirty="0"/>
          </a:p>
          <a:p>
            <a:pPr rtl="0" eaLnBrk="1" fontAlgn="b" latinLnBrk="0" hangingPunct="1"/>
            <a:r>
              <a:rPr lang="en-GB" sz="1200" b="0" i="0" u="none" strike="noStrike" kern="1200" dirty="0">
                <a:solidFill>
                  <a:schemeClr val="tx1"/>
                </a:solidFill>
                <a:effectLst/>
                <a:latin typeface="+mn-lt"/>
                <a:ea typeface="+mn-ea"/>
                <a:cs typeface="+mn-cs"/>
              </a:rPr>
              <a:t>1,074,951</a:t>
            </a:r>
            <a:r>
              <a:rPr lang="en-GB" sz="1200" b="0" i="1" u="none" strike="noStrike" kern="1200" dirty="0">
                <a:solidFill>
                  <a:schemeClr val="tx1"/>
                </a:solidFill>
                <a:effectLst/>
                <a:latin typeface="+mn-lt"/>
                <a:ea typeface="+mn-ea"/>
                <a:cs typeface="+mn-cs"/>
              </a:rPr>
              <a:t>                  72.8 % - Owner</a:t>
            </a:r>
            <a:r>
              <a:rPr lang="en-GB" sz="1200" b="0" i="1" u="none" strike="noStrike" kern="1200" baseline="0" dirty="0">
                <a:solidFill>
                  <a:schemeClr val="tx1"/>
                </a:solidFill>
                <a:effectLst/>
                <a:latin typeface="+mn-lt"/>
                <a:ea typeface="+mn-ea"/>
                <a:cs typeface="+mn-cs"/>
              </a:rPr>
              <a:t> Occupied</a:t>
            </a:r>
            <a:endParaRPr lang="en-GB" sz="1200" b="0" i="0" u="none" strike="noStrike" kern="1200" dirty="0">
              <a:solidFill>
                <a:schemeClr val="tx1"/>
              </a:solidFill>
              <a:effectLst/>
              <a:latin typeface="+mn-lt"/>
              <a:ea typeface="+mn-ea"/>
              <a:cs typeface="+mn-cs"/>
            </a:endParaRPr>
          </a:p>
          <a:p>
            <a:pPr rtl="0" eaLnBrk="1" fontAlgn="b" latinLnBrk="0" hangingPunct="1"/>
            <a:r>
              <a:rPr lang="en-GB" sz="1200" b="1" i="0" u="none" strike="noStrike" kern="1200" dirty="0">
                <a:solidFill>
                  <a:schemeClr val="tx1"/>
                </a:solidFill>
                <a:effectLst/>
                <a:latin typeface="+mn-lt"/>
                <a:ea typeface="+mn-ea"/>
                <a:cs typeface="+mn-cs"/>
              </a:rPr>
              <a:t>212,168</a:t>
            </a:r>
            <a:r>
              <a:rPr lang="en-GB" sz="1200" b="1" i="1" u="none" strike="noStrike" kern="1200" dirty="0">
                <a:solidFill>
                  <a:schemeClr val="tx1"/>
                </a:solidFill>
                <a:effectLst/>
                <a:latin typeface="+mn-lt"/>
                <a:ea typeface="+mn-ea"/>
                <a:cs typeface="+mn-cs"/>
              </a:rPr>
              <a:t>                  14.4 % - PRS ECO measures since Jan 2013</a:t>
            </a:r>
            <a:endParaRPr lang="en-GB" sz="1200" b="0" i="0" u="none" strike="noStrike" kern="1200" dirty="0">
              <a:solidFill>
                <a:schemeClr val="tx1"/>
              </a:solidFill>
              <a:effectLst/>
              <a:latin typeface="+mn-lt"/>
              <a:ea typeface="+mn-ea"/>
              <a:cs typeface="+mn-cs"/>
            </a:endParaRPr>
          </a:p>
          <a:p>
            <a:pPr rtl="0" eaLnBrk="1" fontAlgn="b" latinLnBrk="0" hangingPunct="1"/>
            <a:r>
              <a:rPr lang="en-GB" sz="1200" b="0" i="0" u="none" strike="noStrike" kern="1200" dirty="0">
                <a:solidFill>
                  <a:schemeClr val="tx1"/>
                </a:solidFill>
                <a:effectLst/>
                <a:latin typeface="+mn-lt"/>
                <a:ea typeface="+mn-ea"/>
                <a:cs typeface="+mn-cs"/>
              </a:rPr>
              <a:t>188,881</a:t>
            </a:r>
            <a:r>
              <a:rPr lang="en-GB" sz="1200" b="0" i="1" u="none" strike="noStrike" kern="1200" dirty="0">
                <a:solidFill>
                  <a:schemeClr val="tx1"/>
                </a:solidFill>
                <a:effectLst/>
                <a:latin typeface="+mn-lt"/>
                <a:ea typeface="+mn-ea"/>
                <a:cs typeface="+mn-cs"/>
              </a:rPr>
              <a:t>                  12.8%</a:t>
            </a:r>
            <a:r>
              <a:rPr lang="en-GB" sz="1200" b="0" i="1" u="none" strike="noStrike" kern="1200" baseline="0" dirty="0">
                <a:solidFill>
                  <a:schemeClr val="tx1"/>
                </a:solidFill>
                <a:effectLst/>
                <a:latin typeface="+mn-lt"/>
                <a:ea typeface="+mn-ea"/>
                <a:cs typeface="+mn-cs"/>
              </a:rPr>
              <a:t> - in social rented sector</a:t>
            </a:r>
            <a:endParaRPr lang="en-GB" sz="1200" b="0" i="0" u="none" strike="noStrike" kern="1200" dirty="0">
              <a:solidFill>
                <a:schemeClr val="tx1"/>
              </a:solidFill>
              <a:effectLst/>
              <a:latin typeface="+mn-lt"/>
              <a:ea typeface="+mn-ea"/>
              <a:cs typeface="+mn-cs"/>
            </a:endParaRPr>
          </a:p>
          <a:p>
            <a:endParaRPr lang="en-GB" dirty="0"/>
          </a:p>
          <a:p>
            <a:r>
              <a:rPr lang="en-GB" dirty="0"/>
              <a:t>Changes to ECO in 2017:</a:t>
            </a:r>
          </a:p>
          <a:p>
            <a:endParaRPr lang="en-GB" dirty="0"/>
          </a:p>
          <a:p>
            <a:pPr marL="171450" indent="-171450">
              <a:buFont typeface="Arial" panose="020B0604020202020204" pitchFamily="34" charset="0"/>
              <a:buChar char="•"/>
            </a:pPr>
            <a:r>
              <a:rPr lang="en-GB" dirty="0"/>
              <a:t>Refocus to target the fuel</a:t>
            </a:r>
            <a:r>
              <a:rPr lang="en-GB" baseline="0" dirty="0"/>
              <a:t> poor more</a:t>
            </a:r>
          </a:p>
          <a:p>
            <a:pPr marL="171450" indent="-171450">
              <a:buFont typeface="Arial" panose="020B0604020202020204" pitchFamily="34" charset="0"/>
              <a:buChar char="•"/>
            </a:pPr>
            <a:r>
              <a:rPr lang="en-GB" baseline="0" dirty="0"/>
              <a:t>Inclusion of social rented properties rated F&amp;G</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51</a:t>
            </a:fld>
            <a:endParaRPr lang="en-GB">
              <a:solidFill>
                <a:prstClr val="black"/>
              </a:solidFill>
            </a:endParaRPr>
          </a:p>
        </p:txBody>
      </p:sp>
    </p:spTree>
    <p:extLst>
      <p:ext uri="{BB962C8B-B14F-4D97-AF65-F5344CB8AC3E}">
        <p14:creationId xmlns:p14="http://schemas.microsoft.com/office/powerpoint/2010/main" val="1186459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Delayed implementation of the exemptions</a:t>
            </a:r>
            <a:r>
              <a:rPr lang="en-GB" baseline="0" dirty="0"/>
              <a:t> register for landlords by a year, no access until 1</a:t>
            </a:r>
            <a:r>
              <a:rPr lang="en-GB" baseline="30000" dirty="0"/>
              <a:t>st</a:t>
            </a:r>
            <a:r>
              <a:rPr lang="en-GB" baseline="0" dirty="0"/>
              <a:t> October 2017</a:t>
            </a:r>
          </a:p>
          <a:p>
            <a:endParaRPr lang="en-GB" baseline="0" dirty="0"/>
          </a:p>
          <a:p>
            <a:r>
              <a:rPr lang="en-GB" baseline="0" dirty="0"/>
              <a:t>This was so they could come up with a solution to cost-effectiveness problem caused by the failure of the Green Deal</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52</a:t>
            </a:fld>
            <a:endParaRPr lang="en-GB">
              <a:solidFill>
                <a:prstClr val="black"/>
              </a:solidFill>
            </a:endParaRPr>
          </a:p>
        </p:txBody>
      </p:sp>
    </p:spTree>
    <p:extLst>
      <p:ext uri="{BB962C8B-B14F-4D97-AF65-F5344CB8AC3E}">
        <p14:creationId xmlns:p14="http://schemas.microsoft.com/office/powerpoint/2010/main" val="43409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3573883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Energy Company Obligation (ECO) is an energy efficiency programme introduced into Great Britain at the start of 2013, which places legal obligations on the larger energy suppliers to deliver energy efficiency measures to homes to reduce carbon emissions and tackle fuel poverty.  – </a:t>
            </a:r>
            <a:r>
              <a:rPr lang="en-GB" sz="1200" b="1" i="0" u="sng" kern="1200" dirty="0">
                <a:solidFill>
                  <a:schemeClr val="tx1"/>
                </a:solidFill>
                <a:effectLst/>
                <a:latin typeface="+mn-lt"/>
                <a:ea typeface="+mn-ea"/>
                <a:cs typeface="+mn-cs"/>
                <a:hlinkClick r:id="rId3"/>
              </a:rPr>
              <a:t>https://www.ofgem.gov.uk/environmental-programmes/energy-companies-obligation-eco</a:t>
            </a:r>
            <a:r>
              <a:rPr lang="en-GB"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54</a:t>
            </a:fld>
            <a:endParaRPr lang="en-GB">
              <a:solidFill>
                <a:prstClr val="black"/>
              </a:solidFill>
            </a:endParaRPr>
          </a:p>
        </p:txBody>
      </p:sp>
    </p:spTree>
    <p:extLst>
      <p:ext uri="{BB962C8B-B14F-4D97-AF65-F5344CB8AC3E}">
        <p14:creationId xmlns:p14="http://schemas.microsoft.com/office/powerpoint/2010/main" val="3769474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Greenstone Finance and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Capital Markets acquire the Green Deal Finance Company (“GDFC”)</a:t>
            </a:r>
          </a:p>
          <a:p>
            <a:r>
              <a:rPr lang="en-GB" sz="1200" b="1" i="0" kern="1200" dirty="0">
                <a:solidFill>
                  <a:schemeClr val="tx1"/>
                </a:solidFill>
                <a:effectLst/>
                <a:latin typeface="+mn-lt"/>
                <a:ea typeface="+mn-ea"/>
                <a:cs typeface="+mn-cs"/>
              </a:rPr>
              <a:t>LONDON, 15 January 2017:</a:t>
            </a:r>
            <a:r>
              <a:rPr lang="en-GB" sz="1200" b="0" i="0" kern="1200" dirty="0">
                <a:solidFill>
                  <a:schemeClr val="tx1"/>
                </a:solidFill>
                <a:effectLst/>
                <a:latin typeface="+mn-lt"/>
                <a:ea typeface="+mn-ea"/>
                <a:cs typeface="+mn-cs"/>
              </a:rPr>
              <a:t> Greenstone Finance and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Capital Markets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have today announced the acquisition of the business and assets of the Green Deal Finance Company (“GDFC”), as well as its existing loan book with a principal value in excess of £40m; the acquisition is being supported by Honeycomb Investment Trust (“HIT”) which is managed by Pollen Street Capital.</a:t>
            </a:r>
          </a:p>
          <a:p>
            <a:r>
              <a:rPr lang="en-GB" sz="1200" b="0" i="0" kern="1200" dirty="0">
                <a:solidFill>
                  <a:schemeClr val="tx1"/>
                </a:solidFill>
                <a:effectLst/>
                <a:latin typeface="+mn-lt"/>
                <a:ea typeface="+mn-ea"/>
                <a:cs typeface="+mn-cs"/>
              </a:rPr>
              <a:t>Greenstone Finance, which invests in organisations focused on financing in renewable energy and energy efficiency, and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a structured finance boutique with a focus on renewable energy, have acquired GDFC Services and its subsidiaries with immediate effect; the new ownership will continue to service the existing Green Deal loans and will commence financing of new Green Deal loans in Q1, 2017.</a:t>
            </a:r>
          </a:p>
          <a:p>
            <a:r>
              <a:rPr lang="en-GB" sz="1200" b="0" i="0" kern="1200" dirty="0">
                <a:solidFill>
                  <a:schemeClr val="tx1"/>
                </a:solidFill>
                <a:effectLst/>
                <a:latin typeface="+mn-lt"/>
                <a:ea typeface="+mn-ea"/>
                <a:cs typeface="+mn-cs"/>
              </a:rPr>
              <a:t>First launched by the Government in 2013, the Green Deal was established to address the fact that the UK has some of the most thermally inefficient housing in Europe. Green Deal loans provide customers with accessible financing to improve their homes by installing energy efficiency products. In particular, Green Deal financing has the potential to help:</a:t>
            </a:r>
          </a:p>
          <a:p>
            <a:r>
              <a:rPr lang="en-GB" sz="1200" b="0" i="0" kern="1200" dirty="0">
                <a:solidFill>
                  <a:schemeClr val="tx1"/>
                </a:solidFill>
                <a:effectLst/>
                <a:latin typeface="+mn-lt"/>
                <a:ea typeface="+mn-ea"/>
                <a:cs typeface="+mn-cs"/>
              </a:rPr>
              <a:t>those who face the heavy costs of needing to install a new boiler or other essential measures but who can’t afford to pay the upfront costs of doing so;</a:t>
            </a:r>
          </a:p>
          <a:p>
            <a:r>
              <a:rPr lang="en-GB" sz="1200" b="0" i="0" kern="1200" dirty="0">
                <a:solidFill>
                  <a:schemeClr val="tx1"/>
                </a:solidFill>
                <a:effectLst/>
                <a:latin typeface="+mn-lt"/>
                <a:ea typeface="+mn-ea"/>
                <a:cs typeface="+mn-cs"/>
              </a:rPr>
              <a:t>those who want to increase the value of their homes through installing renewable energy or energy efficiency measures;</a:t>
            </a:r>
          </a:p>
          <a:p>
            <a:r>
              <a:rPr lang="en-GB" sz="1200" b="0" i="0" kern="1200" dirty="0">
                <a:solidFill>
                  <a:schemeClr val="tx1"/>
                </a:solidFill>
                <a:effectLst/>
                <a:latin typeface="+mn-lt"/>
                <a:ea typeface="+mn-ea"/>
                <a:cs typeface="+mn-cs"/>
              </a:rPr>
              <a:t>landlords requested by tenants to install energy efficiency improvements or, as of April 2018, landlords who own properties that fall below the new minimum energy efficiency (EPC) rating of E;</a:t>
            </a:r>
          </a:p>
          <a:p>
            <a:r>
              <a:rPr lang="en-GB" sz="1200" b="0" i="0" kern="1200" dirty="0">
                <a:solidFill>
                  <a:schemeClr val="tx1"/>
                </a:solidFill>
                <a:effectLst/>
                <a:latin typeface="+mn-lt"/>
                <a:ea typeface="+mn-ea"/>
                <a:cs typeface="+mn-cs"/>
              </a:rPr>
              <a:t>Green Deal loans not only offer competitive interest rates, but are more easily managed as loans are repaid as part of a customer’s energy bill, which will normally be reduced by the energy savings generated from the measure the loan has financed – a </a:t>
            </a:r>
            <a:r>
              <a:rPr lang="en-GB" sz="1200" b="0" i="1" kern="1200" dirty="0">
                <a:solidFill>
                  <a:schemeClr val="tx1"/>
                </a:solidFill>
                <a:effectLst/>
                <a:latin typeface="+mn-lt"/>
                <a:ea typeface="+mn-ea"/>
                <a:cs typeface="+mn-cs"/>
              </a:rPr>
              <a:t>“Pay-As-You-Save”</a:t>
            </a:r>
            <a:r>
              <a:rPr lang="en-GB" sz="1200" b="0" i="0" kern="1200" dirty="0">
                <a:solidFill>
                  <a:schemeClr val="tx1"/>
                </a:solidFill>
                <a:effectLst/>
                <a:latin typeface="+mn-lt"/>
                <a:ea typeface="+mn-ea"/>
                <a:cs typeface="+mn-cs"/>
              </a:rPr>
              <a:t> scheme. Furthermore, the loan remains with the property and is paid by the energy bill payer from time to time – ensuring the payments are made by the person who benefits from the energy saving.</a:t>
            </a:r>
          </a:p>
          <a:p>
            <a:r>
              <a:rPr lang="en-GB" sz="1200" b="1" i="0" kern="1200" dirty="0">
                <a:solidFill>
                  <a:schemeClr val="tx1"/>
                </a:solidFill>
                <a:effectLst/>
                <a:latin typeface="+mn-lt"/>
                <a:ea typeface="+mn-ea"/>
                <a:cs typeface="+mn-cs"/>
              </a:rPr>
              <a:t>Minister for Energy and Industry, Jesse Norman, said,</a:t>
            </a:r>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"People living in more energy efficient homes can have lower bills and warmer homes, while producing fewer carbon emissions, which is why the Government has committed to improving the insulation of more than one million homes over this Parliament. This deal will help us to reach that goal."</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Kilian Pender, Founder and CEO of Greenstone Finance, said,</a:t>
            </a:r>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"We believe that the concept of repaying your loan as you save on your energy bills is an excellent one and with the significant private investment that we have secured, we’re looking forward to rolling the Green Deal finance scheme out across the country. We will provide homeowners a cost-effective way to improve their homes and quality of life."</a:t>
            </a:r>
            <a:endParaRPr lang="en-GB" sz="1200" b="0" i="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Nimesh</a:t>
            </a:r>
            <a:r>
              <a:rPr lang="en-GB" sz="1200" b="1" i="0" kern="1200" dirty="0">
                <a:solidFill>
                  <a:schemeClr val="tx1"/>
                </a:solidFill>
                <a:effectLst/>
                <a:latin typeface="+mn-lt"/>
                <a:ea typeface="+mn-ea"/>
                <a:cs typeface="+mn-cs"/>
              </a:rPr>
              <a:t> Kamath, Partner at </a:t>
            </a:r>
            <a:r>
              <a:rPr lang="en-GB" sz="1200" b="1" i="0" kern="1200" dirty="0" err="1">
                <a:solidFill>
                  <a:schemeClr val="tx1"/>
                </a:solidFill>
                <a:effectLst/>
                <a:latin typeface="+mn-lt"/>
                <a:ea typeface="+mn-ea"/>
                <a:cs typeface="+mn-cs"/>
              </a:rPr>
              <a:t>Aurium</a:t>
            </a:r>
            <a:r>
              <a:rPr lang="en-GB" sz="1200" b="1" i="0" kern="1200" dirty="0">
                <a:solidFill>
                  <a:schemeClr val="tx1"/>
                </a:solidFill>
                <a:effectLst/>
                <a:latin typeface="+mn-lt"/>
                <a:ea typeface="+mn-ea"/>
                <a:cs typeface="+mn-cs"/>
              </a:rPr>
              <a:t>, said,</a:t>
            </a:r>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"This joint venture with Greenstone Finance adds to </a:t>
            </a:r>
            <a:r>
              <a:rPr lang="en-GB" sz="1200" b="0" i="1" kern="1200" dirty="0" err="1">
                <a:solidFill>
                  <a:schemeClr val="tx1"/>
                </a:solidFill>
                <a:effectLst/>
                <a:latin typeface="+mn-lt"/>
                <a:ea typeface="+mn-ea"/>
                <a:cs typeface="+mn-cs"/>
              </a:rPr>
              <a:t>Aurium’s</a:t>
            </a:r>
            <a:r>
              <a:rPr lang="en-GB" sz="1200" b="0" i="1" kern="1200" dirty="0">
                <a:solidFill>
                  <a:schemeClr val="tx1"/>
                </a:solidFill>
                <a:effectLst/>
                <a:latin typeface="+mn-lt"/>
                <a:ea typeface="+mn-ea"/>
                <a:cs typeface="+mn-cs"/>
              </a:rPr>
              <a:t> continued commitment to the UK renewable energy sector and, in particular, the objective of improving the energy efficiency of UK buildings for consumers and business owners alike, whilst supporting the wider goals of distributed energy generation and energy security in the UK."</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NOTES TO EDITORS</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Media enquiries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For all media enquiries please </a:t>
            </a:r>
            <a:r>
              <a:rPr lang="en-GB" sz="1200" b="0" i="0" kern="1200" dirty="0" err="1">
                <a:solidFill>
                  <a:schemeClr val="tx1"/>
                </a:solidFill>
                <a:effectLst/>
                <a:latin typeface="+mn-lt"/>
                <a:ea typeface="+mn-ea"/>
                <a:cs typeface="+mn-cs"/>
              </a:rPr>
              <a:t>contact:</a:t>
            </a:r>
            <a:r>
              <a:rPr lang="en-GB" sz="1200" b="1" i="0" kern="1200" dirty="0" err="1">
                <a:solidFill>
                  <a:schemeClr val="tx1"/>
                </a:solidFill>
                <a:effectLst/>
                <a:latin typeface="+mn-lt"/>
                <a:ea typeface="+mn-ea"/>
                <a:cs typeface="+mn-cs"/>
              </a:rPr>
              <a:t>John</a:t>
            </a:r>
            <a:r>
              <a:rPr lang="en-GB" sz="1200" b="1" i="0" kern="1200" dirty="0">
                <a:solidFill>
                  <a:schemeClr val="tx1"/>
                </a:solidFill>
                <a:effectLst/>
                <a:latin typeface="+mn-lt"/>
                <a:ea typeface="+mn-ea"/>
                <a:cs typeface="+mn-cs"/>
              </a:rPr>
              <a:t> Evans</a:t>
            </a:r>
            <a:r>
              <a:rPr lang="en-GB" sz="1200" b="0" i="0" kern="1200" dirty="0">
                <a:solidFill>
                  <a:schemeClr val="tx1"/>
                </a:solidFill>
                <a:effectLst/>
                <a:latin typeface="+mn-lt"/>
                <a:ea typeface="+mn-ea"/>
                <a:cs typeface="+mn-cs"/>
              </a:rPr>
              <a:t>, Hawthorn Advisors:</a:t>
            </a:r>
            <a:br>
              <a:rPr lang="en-GB"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hlinkClick r:id="rId3"/>
              </a:rPr>
              <a:t>j.evans@hawthornadvisors.com</a:t>
            </a:r>
            <a:r>
              <a:rPr lang="en-GB" sz="1200" b="0" i="0" kern="1200" dirty="0">
                <a:solidFill>
                  <a:schemeClr val="tx1"/>
                </a:solidFill>
                <a:effectLst/>
                <a:latin typeface="+mn-lt"/>
                <a:ea typeface="+mn-ea"/>
                <a:cs typeface="+mn-cs"/>
              </a:rPr>
              <a:t> 0203 745 3819 ¦ 07881 917184</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Rose Schreiber, </a:t>
            </a:r>
            <a:r>
              <a:rPr lang="en-GB" sz="1200" b="0" i="0" kern="1200" dirty="0">
                <a:solidFill>
                  <a:schemeClr val="tx1"/>
                </a:solidFill>
                <a:effectLst/>
                <a:latin typeface="+mn-lt"/>
                <a:ea typeface="+mn-ea"/>
                <a:cs typeface="+mn-cs"/>
              </a:rPr>
              <a:t>Hawthorn Advisors </a:t>
            </a:r>
            <a:br>
              <a:rPr lang="en-GB"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hlinkClick r:id="rId4"/>
              </a:rPr>
              <a:t>r.schreiber@hawthornadvisors.com</a:t>
            </a:r>
            <a:r>
              <a:rPr lang="en-GB" sz="1200" b="0" i="0" kern="1200" dirty="0">
                <a:solidFill>
                  <a:schemeClr val="tx1"/>
                </a:solidFill>
                <a:effectLst/>
                <a:latin typeface="+mn-lt"/>
                <a:ea typeface="+mn-ea"/>
                <a:cs typeface="+mn-cs"/>
              </a:rPr>
              <a:t> 0203 745 3819 ¦07854 429 301</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About Greenstone Finance</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Greenstone Finance was set up by Kilian Pender in August 2015. Greenstone Finance is a holding company which invests in and starts companies focused on the financing space in renewable energy and energy efficiency. Greenstone Finance aims to become the leading finance provider to UK homeowners, landlords and SMEs wishing to save money and improve their properties through energy efficiency products. Greenstone Finance is a private company backed by a consortium of investors.</a:t>
            </a:r>
          </a:p>
          <a:p>
            <a:r>
              <a:rPr lang="en-GB" sz="1200" b="1" i="0" kern="1200" dirty="0">
                <a:solidFill>
                  <a:schemeClr val="tx1"/>
                </a:solidFill>
                <a:effectLst/>
                <a:latin typeface="+mn-lt"/>
                <a:ea typeface="+mn-ea"/>
                <a:cs typeface="+mn-cs"/>
              </a:rPr>
              <a:t>About </a:t>
            </a:r>
            <a:r>
              <a:rPr lang="en-GB" sz="1200" b="1" i="0" kern="1200" dirty="0" err="1">
                <a:solidFill>
                  <a:schemeClr val="tx1"/>
                </a:solidFill>
                <a:effectLst/>
                <a:latin typeface="+mn-lt"/>
                <a:ea typeface="+mn-ea"/>
                <a:cs typeface="+mn-cs"/>
              </a:rPr>
              <a:t>Aurium</a:t>
            </a:r>
            <a:r>
              <a:rPr lang="en-GB" sz="1200" b="1" i="0" kern="1200" dirty="0">
                <a:solidFill>
                  <a:schemeClr val="tx1"/>
                </a:solidFill>
                <a:effectLst/>
                <a:latin typeface="+mn-lt"/>
                <a:ea typeface="+mn-ea"/>
                <a:cs typeface="+mn-cs"/>
              </a:rPr>
              <a:t> Capital Markets</a:t>
            </a:r>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is an award winning, leading mid-market investment house, providing its investors with access to innovative opportunities across several asset classes, most notably renewable energy and real estate.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specialises in managing risk without compromising yields and is able to finance transactions where size, complexity, knowledge or speed of decision-making are crucial to achieving above market returns without compromising asset security.</a:t>
            </a:r>
          </a:p>
          <a:p>
            <a:r>
              <a:rPr lang="en-GB" sz="1200" b="1" i="0" kern="1200" dirty="0">
                <a:solidFill>
                  <a:schemeClr val="tx1"/>
                </a:solidFill>
                <a:effectLst/>
                <a:latin typeface="+mn-lt"/>
                <a:ea typeface="+mn-ea"/>
                <a:cs typeface="+mn-cs"/>
              </a:rPr>
              <a:t>About the Green Deal</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Green Deal was a UK Government scheme launched in 2013 set up to reduce the greenhouse gases emitted by the UK’s residential housing stock, which currently accounts for around 25% of the UK’s energy demand and 12% of the UK’s greenhouse gas emissions, as part of national efforts to meet the UK’s legally binding target to reduce carbon emissions by at least 80% by 2050.</a:t>
            </a:r>
          </a:p>
          <a:p>
            <a:r>
              <a:rPr lang="en-GB" sz="1200" b="0" i="0" kern="1200" dirty="0">
                <a:solidFill>
                  <a:schemeClr val="tx1"/>
                </a:solidFill>
                <a:effectLst/>
                <a:latin typeface="+mn-lt"/>
                <a:ea typeface="+mn-ea"/>
                <a:cs typeface="+mn-cs"/>
              </a:rPr>
              <a:t>Green Deal finance is a highly attractive offer because it allows consumers to meet the upfront costs of installing energy efficiency measures by providing a fixed interest rate over the lifetime of the finance plan. The key feature of the finance scheme is that the repayment of the loan is made with the customer’s energy bill and so can be managed more easily as the bills should be lower as a result of the energy savings made from the installation of the measure. In addition, Green Deal loan repayments are attached to the property, not the individual, and this means consumers can make the energy efficiency improvements without having to worry that they will be left with a loan to repay if they leave the property.</a:t>
            </a:r>
          </a:p>
          <a:p>
            <a:r>
              <a:rPr lang="en-GB" sz="1200" b="0" i="0" kern="1200" dirty="0">
                <a:solidFill>
                  <a:schemeClr val="tx1"/>
                </a:solidFill>
                <a:effectLst/>
                <a:latin typeface="+mn-lt"/>
                <a:ea typeface="+mn-ea"/>
                <a:cs typeface="+mn-cs"/>
              </a:rPr>
              <a:t>In terms of immediate priorities, Greenstone Finance will focus on improving access to and awareness of Green Deal finance by investing significantly into its website, customer services and training of Green Deal Providers. Following the departure of the GDFC team, Greenstone Finance has assembled a new management team to run the business and operations for the Green Deal Finance Company.</a:t>
            </a:r>
          </a:p>
          <a:p>
            <a:r>
              <a:rPr lang="en-GB" sz="1200" b="1" i="0" kern="1200" dirty="0">
                <a:solidFill>
                  <a:schemeClr val="tx1"/>
                </a:solidFill>
                <a:effectLst/>
                <a:latin typeface="+mn-lt"/>
                <a:ea typeface="+mn-ea"/>
                <a:cs typeface="+mn-cs"/>
              </a:rPr>
              <a:t>About Green Deal Finance Company Ltd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Green Deal Finance Company Ltd is a not-for- profit company which was established to support the Government’s Green Deal programme by setting up, financing and administering Green Deal Loans, entered into by Green Deal Providers with consumers. This allowed Green Deal Providers to sell more energy efficient products, whilst not having to finance the loans that they originated. In July 2015 the Government said that it would provide no further funding for the Green Deal Finance Company Ltd to purchase any more Green Deal Loans and as such, the Green Deal Finance Company suspended financing Green Deal loans for Green Deal Providers. The Green Deal Finance Company Ltd currently has a loan book with a principal value in excess of £40m.</a:t>
            </a:r>
          </a:p>
          <a:p>
            <a:r>
              <a:rPr lang="en-GB" sz="1200" b="0" i="0" kern="1200" dirty="0">
                <a:solidFill>
                  <a:schemeClr val="tx1"/>
                </a:solidFill>
                <a:effectLst/>
                <a:latin typeface="+mn-lt"/>
                <a:ea typeface="+mn-ea"/>
                <a:cs typeface="+mn-cs"/>
              </a:rPr>
              <a:t>The acquisition by Greenstone Finance and </a:t>
            </a:r>
            <a:r>
              <a:rPr lang="en-GB" sz="1200" b="0" i="0" kern="1200" dirty="0" err="1">
                <a:solidFill>
                  <a:schemeClr val="tx1"/>
                </a:solidFill>
                <a:effectLst/>
                <a:latin typeface="+mn-lt"/>
                <a:ea typeface="+mn-ea"/>
                <a:cs typeface="+mn-cs"/>
              </a:rPr>
              <a:t>Aurium</a:t>
            </a:r>
            <a:r>
              <a:rPr lang="en-GB" sz="1200" b="0" i="0" kern="1200" dirty="0">
                <a:solidFill>
                  <a:schemeClr val="tx1"/>
                </a:solidFill>
                <a:effectLst/>
                <a:latin typeface="+mn-lt"/>
                <a:ea typeface="+mn-ea"/>
                <a:cs typeface="+mn-cs"/>
              </a:rPr>
              <a:t> pertains to the business, operations and assets belonging to the Green Deal Finance Company Ltd.</a:t>
            </a:r>
          </a:p>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55</a:t>
            </a:fld>
            <a:endParaRPr lang="en-GB">
              <a:solidFill>
                <a:prstClr val="black"/>
              </a:solidFill>
            </a:endParaRPr>
          </a:p>
        </p:txBody>
      </p:sp>
    </p:spTree>
    <p:extLst>
      <p:ext uri="{BB962C8B-B14F-4D97-AF65-F5344CB8AC3E}">
        <p14:creationId xmlns:p14="http://schemas.microsoft.com/office/powerpoint/2010/main" val="638624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majority of tenants don’t take notice of energy efficiency when</a:t>
            </a:r>
            <a:r>
              <a:rPr lang="en-GB" baseline="0" dirty="0"/>
              <a:t> moving, two-thirds do want their landlord to make an improvement.</a:t>
            </a:r>
          </a:p>
          <a:p>
            <a:endParaRPr lang="en-GB" baseline="0" dirty="0"/>
          </a:p>
          <a:p>
            <a:r>
              <a:rPr lang="en-GB" baseline="0" dirty="0"/>
              <a:t>A warm tenant is a happy tenant, who is a longer term tenant!</a:t>
            </a:r>
          </a:p>
          <a:p>
            <a:endParaRPr lang="en-GB" baseline="0" dirty="0"/>
          </a:p>
          <a:p>
            <a:r>
              <a:rPr lang="en-GB" baseline="0" dirty="0"/>
              <a:t>Student landlords – more receptive to work in summer when property vacant</a:t>
            </a:r>
          </a:p>
          <a:p>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2354635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Landlord Energy</a:t>
            </a:r>
            <a:r>
              <a:rPr lang="en-GB" baseline="0" dirty="0"/>
              <a:t> Saving Allowance</a:t>
            </a:r>
          </a:p>
          <a:p>
            <a:r>
              <a:rPr lang="en-GB" baseline="0" dirty="0"/>
              <a:t>Return of a better (working) Green Deal? </a:t>
            </a:r>
          </a:p>
          <a:p>
            <a:r>
              <a:rPr lang="en-GB" baseline="0" dirty="0"/>
              <a:t>Pay As You Save infrastructure still in place.</a:t>
            </a:r>
            <a:endParaRPr lang="en-GB" dirty="0"/>
          </a:p>
        </p:txBody>
      </p:sp>
      <p:sp>
        <p:nvSpPr>
          <p:cNvPr id="4" name="Slide Number Placeholder 3"/>
          <p:cNvSpPr>
            <a:spLocks noGrp="1"/>
          </p:cNvSpPr>
          <p:nvPr>
            <p:ph type="sldNum" sz="quarter" idx="10"/>
          </p:nvPr>
        </p:nvSpPr>
        <p:spPr/>
        <p:txBody>
          <a:bodyPr/>
          <a:lstStyle/>
          <a:p>
            <a:pPr>
              <a:defRPr/>
            </a:pPr>
            <a:fld id="{AB27D395-2447-46B3-8F53-B0C7AA0DB6FF}" type="slidenum">
              <a:rPr lang="en-GB" smtClean="0">
                <a:solidFill>
                  <a:prstClr val="black"/>
                </a:solidFill>
              </a:rPr>
              <a:pPr>
                <a:defRPr/>
              </a:pPr>
              <a:t>57</a:t>
            </a:fld>
            <a:endParaRPr lang="en-GB">
              <a:solidFill>
                <a:prstClr val="black"/>
              </a:solidFill>
            </a:endParaRPr>
          </a:p>
        </p:txBody>
      </p:sp>
    </p:spTree>
    <p:extLst>
      <p:ext uri="{BB962C8B-B14F-4D97-AF65-F5344CB8AC3E}">
        <p14:creationId xmlns:p14="http://schemas.microsoft.com/office/powerpoint/2010/main" val="750579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60</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11</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4705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169856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609096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969767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478086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81971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08209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496458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420815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89409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and welcome</a:t>
            </a:r>
          </a:p>
          <a:p>
            <a:r>
              <a:rPr lang="en-US" dirty="0"/>
              <a:t>Who you are</a:t>
            </a:r>
          </a:p>
          <a:p>
            <a:r>
              <a:rPr lang="en-US" dirty="0"/>
              <a:t>Kingspan Insulation (Part of Kingspan Group)</a:t>
            </a:r>
          </a:p>
          <a:p>
            <a:r>
              <a:rPr lang="en-US" dirty="0"/>
              <a:t>Sites in Pembridge and Selby</a:t>
            </a:r>
          </a:p>
          <a:p>
            <a:r>
              <a:rPr lang="en-US" dirty="0"/>
              <a:t>Products / brands we make</a:t>
            </a:r>
          </a:p>
          <a:p>
            <a:r>
              <a:rPr lang="en-US" dirty="0"/>
              <a:t>What you will cover in this presentation – high</a:t>
            </a:r>
            <a:r>
              <a:rPr lang="en-US" baseline="0" dirty="0"/>
              <a:t> (and premium insulation). Technical considerations to be made when choosing insulation for EWI and Rainscreen applications. In particular focus on importance of lambda and thin solutions</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22957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5AD55E-7DF5-C941-881E-C36FD7BD3CD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57469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74</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94</a:t>
            </a:fld>
            <a:endParaRPr lang="en-US" altLang="en-US" sz="1200"/>
          </a:p>
        </p:txBody>
      </p:sp>
    </p:spTree>
    <p:extLst>
      <p:ext uri="{BB962C8B-B14F-4D97-AF65-F5344CB8AC3E}">
        <p14:creationId xmlns:p14="http://schemas.microsoft.com/office/powerpoint/2010/main" val="3002020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Welcome everyone to this meeting for INCA members – great to see so many of you here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Key meeting today following the announcement of the proposed changes to ECO and I’m really pleased that Siobhan Stanger from DECC has joined us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also have a really interesting session planned for after the coffee break where we want to hear your views on what INCA should be doing to help your business in 2014</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D052DA-813D-48F0-9C31-2C84F9C37224}" type="slidenum">
              <a:rPr lang="en-US" altLang="en-US" sz="1200"/>
              <a:pPr/>
              <a:t>95</a:t>
            </a:fld>
            <a:endParaRPr lang="en-US" altLang="en-US" sz="1200"/>
          </a:p>
        </p:txBody>
      </p:sp>
    </p:spTree>
    <p:extLst>
      <p:ext uri="{BB962C8B-B14F-4D97-AF65-F5344CB8AC3E}">
        <p14:creationId xmlns:p14="http://schemas.microsoft.com/office/powerpoint/2010/main" val="297207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2AB787-AA73-41CC-9D61-F6E202EFE059}" type="slidenum">
              <a:rPr lang="en-US" altLang="en-US" sz="1200"/>
              <a:pPr/>
              <a:t>98</a:t>
            </a:fld>
            <a:endParaRPr lang="en-US" altLang="en-US" sz="1200"/>
          </a:p>
        </p:txBody>
      </p:sp>
    </p:spTree>
    <p:extLst>
      <p:ext uri="{BB962C8B-B14F-4D97-AF65-F5344CB8AC3E}">
        <p14:creationId xmlns:p14="http://schemas.microsoft.com/office/powerpoint/2010/main" val="1263950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042" indent="-288093">
              <a:defRPr sz="2400">
                <a:solidFill>
                  <a:schemeClr val="tx1"/>
                </a:solidFill>
                <a:latin typeface="Arial" panose="020B0604020202020204" pitchFamily="34" charset="0"/>
                <a:ea typeface="ＭＳ Ｐゴシック" panose="020B0600070205080204" pitchFamily="34" charset="-128"/>
              </a:defRPr>
            </a:lvl2pPr>
            <a:lvl3pPr marL="1152373" indent="-230475">
              <a:defRPr sz="2400">
                <a:solidFill>
                  <a:schemeClr val="tx1"/>
                </a:solidFill>
                <a:latin typeface="Arial" panose="020B0604020202020204" pitchFamily="34" charset="0"/>
                <a:ea typeface="ＭＳ Ｐゴシック" panose="020B0600070205080204" pitchFamily="34" charset="-128"/>
              </a:defRPr>
            </a:lvl3pPr>
            <a:lvl4pPr marL="1613322" indent="-230475">
              <a:defRPr sz="2400">
                <a:solidFill>
                  <a:schemeClr val="tx1"/>
                </a:solidFill>
                <a:latin typeface="Arial" panose="020B0604020202020204" pitchFamily="34" charset="0"/>
                <a:ea typeface="ＭＳ Ｐゴシック" panose="020B0600070205080204" pitchFamily="34" charset="-128"/>
              </a:defRPr>
            </a:lvl4pPr>
            <a:lvl5pPr marL="2074271" indent="-230475">
              <a:defRPr sz="2400">
                <a:solidFill>
                  <a:schemeClr val="tx1"/>
                </a:solidFill>
                <a:latin typeface="Arial" panose="020B0604020202020204" pitchFamily="34" charset="0"/>
                <a:ea typeface="ＭＳ Ｐゴシック" panose="020B0600070205080204" pitchFamily="34" charset="-128"/>
              </a:defRPr>
            </a:lvl5pPr>
            <a:lvl6pPr marL="2535220"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96169"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57118"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18067" indent="-2304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2AB787-AA73-41CC-9D61-F6E202EFE059}" type="slidenum">
              <a:rPr lang="en-US" altLang="en-US" sz="1200"/>
              <a:pPr/>
              <a:t>99</a:t>
            </a:fld>
            <a:endParaRPr lang="en-US" altLang="en-US" sz="1200"/>
          </a:p>
        </p:txBody>
      </p:sp>
    </p:spTree>
    <p:extLst>
      <p:ext uri="{BB962C8B-B14F-4D97-AF65-F5344CB8AC3E}">
        <p14:creationId xmlns:p14="http://schemas.microsoft.com/office/powerpoint/2010/main" val="126395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reason lambda is so important is that the thicker the insulation the greater the impact on other aspects of the construction such as the depth of studs, joints or rafters and length of fixings and fastenings, the width of the walls and the loading on the roof.  This has implications not only for space but also cost.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also implications for refurbishment, where space may be limited or weight could be an issue.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it is important</a:t>
            </a:r>
            <a:r>
              <a:rPr lang="en-US" sz="1200" kern="1200" baseline="0" dirty="0">
                <a:solidFill>
                  <a:schemeClr val="tx1"/>
                </a:solidFill>
                <a:effectLst/>
                <a:latin typeface="+mn-lt"/>
                <a:ea typeface="+mn-ea"/>
                <a:cs typeface="+mn-cs"/>
              </a:rPr>
              <a:t> to insulate our new buildings to the best level that is practical, helping to future proof them against both changes to regulations and increasing energy costs. Higher performing insulants with lower-lambda make it easier to achieve this.</a:t>
            </a:r>
            <a:endParaRPr lang="en-US" sz="1200" kern="1200" dirty="0">
              <a:solidFill>
                <a:schemeClr val="tx1"/>
              </a:solidFill>
              <a:effectLst/>
              <a:latin typeface="+mn-lt"/>
              <a:ea typeface="+mn-ea"/>
              <a:cs typeface="+mn-cs"/>
            </a:endParaRPr>
          </a:p>
          <a:p>
            <a:pPr marL="0" indent="0">
              <a:buFont typeface="Arial" pitchFamily="34" charset="0"/>
              <a:buNone/>
            </a:pPr>
            <a:endParaRPr lang="en-US" dirty="0"/>
          </a:p>
          <a:p>
            <a:pPr marL="0" indent="0">
              <a:buFont typeface="Arial" pitchFamily="34" charset="0"/>
              <a:buNone/>
            </a:pPr>
            <a:r>
              <a:rPr lang="en-GB" dirty="0"/>
              <a:t>Impacts of using or not using thin insulation:</a:t>
            </a:r>
          </a:p>
          <a:p>
            <a:pPr marL="0" indent="0">
              <a:buFont typeface="Arial" pitchFamily="34" charset="0"/>
              <a:buNone/>
            </a:pPr>
            <a:endParaRPr lang="en-GB" dirty="0"/>
          </a:p>
          <a:p>
            <a:pPr marL="171450" indent="-171450">
              <a:buFont typeface="Arial" pitchFamily="34" charset="0"/>
              <a:buChar char="•"/>
            </a:pPr>
            <a:r>
              <a:rPr lang="en-GB" dirty="0"/>
              <a:t>Fewer</a:t>
            </a:r>
            <a:r>
              <a:rPr lang="en-GB" baseline="0" dirty="0"/>
              <a:t> deliveries to site as less material is needed.</a:t>
            </a:r>
          </a:p>
          <a:p>
            <a:pPr marL="171450" indent="-171450">
              <a:buFont typeface="Arial" pitchFamily="34" charset="0"/>
              <a:buChar char="•"/>
            </a:pPr>
            <a:r>
              <a:rPr lang="en-GB" dirty="0"/>
              <a:t>Useful building footprint will be reduced by a significant amount if thin solutions are not used.</a:t>
            </a:r>
          </a:p>
          <a:p>
            <a:pPr marL="171347" indent="-171347">
              <a:buFont typeface="Arial" pitchFamily="34" charset="0"/>
              <a:buChar char="•"/>
            </a:pPr>
            <a:r>
              <a:rPr lang="en-GB" dirty="0"/>
              <a:t>Window reveals and roof overhang – refurbishment can cause unforeseen costs if the insulation added is thicker than the original design of the building. This can mean that extra measures will have to be taken to accommodate the thicker walls, floors or roof.</a:t>
            </a:r>
          </a:p>
          <a:p>
            <a:pPr marL="171347" indent="-171347">
              <a:buFont typeface="Arial" pitchFamily="34" charset="0"/>
              <a:buChar char="•"/>
            </a:pPr>
            <a:r>
              <a:rPr lang="en-GB" dirty="0"/>
              <a:t>Managing existing services (i.e. radiators, sockets, switches, skirting boards).</a:t>
            </a:r>
          </a:p>
          <a:p>
            <a:pPr marL="171347" indent="-171347">
              <a:buFont typeface="Arial" pitchFamily="34" charset="0"/>
              <a:buChar char="•"/>
            </a:pPr>
            <a:r>
              <a:rPr lang="en-GB" dirty="0"/>
              <a:t>Continuity of insulation.</a:t>
            </a:r>
          </a:p>
          <a:p>
            <a:pPr marL="171347" indent="-171347">
              <a:buFont typeface="Arial" pitchFamily="34" charset="0"/>
              <a:buChar char="•"/>
            </a:pPr>
            <a:r>
              <a:rPr lang="en-GB" dirty="0"/>
              <a:t>Cost impacts on ancillary components / installation (i.e. fixings, beading, excavations,</a:t>
            </a:r>
            <a:r>
              <a:rPr lang="en-GB" baseline="0" dirty="0"/>
              <a:t> foundations, disposal etc.</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085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a:t>Many people believe that the effectiveness of insulation can be measured purely by its thickness, but this is not the case.  The thing to look for is the lambda, which is</a:t>
            </a:r>
            <a:r>
              <a:rPr lang="en-US" baseline="0" dirty="0"/>
              <a:t> </a:t>
            </a:r>
            <a:r>
              <a:rPr lang="en-US" dirty="0"/>
              <a:t>expressed in units of W/m</a:t>
            </a:r>
            <a:r>
              <a:rPr lang="en-US" baseline="30000" dirty="0"/>
              <a:t>.</a:t>
            </a:r>
            <a:r>
              <a:rPr lang="en-US" dirty="0"/>
              <a:t>K. </a:t>
            </a:r>
          </a:p>
          <a:p>
            <a:pPr marL="0" indent="0">
              <a:buFont typeface="Arial" pitchFamily="34" charset="0"/>
              <a:buNone/>
            </a:pPr>
            <a:endParaRPr lang="en-US" dirty="0"/>
          </a:p>
          <a:p>
            <a:pPr marL="0" indent="0">
              <a:buFont typeface="Arial" pitchFamily="34" charset="0"/>
              <a:buNone/>
            </a:pPr>
            <a:r>
              <a:rPr lang="en-US" dirty="0"/>
              <a:t>The lower the lambda value, the less heat energy the material will transmit and therefore the better insulating quality of the product. So a comparison of lambda values between insulation materials is one of the most effective ways of determining their relative thermal efficiency.  This is true not only between different types of insulation, but also between materials of the same type but from different manufacturers.</a:t>
            </a:r>
          </a:p>
          <a:p>
            <a:pPr marL="0" indent="0">
              <a:buFont typeface="Arial" pitchFamily="34" charset="0"/>
              <a:buNone/>
            </a:pPr>
            <a:endParaRPr lang="en-US" dirty="0"/>
          </a:p>
          <a:p>
            <a:pPr marL="0" indent="0">
              <a:buFont typeface="Arial" pitchFamily="34" charset="0"/>
              <a:buNone/>
            </a:pPr>
            <a:r>
              <a:rPr lang="en-US" dirty="0"/>
              <a:t>Finally, it is important to insulate our new buildings to the best level that is practical, helping to future proof them against both changes to regulations, and increasing energy costs. Higher performing insulants with lower-lambda make it easier to achieve this.</a:t>
            </a:r>
          </a:p>
          <a:p>
            <a:pPr marL="0" indent="0">
              <a:buFont typeface="Arial" pitchFamily="34" charset="0"/>
              <a:buNone/>
            </a:pPr>
            <a:endParaRPr lang="en-US" dirty="0"/>
          </a:p>
          <a:p>
            <a:pPr marL="0" indent="0">
              <a:buFont typeface="Arial" pitchFamily="34" charset="0"/>
              <a:buNone/>
            </a:pPr>
            <a:r>
              <a:rPr lang="en-US" dirty="0"/>
              <a:t>Achieving lower U-values requires the right levels of insulation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9275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dirty="0"/>
              <a:t>Another</a:t>
            </a:r>
            <a:r>
              <a:rPr lang="en-GB" baseline="0" dirty="0"/>
              <a:t> way to compare insulation is to consider the heat lost through the same thickness of insulation. </a:t>
            </a:r>
          </a:p>
          <a:p>
            <a:pPr marL="0" indent="0">
              <a:buFont typeface="Arial" pitchFamily="34" charset="0"/>
              <a:buNone/>
            </a:pPr>
            <a:endParaRPr lang="en-GB" baseline="0" dirty="0"/>
          </a:p>
          <a:p>
            <a:pPr marL="0" indent="0">
              <a:buFont typeface="Arial" pitchFamily="34" charset="0"/>
              <a:buNone/>
            </a:pPr>
            <a:r>
              <a:rPr lang="en-US" dirty="0"/>
              <a:t>Kingspan offers a comprehensive range of premium and high performance products to cover every application, with minimal thickness, including:</a:t>
            </a:r>
          </a:p>
          <a:p>
            <a:pPr marL="0" indent="0">
              <a:buFont typeface="Arial" pitchFamily="34" charset="0"/>
              <a:buNone/>
            </a:pPr>
            <a:endParaRPr lang="en-US" dirty="0"/>
          </a:p>
          <a:p>
            <a:pPr marL="0" indent="0">
              <a:buFont typeface="Arial" pitchFamily="34" charset="0"/>
              <a:buNone/>
            </a:pPr>
            <a:r>
              <a:rPr lang="en-US" dirty="0"/>
              <a:t>OPTIM-R range of Vacuum Insulation Panels (VIPs) – (particular benefits: refurb &amp; problem areas such as balconies, terraces etc.)</a:t>
            </a:r>
          </a:p>
          <a:p>
            <a:pPr marL="0" indent="0">
              <a:buFont typeface="Arial" pitchFamily="34" charset="0"/>
              <a:buNone/>
            </a:pPr>
            <a:r>
              <a:rPr lang="en-US" dirty="0"/>
              <a:t>Kooltherm range of rigid Phenolic boards – (particular benefits: superior performance to any other rigid thermoset insulation board, so thinner)</a:t>
            </a:r>
          </a:p>
          <a:p>
            <a:pPr marL="0" indent="0">
              <a:buFont typeface="Arial" pitchFamily="34" charset="0"/>
              <a:buNone/>
            </a:pPr>
            <a:r>
              <a:rPr lang="en-US" dirty="0"/>
              <a:t>Therma range of rigid PIR boards – (particular benefits: flat/tapered roof applications)</a:t>
            </a:r>
          </a:p>
          <a:p>
            <a:pPr marL="0" indent="0">
              <a:buFont typeface="Arial" pitchFamily="34" charset="0"/>
              <a:buNone/>
            </a:pPr>
            <a:r>
              <a:rPr lang="en-US" dirty="0"/>
              <a:t>TEK Building System and Cladding Panel – Structural Insulated Panels (SIPs) – (particular benefits: speed of construction, PUR core, insulation continuity, low levels air permeability, reduced site waste)</a:t>
            </a:r>
          </a:p>
          <a:p>
            <a:pPr marL="0" indent="0">
              <a:buFont typeface="Arial" pitchFamily="34" charset="0"/>
              <a:buNone/>
            </a:pPr>
            <a:r>
              <a:rPr lang="en-US" dirty="0" err="1"/>
              <a:t>KoolDuct</a:t>
            </a:r>
            <a:r>
              <a:rPr lang="en-US" dirty="0"/>
              <a:t> - pre-insulated ductwork – (particular benefits:</a:t>
            </a:r>
            <a:r>
              <a:rPr lang="en-US" baseline="0" dirty="0"/>
              <a:t> </a:t>
            </a:r>
            <a:r>
              <a:rPr lang="en-US" dirty="0"/>
              <a:t>slim, lightweight, quick and easy to install, low air leakage)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342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81C035-193B-420E-876B-E5CA6ED96EB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871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6.xml"/><Relationship Id="rId4" Type="http://schemas.openxmlformats.org/officeDocument/2006/relationships/image" Target="../media/image5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Master" Target="../slideMasters/slideMaster16.xml"/><Relationship Id="rId4" Type="http://schemas.openxmlformats.org/officeDocument/2006/relationships/image" Target="../media/image5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Master" Target="../slideMasters/slideMaster16.xml"/><Relationship Id="rId4" Type="http://schemas.openxmlformats.org/officeDocument/2006/relationships/image" Target="../media/image5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jpeg"/><Relationship Id="rId1" Type="http://schemas.openxmlformats.org/officeDocument/2006/relationships/slideMaster" Target="../slideMasters/slideMaster17.xml"/><Relationship Id="rId4" Type="http://schemas.openxmlformats.org/officeDocument/2006/relationships/image" Target="../media/image55.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1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1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1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9.xml"/><Relationship Id="rId5" Type="http://schemas.openxmlformats.org/officeDocument/2006/relationships/image" Target="../media/image16.jpe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jpeg"/><Relationship Id="rId1" Type="http://schemas.openxmlformats.org/officeDocument/2006/relationships/slideMaster" Target="../slideMasters/slideMaster10.xml"/><Relationship Id="rId5" Type="http://schemas.openxmlformats.org/officeDocument/2006/relationships/image" Target="../media/image35.png"/><Relationship Id="rId4" Type="http://schemas.openxmlformats.org/officeDocument/2006/relationships/image" Target="../media/image16.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6.xml"/><Relationship Id="rId4" Type="http://schemas.openxmlformats.org/officeDocument/2006/relationships/image" Target="../media/image5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2286000"/>
            <a:ext cx="7696200" cy="43434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Title 9"/>
          <p:cNvSpPr>
            <a:spLocks noGrp="1"/>
          </p:cNvSpPr>
          <p:nvPr>
            <p:ph type="title"/>
          </p:nvPr>
        </p:nvSpPr>
        <p:spPr>
          <a:xfrm>
            <a:off x="762000" y="533400"/>
            <a:ext cx="6705600" cy="774700"/>
          </a:xfrm>
          <a:prstGeom prst="rect">
            <a:avLst/>
          </a:prstGeom>
        </p:spPr>
        <p:txBody>
          <a:bodyPr/>
          <a:lstStyle>
            <a:lvl1pPr>
              <a:defRPr>
                <a:solidFill>
                  <a:schemeClr val="tx2">
                    <a:lumMod val="75000"/>
                  </a:schemeClr>
                </a:solidFill>
              </a:defRPr>
            </a:lvl1pPr>
          </a:lstStyle>
          <a:p>
            <a:endParaRPr lang="en-US" dirty="0"/>
          </a:p>
        </p:txBody>
      </p:sp>
    </p:spTree>
    <p:extLst>
      <p:ext uri="{BB962C8B-B14F-4D97-AF65-F5344CB8AC3E}">
        <p14:creationId xmlns:p14="http://schemas.microsoft.com/office/powerpoint/2010/main" val="180680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571612"/>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2857496"/>
            <a:ext cx="4038600" cy="326866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2857496"/>
            <a:ext cx="4038600" cy="326866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p:cNvSpPr>
            <a:spLocks noGrp="1"/>
          </p:cNvSpPr>
          <p:nvPr>
            <p:ph type="sldNum" sz="quarter" idx="10"/>
          </p:nvPr>
        </p:nvSpPr>
        <p:spPr/>
        <p:txBody>
          <a:bodyPr/>
          <a:lstStyle>
            <a:lvl1pPr>
              <a:defRPr/>
            </a:lvl1pPr>
          </a:lstStyle>
          <a:p>
            <a:fld id="{351F0636-0A32-40EC-B7AB-4EA10F0C028D}"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20541494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57201" y="272930"/>
            <a:ext cx="6172735" cy="4730906"/>
          </a:xfrm>
          <a:prstGeom prst="rect">
            <a:avLst/>
          </a:prstGeom>
        </p:spPr>
      </p:pic>
      <p:sp>
        <p:nvSpPr>
          <p:cNvPr id="8" name="Subtitle 2"/>
          <p:cNvSpPr>
            <a:spLocks noGrp="1"/>
          </p:cNvSpPr>
          <p:nvPr>
            <p:ph type="subTitle" idx="1"/>
          </p:nvPr>
        </p:nvSpPr>
        <p:spPr>
          <a:xfrm>
            <a:off x="457201" y="1903832"/>
            <a:ext cx="4312761" cy="26165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F01D88-E36C-134B-BF0C-005AC752517C}"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859BC3-4A22-334C-AB2F-78C950E8520A}" type="slidenum">
              <a:rPr lang="en-US" smtClean="0"/>
              <a:pPr/>
              <a:t>‹#›</a:t>
            </a:fld>
            <a:endParaRPr lang="en-US" dirty="0"/>
          </a:p>
        </p:txBody>
      </p:sp>
      <p:pic>
        <p:nvPicPr>
          <p:cNvPr id="12" name="Picture 11" descr="BBA Services stacked_RGB.png"/>
          <p:cNvPicPr>
            <a:picLocks noChangeAspect="1"/>
          </p:cNvPicPr>
          <p:nvPr userDrawn="1"/>
        </p:nvPicPr>
        <p:blipFill>
          <a:blip r:embed="rId3"/>
          <a:stretch>
            <a:fillRect/>
          </a:stretch>
        </p:blipFill>
        <p:spPr>
          <a:xfrm>
            <a:off x="3149221" y="3179482"/>
            <a:ext cx="4746497" cy="1824353"/>
          </a:xfrm>
          <a:prstGeom prst="rect">
            <a:avLst/>
          </a:prstGeom>
        </p:spPr>
      </p:pic>
    </p:spTree>
    <p:extLst>
      <p:ext uri="{BB962C8B-B14F-4D97-AF65-F5344CB8AC3E}">
        <p14:creationId xmlns:p14="http://schemas.microsoft.com/office/powerpoint/2010/main" val="17116655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457201" y="272930"/>
            <a:ext cx="6172735" cy="4730906"/>
          </a:xfrm>
          <a:prstGeom prst="rect">
            <a:avLst/>
          </a:prstGeom>
        </p:spPr>
      </p:pic>
      <p:sp>
        <p:nvSpPr>
          <p:cNvPr id="8" name="Subtitle 2"/>
          <p:cNvSpPr>
            <a:spLocks noGrp="1"/>
          </p:cNvSpPr>
          <p:nvPr>
            <p:ph type="subTitle" idx="1"/>
          </p:nvPr>
        </p:nvSpPr>
        <p:spPr>
          <a:xfrm>
            <a:off x="457201" y="1903832"/>
            <a:ext cx="4312761" cy="26165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293B1F-5548-8642-AFCB-CB063E43C889}"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859BC3-4A22-334C-AB2F-78C950E8520A}" type="slidenum">
              <a:rPr lang="en-US" smtClean="0"/>
              <a:pPr/>
              <a:t>‹#›</a:t>
            </a:fld>
            <a:endParaRPr lang="en-US" dirty="0"/>
          </a:p>
        </p:txBody>
      </p:sp>
      <p:pic>
        <p:nvPicPr>
          <p:cNvPr id="11" name="Picture 10" descr="BBA Services landscape_RGB.png"/>
          <p:cNvPicPr>
            <a:picLocks noChangeAspect="1"/>
          </p:cNvPicPr>
          <p:nvPr userDrawn="1"/>
        </p:nvPicPr>
        <p:blipFill>
          <a:blip r:embed="rId3"/>
          <a:stretch>
            <a:fillRect/>
          </a:stretch>
        </p:blipFill>
        <p:spPr>
          <a:xfrm>
            <a:off x="1297889" y="5737363"/>
            <a:ext cx="6172200" cy="206373"/>
          </a:xfrm>
          <a:prstGeom prst="rect">
            <a:avLst/>
          </a:prstGeom>
        </p:spPr>
      </p:pic>
      <p:sp>
        <p:nvSpPr>
          <p:cNvPr id="13" name="TextBox 12"/>
          <p:cNvSpPr txBox="1"/>
          <p:nvPr userDrawn="1"/>
        </p:nvSpPr>
        <p:spPr>
          <a:xfrm>
            <a:off x="6379574" y="1791509"/>
            <a:ext cx="1090515" cy="1486365"/>
          </a:xfrm>
          <a:prstGeom prst="rect">
            <a:avLst/>
          </a:prstGeom>
          <a:noFill/>
        </p:spPr>
        <p:txBody>
          <a:bodyPr wrap="square" lIns="0" tIns="0" rIns="0" bIns="0" rtlCol="0" anchor="t">
            <a:noAutofit/>
          </a:bodyPr>
          <a:lstStyle/>
          <a:p>
            <a:pPr defTabSz="342900" eaLnBrk="1" fontAlgn="auto" hangingPunct="1">
              <a:spcBef>
                <a:spcPts val="0"/>
              </a:spcBef>
              <a:spcAft>
                <a:spcPts val="225"/>
              </a:spcAft>
            </a:pPr>
            <a:r>
              <a:rPr lang="en-US" sz="675" dirty="0">
                <a:solidFill>
                  <a:prstClr val="black"/>
                </a:solidFill>
                <a:latin typeface="Century Gothic"/>
                <a:ea typeface="+mn-ea"/>
              </a:rPr>
              <a:t>Bucknalls Lane</a:t>
            </a:r>
            <a:br>
              <a:rPr lang="en-US" sz="675" dirty="0">
                <a:solidFill>
                  <a:prstClr val="black"/>
                </a:solidFill>
                <a:latin typeface="Century Gothic"/>
                <a:ea typeface="+mn-ea"/>
              </a:rPr>
            </a:br>
            <a:r>
              <a:rPr lang="en-US" sz="675" dirty="0">
                <a:solidFill>
                  <a:prstClr val="black"/>
                </a:solidFill>
                <a:latin typeface="Century Gothic"/>
                <a:ea typeface="+mn-ea"/>
              </a:rPr>
              <a:t>Garston, Watford</a:t>
            </a:r>
            <a:br>
              <a:rPr lang="en-US" sz="675" dirty="0">
                <a:solidFill>
                  <a:prstClr val="black"/>
                </a:solidFill>
                <a:latin typeface="Century Gothic"/>
                <a:ea typeface="+mn-ea"/>
              </a:rPr>
            </a:br>
            <a:r>
              <a:rPr lang="en-US" sz="675" dirty="0">
                <a:solidFill>
                  <a:prstClr val="black"/>
                </a:solidFill>
                <a:latin typeface="Century Gothic"/>
                <a:ea typeface="+mn-ea"/>
              </a:rPr>
              <a:t>Hertfordshire WD25 9BA</a:t>
            </a:r>
          </a:p>
          <a:p>
            <a:pPr marL="135000" indent="-135000" defTabSz="342900" eaLnBrk="1" fontAlgn="auto" hangingPunct="1">
              <a:spcBef>
                <a:spcPts val="0"/>
              </a:spcBef>
              <a:spcAft>
                <a:spcPts val="225"/>
              </a:spcAft>
            </a:pPr>
            <a:r>
              <a:rPr lang="en-US" sz="675" dirty="0">
                <a:solidFill>
                  <a:prstClr val="black"/>
                </a:solidFill>
                <a:latin typeface="Century Gothic"/>
                <a:ea typeface="+mn-ea"/>
              </a:rPr>
              <a:t>T	01923 665300</a:t>
            </a:r>
          </a:p>
          <a:p>
            <a:pPr marL="135000" indent="-135000" defTabSz="342900" eaLnBrk="1" fontAlgn="auto" hangingPunct="1">
              <a:spcBef>
                <a:spcPts val="0"/>
              </a:spcBef>
              <a:spcAft>
                <a:spcPts val="225"/>
              </a:spcAft>
            </a:pPr>
            <a:r>
              <a:rPr lang="en-US" sz="675" dirty="0">
                <a:solidFill>
                  <a:prstClr val="black"/>
                </a:solidFill>
                <a:latin typeface="Century Gothic"/>
                <a:ea typeface="+mn-ea"/>
              </a:rPr>
              <a:t>F	01923 665301</a:t>
            </a:r>
          </a:p>
          <a:p>
            <a:pPr marL="135000" indent="-135000" defTabSz="342900" eaLnBrk="1" fontAlgn="auto" hangingPunct="1">
              <a:spcBef>
                <a:spcPts val="0"/>
              </a:spcBef>
              <a:spcAft>
                <a:spcPts val="225"/>
              </a:spcAft>
            </a:pPr>
            <a:r>
              <a:rPr lang="en-US" sz="675" dirty="0">
                <a:solidFill>
                  <a:prstClr val="black"/>
                </a:solidFill>
                <a:latin typeface="Century Gothic"/>
                <a:ea typeface="+mn-ea"/>
              </a:rPr>
              <a:t>E	mail@bba.star.co.uk</a:t>
            </a:r>
          </a:p>
          <a:p>
            <a:pPr marL="135000" indent="-135000" defTabSz="342900" eaLnBrk="1" fontAlgn="auto" hangingPunct="1">
              <a:spcBef>
                <a:spcPts val="0"/>
              </a:spcBef>
              <a:spcAft>
                <a:spcPts val="225"/>
              </a:spcAft>
            </a:pPr>
            <a:r>
              <a:rPr lang="en-US" sz="675" dirty="0">
                <a:solidFill>
                  <a:prstClr val="black"/>
                </a:solidFill>
                <a:latin typeface="Century Gothic"/>
                <a:ea typeface="+mn-ea"/>
              </a:rPr>
              <a:t>W	www.bbacerts.co.uk</a:t>
            </a:r>
          </a:p>
        </p:txBody>
      </p:sp>
    </p:spTree>
    <p:extLst>
      <p:ext uri="{BB962C8B-B14F-4D97-AF65-F5344CB8AC3E}">
        <p14:creationId xmlns:p14="http://schemas.microsoft.com/office/powerpoint/2010/main" val="946354353"/>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457201" y="272928"/>
            <a:ext cx="6172735" cy="4730906"/>
          </a:xfrm>
          <a:prstGeom prst="rect">
            <a:avLst/>
          </a:prstGeom>
        </p:spPr>
      </p:pic>
      <p:sp>
        <p:nvSpPr>
          <p:cNvPr id="14" name="TextBox 13"/>
          <p:cNvSpPr txBox="1"/>
          <p:nvPr userDrawn="1"/>
        </p:nvSpPr>
        <p:spPr>
          <a:xfrm>
            <a:off x="0" y="6160672"/>
            <a:ext cx="9144000"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entury Gothic"/>
              <a:ea typeface="+mn-ea"/>
            </a:endParaRPr>
          </a:p>
        </p:txBody>
      </p:sp>
      <p:sp>
        <p:nvSpPr>
          <p:cNvPr id="17"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18" name="Date Placeholder 3"/>
          <p:cNvSpPr>
            <a:spLocks noGrp="1"/>
          </p:cNvSpPr>
          <p:nvPr>
            <p:ph type="dt" sz="half" idx="10"/>
          </p:nvPr>
        </p:nvSpPr>
        <p:spPr>
          <a:xfrm>
            <a:off x="1092187" y="6356352"/>
            <a:ext cx="2133600" cy="365125"/>
          </a:xfrm>
        </p:spPr>
        <p:txBody>
          <a:bodyPr/>
          <a:lstStyle/>
          <a:p>
            <a:fld id="{787C352A-A958-CD4E-AF92-A0B1498C6949}" type="datetime1">
              <a:rPr lang="en-US" smtClean="0"/>
              <a:pPr/>
              <a:t>3/23/2017</a:t>
            </a:fld>
            <a:endParaRPr lang="en-US" dirty="0"/>
          </a:p>
        </p:txBody>
      </p:sp>
      <p:sp>
        <p:nvSpPr>
          <p:cNvPr id="21" name="Footer Placeholder 4"/>
          <p:cNvSpPr>
            <a:spLocks noGrp="1"/>
          </p:cNvSpPr>
          <p:nvPr>
            <p:ph type="ftr" sz="quarter" idx="11"/>
          </p:nvPr>
        </p:nvSpPr>
        <p:spPr>
          <a:xfrm>
            <a:off x="3124200" y="6356352"/>
            <a:ext cx="2895600" cy="365125"/>
          </a:xfrm>
        </p:spPr>
        <p:txBody>
          <a:bodyPr/>
          <a:lstStyle/>
          <a:p>
            <a:endParaRPr lang="en-US" dirty="0"/>
          </a:p>
        </p:txBody>
      </p:sp>
      <p:sp>
        <p:nvSpPr>
          <p:cNvPr id="23" name="Slide Number Placeholder 5"/>
          <p:cNvSpPr>
            <a:spLocks noGrp="1"/>
          </p:cNvSpPr>
          <p:nvPr>
            <p:ph type="sldNum" sz="quarter" idx="12"/>
          </p:nvPr>
        </p:nvSpPr>
        <p:spPr>
          <a:xfrm>
            <a:off x="457201" y="6356352"/>
            <a:ext cx="2078006" cy="365125"/>
          </a:xfrm>
        </p:spPr>
        <p:txBody>
          <a:bodyPr/>
          <a:lstStyle/>
          <a:p>
            <a:fld id="{1E859BC3-4A22-334C-AB2F-78C950E8520A}" type="slidenum">
              <a:rPr lang="en-US" smtClean="0"/>
              <a:pPr/>
              <a:t>‹#›</a:t>
            </a:fld>
            <a:endParaRPr lang="en-US" dirty="0"/>
          </a:p>
        </p:txBody>
      </p:sp>
      <p:sp>
        <p:nvSpPr>
          <p:cNvPr id="24" name="Title 1"/>
          <p:cNvSpPr>
            <a:spLocks noGrp="1"/>
          </p:cNvSpPr>
          <p:nvPr>
            <p:ph type="title"/>
          </p:nvPr>
        </p:nvSpPr>
        <p:spPr>
          <a:xfrm>
            <a:off x="457201" y="274638"/>
            <a:ext cx="6542774" cy="1143000"/>
          </a:xfrm>
        </p:spPr>
        <p:txBody>
          <a:bodyPr/>
          <a:lstStyle>
            <a:lvl1pPr>
              <a:defRPr sz="2250"/>
            </a:lvl1pPr>
          </a:lstStyle>
          <a:p>
            <a:r>
              <a:rPr lang="en-US"/>
              <a:t>Click to edit Master title style</a:t>
            </a:r>
            <a:endParaRPr lang="en-US" dirty="0"/>
          </a:p>
        </p:txBody>
      </p:sp>
      <p:pic>
        <p:nvPicPr>
          <p:cNvPr id="13" name="Picture 12" descr="BBA Logo_RGB+strap_final_angled_CURRENT.png"/>
          <p:cNvPicPr>
            <a:picLocks noChangeAspect="1"/>
          </p:cNvPicPr>
          <p:nvPr userDrawn="1"/>
        </p:nvPicPr>
        <p:blipFill rotWithShape="1">
          <a:blip r:embed="rId3"/>
          <a:srcRect b="13454"/>
          <a:stretch/>
        </p:blipFill>
        <p:spPr>
          <a:xfrm>
            <a:off x="6553200" y="4288028"/>
            <a:ext cx="1828800" cy="1790044"/>
          </a:xfrm>
          <a:prstGeom prst="rect">
            <a:avLst/>
          </a:prstGeom>
        </p:spPr>
      </p:pic>
      <p:pic>
        <p:nvPicPr>
          <p:cNvPr id="19" name="Picture 18" descr="Product approval.png"/>
          <p:cNvPicPr>
            <a:picLocks noChangeAspect="1"/>
          </p:cNvPicPr>
          <p:nvPr userDrawn="1"/>
        </p:nvPicPr>
        <p:blipFill>
          <a:blip r:embed="rId4"/>
          <a:stretch>
            <a:fillRect/>
          </a:stretch>
        </p:blipFill>
        <p:spPr>
          <a:xfrm>
            <a:off x="3261227" y="5003835"/>
            <a:ext cx="2853533" cy="359999"/>
          </a:xfrm>
          <a:prstGeom prst="rect">
            <a:avLst/>
          </a:prstGeom>
        </p:spPr>
      </p:pic>
    </p:spTree>
    <p:extLst>
      <p:ext uri="{BB962C8B-B14F-4D97-AF65-F5344CB8AC3E}">
        <p14:creationId xmlns:p14="http://schemas.microsoft.com/office/powerpoint/2010/main" val="95772516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descr="Product approval.png"/>
          <p:cNvPicPr>
            <a:picLocks noChangeAspect="1"/>
          </p:cNvPicPr>
          <p:nvPr userDrawn="1"/>
        </p:nvPicPr>
        <p:blipFill>
          <a:blip r:embed="rId2"/>
          <a:stretch>
            <a:fillRect/>
          </a:stretch>
        </p:blipFill>
        <p:spPr>
          <a:xfrm>
            <a:off x="3271312" y="4993458"/>
            <a:ext cx="2853533" cy="359999"/>
          </a:xfrm>
          <a:prstGeom prst="rect">
            <a:avLst/>
          </a:prstGeom>
        </p:spPr>
      </p:pic>
      <p:pic>
        <p:nvPicPr>
          <p:cNvPr id="20" name="Picture 19"/>
          <p:cNvPicPr>
            <a:picLocks noChangeAspect="1"/>
          </p:cNvPicPr>
          <p:nvPr userDrawn="1"/>
        </p:nvPicPr>
        <p:blipFill>
          <a:blip r:embed="rId3"/>
          <a:stretch>
            <a:fillRect/>
          </a:stretch>
        </p:blipFill>
        <p:spPr>
          <a:xfrm>
            <a:off x="457201" y="272928"/>
            <a:ext cx="6172735" cy="4730906"/>
          </a:xfrm>
          <a:prstGeom prst="rect">
            <a:avLst/>
          </a:prstGeom>
        </p:spPr>
      </p:pic>
      <p:sp>
        <p:nvSpPr>
          <p:cNvPr id="14" name="TextBox 13"/>
          <p:cNvSpPr txBox="1"/>
          <p:nvPr userDrawn="1"/>
        </p:nvSpPr>
        <p:spPr>
          <a:xfrm>
            <a:off x="0" y="6160672"/>
            <a:ext cx="9144000"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entury Gothic"/>
              <a:ea typeface="+mn-ea"/>
            </a:endParaRPr>
          </a:p>
        </p:txBody>
      </p:sp>
      <p:sp>
        <p:nvSpPr>
          <p:cNvPr id="17"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18" name="Date Placeholder 3"/>
          <p:cNvSpPr>
            <a:spLocks noGrp="1"/>
          </p:cNvSpPr>
          <p:nvPr>
            <p:ph type="dt" sz="half" idx="10"/>
          </p:nvPr>
        </p:nvSpPr>
        <p:spPr>
          <a:xfrm>
            <a:off x="1092187" y="6356352"/>
            <a:ext cx="2133600" cy="365125"/>
          </a:xfrm>
        </p:spPr>
        <p:txBody>
          <a:bodyPr/>
          <a:lstStyle/>
          <a:p>
            <a:fld id="{787C352A-A958-CD4E-AF92-A0B1498C6949}" type="datetime1">
              <a:rPr lang="en-US" smtClean="0"/>
              <a:pPr/>
              <a:t>3/23/2017</a:t>
            </a:fld>
            <a:endParaRPr lang="en-US" dirty="0"/>
          </a:p>
        </p:txBody>
      </p:sp>
      <p:sp>
        <p:nvSpPr>
          <p:cNvPr id="21" name="Footer Placeholder 4"/>
          <p:cNvSpPr>
            <a:spLocks noGrp="1"/>
          </p:cNvSpPr>
          <p:nvPr>
            <p:ph type="ftr" sz="quarter" idx="11"/>
          </p:nvPr>
        </p:nvSpPr>
        <p:spPr>
          <a:xfrm>
            <a:off x="3124200" y="6356352"/>
            <a:ext cx="2895600" cy="365125"/>
          </a:xfrm>
        </p:spPr>
        <p:txBody>
          <a:bodyPr/>
          <a:lstStyle/>
          <a:p>
            <a:endParaRPr lang="en-US" dirty="0"/>
          </a:p>
        </p:txBody>
      </p:sp>
      <p:sp>
        <p:nvSpPr>
          <p:cNvPr id="23" name="Slide Number Placeholder 5"/>
          <p:cNvSpPr>
            <a:spLocks noGrp="1"/>
          </p:cNvSpPr>
          <p:nvPr>
            <p:ph type="sldNum" sz="quarter" idx="12"/>
          </p:nvPr>
        </p:nvSpPr>
        <p:spPr>
          <a:xfrm>
            <a:off x="457201" y="6356352"/>
            <a:ext cx="2078006" cy="365125"/>
          </a:xfrm>
        </p:spPr>
        <p:txBody>
          <a:bodyPr/>
          <a:lstStyle/>
          <a:p>
            <a:fld id="{1E859BC3-4A22-334C-AB2F-78C950E8520A}" type="slidenum">
              <a:rPr lang="en-US" smtClean="0"/>
              <a:pPr/>
              <a:t>‹#›</a:t>
            </a:fld>
            <a:endParaRPr lang="en-US" dirty="0"/>
          </a:p>
        </p:txBody>
      </p:sp>
      <p:sp>
        <p:nvSpPr>
          <p:cNvPr id="24" name="Title 1"/>
          <p:cNvSpPr>
            <a:spLocks noGrp="1"/>
          </p:cNvSpPr>
          <p:nvPr>
            <p:ph type="title"/>
          </p:nvPr>
        </p:nvSpPr>
        <p:spPr>
          <a:xfrm>
            <a:off x="457201" y="274638"/>
            <a:ext cx="6542774" cy="1143000"/>
          </a:xfrm>
        </p:spPr>
        <p:txBody>
          <a:bodyPr/>
          <a:lstStyle>
            <a:lvl1pPr>
              <a:defRPr sz="2250"/>
            </a:lvl1pPr>
          </a:lstStyle>
          <a:p>
            <a:r>
              <a:rPr lang="en-US"/>
              <a:t>Click to edit Master title style</a:t>
            </a:r>
            <a:endParaRPr lang="en-US" dirty="0"/>
          </a:p>
        </p:txBody>
      </p:sp>
      <p:pic>
        <p:nvPicPr>
          <p:cNvPr id="13" name="Picture 12" descr="BBA Logo_RGB+strap_final_angled_CURRENT.png"/>
          <p:cNvPicPr>
            <a:picLocks noChangeAspect="1"/>
          </p:cNvPicPr>
          <p:nvPr userDrawn="1"/>
        </p:nvPicPr>
        <p:blipFill rotWithShape="1">
          <a:blip r:embed="rId4"/>
          <a:srcRect b="13454"/>
          <a:stretch/>
        </p:blipFill>
        <p:spPr>
          <a:xfrm>
            <a:off x="6553200" y="4288028"/>
            <a:ext cx="1828800" cy="1790044"/>
          </a:xfrm>
          <a:prstGeom prst="rect">
            <a:avLst/>
          </a:prstGeom>
        </p:spPr>
      </p:pic>
    </p:spTree>
    <p:extLst>
      <p:ext uri="{BB962C8B-B14F-4D97-AF65-F5344CB8AC3E}">
        <p14:creationId xmlns:p14="http://schemas.microsoft.com/office/powerpoint/2010/main" val="3188775863"/>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2" name="Picture 21" descr="Product approval.png"/>
          <p:cNvPicPr>
            <a:picLocks noChangeAspect="1"/>
          </p:cNvPicPr>
          <p:nvPr userDrawn="1"/>
        </p:nvPicPr>
        <p:blipFill>
          <a:blip r:embed="rId2"/>
          <a:stretch>
            <a:fillRect/>
          </a:stretch>
        </p:blipFill>
        <p:spPr>
          <a:xfrm>
            <a:off x="3261227" y="5003835"/>
            <a:ext cx="2853533" cy="360000"/>
          </a:xfrm>
          <a:prstGeom prst="rect">
            <a:avLst/>
          </a:prstGeom>
        </p:spPr>
      </p:pic>
      <p:pic>
        <p:nvPicPr>
          <p:cNvPr id="13" name="Picture 12"/>
          <p:cNvPicPr>
            <a:picLocks noChangeAspect="1"/>
          </p:cNvPicPr>
          <p:nvPr userDrawn="1"/>
        </p:nvPicPr>
        <p:blipFill>
          <a:blip r:embed="rId3"/>
          <a:stretch>
            <a:fillRect/>
          </a:stretch>
        </p:blipFill>
        <p:spPr>
          <a:xfrm>
            <a:off x="457201" y="272928"/>
            <a:ext cx="6172735" cy="4730906"/>
          </a:xfrm>
          <a:prstGeom prst="rect">
            <a:avLst/>
          </a:prstGeom>
        </p:spPr>
      </p:pic>
      <p:sp>
        <p:nvSpPr>
          <p:cNvPr id="14" name="TextBox 13"/>
          <p:cNvSpPr txBox="1"/>
          <p:nvPr userDrawn="1"/>
        </p:nvSpPr>
        <p:spPr>
          <a:xfrm>
            <a:off x="0" y="6160672"/>
            <a:ext cx="9144000"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entury Gothic"/>
              <a:ea typeface="+mn-ea"/>
            </a:endParaRPr>
          </a:p>
        </p:txBody>
      </p:sp>
      <p:sp>
        <p:nvSpPr>
          <p:cNvPr id="17"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18" name="Date Placeholder 3"/>
          <p:cNvSpPr>
            <a:spLocks noGrp="1"/>
          </p:cNvSpPr>
          <p:nvPr>
            <p:ph type="dt" sz="half" idx="10"/>
          </p:nvPr>
        </p:nvSpPr>
        <p:spPr>
          <a:xfrm>
            <a:off x="1092187" y="6356352"/>
            <a:ext cx="2133600" cy="365125"/>
          </a:xfrm>
        </p:spPr>
        <p:txBody>
          <a:bodyPr/>
          <a:lstStyle/>
          <a:p>
            <a:fld id="{787C352A-A958-CD4E-AF92-A0B1498C6949}" type="datetime1">
              <a:rPr lang="en-US" smtClean="0"/>
              <a:pPr/>
              <a:t>3/23/2017</a:t>
            </a:fld>
            <a:endParaRPr lang="en-US" dirty="0"/>
          </a:p>
        </p:txBody>
      </p:sp>
      <p:sp>
        <p:nvSpPr>
          <p:cNvPr id="21" name="Footer Placeholder 4"/>
          <p:cNvSpPr>
            <a:spLocks noGrp="1"/>
          </p:cNvSpPr>
          <p:nvPr>
            <p:ph type="ftr" sz="quarter" idx="11"/>
          </p:nvPr>
        </p:nvSpPr>
        <p:spPr>
          <a:xfrm>
            <a:off x="3124200" y="6356352"/>
            <a:ext cx="2895600" cy="365125"/>
          </a:xfrm>
        </p:spPr>
        <p:txBody>
          <a:bodyPr/>
          <a:lstStyle/>
          <a:p>
            <a:endParaRPr lang="en-US" dirty="0"/>
          </a:p>
        </p:txBody>
      </p:sp>
      <p:sp>
        <p:nvSpPr>
          <p:cNvPr id="23" name="Slide Number Placeholder 5"/>
          <p:cNvSpPr>
            <a:spLocks noGrp="1"/>
          </p:cNvSpPr>
          <p:nvPr>
            <p:ph type="sldNum" sz="quarter" idx="12"/>
          </p:nvPr>
        </p:nvSpPr>
        <p:spPr>
          <a:xfrm>
            <a:off x="457201" y="6356352"/>
            <a:ext cx="2078006" cy="365125"/>
          </a:xfrm>
        </p:spPr>
        <p:txBody>
          <a:bodyPr/>
          <a:lstStyle/>
          <a:p>
            <a:fld id="{1E859BC3-4A22-334C-AB2F-78C950E8520A}" type="slidenum">
              <a:rPr lang="en-US" smtClean="0"/>
              <a:pPr/>
              <a:t>‹#›</a:t>
            </a:fld>
            <a:endParaRPr lang="en-US" dirty="0"/>
          </a:p>
        </p:txBody>
      </p:sp>
      <p:sp>
        <p:nvSpPr>
          <p:cNvPr id="24" name="Title 1"/>
          <p:cNvSpPr>
            <a:spLocks noGrp="1"/>
          </p:cNvSpPr>
          <p:nvPr>
            <p:ph type="title"/>
          </p:nvPr>
        </p:nvSpPr>
        <p:spPr>
          <a:xfrm>
            <a:off x="457201" y="274638"/>
            <a:ext cx="6542774" cy="1143000"/>
          </a:xfrm>
        </p:spPr>
        <p:txBody>
          <a:bodyPr/>
          <a:lstStyle>
            <a:lvl1pPr>
              <a:defRPr sz="2250"/>
            </a:lvl1pPr>
          </a:lstStyle>
          <a:p>
            <a:r>
              <a:rPr lang="en-US"/>
              <a:t>Click to edit Master title style</a:t>
            </a:r>
            <a:endParaRPr lang="en-US" dirty="0"/>
          </a:p>
        </p:txBody>
      </p:sp>
      <p:pic>
        <p:nvPicPr>
          <p:cNvPr id="19" name="Picture 18" descr="BBA Logo_RGB+strap_final_angled_CURRENT.png"/>
          <p:cNvPicPr>
            <a:picLocks noChangeAspect="1"/>
          </p:cNvPicPr>
          <p:nvPr userDrawn="1"/>
        </p:nvPicPr>
        <p:blipFill rotWithShape="1">
          <a:blip r:embed="rId4"/>
          <a:srcRect b="13454"/>
          <a:stretch/>
        </p:blipFill>
        <p:spPr>
          <a:xfrm>
            <a:off x="6553200" y="4288028"/>
            <a:ext cx="1828800" cy="1790044"/>
          </a:xfrm>
          <a:prstGeom prst="rect">
            <a:avLst/>
          </a:prstGeom>
        </p:spPr>
      </p:pic>
    </p:spTree>
    <p:extLst>
      <p:ext uri="{BB962C8B-B14F-4D97-AF65-F5344CB8AC3E}">
        <p14:creationId xmlns:p14="http://schemas.microsoft.com/office/powerpoint/2010/main" val="216140765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5604" name="Rectangle 4"/>
          <p:cNvSpPr>
            <a:spLocks noGrp="1" noChangeArrowheads="1"/>
          </p:cNvSpPr>
          <p:nvPr>
            <p:ph type="ctrTitle"/>
          </p:nvPr>
        </p:nvSpPr>
        <p:spPr>
          <a:xfrm>
            <a:off x="685800" y="2130425"/>
            <a:ext cx="7772400" cy="1470025"/>
          </a:xfrm>
        </p:spPr>
        <p:txBody>
          <a:bodyPr/>
          <a:lstStyle>
            <a:lvl1pPr>
              <a:defRPr sz="5500"/>
            </a:lvl1pPr>
          </a:lstStyle>
          <a:p>
            <a:pPr lvl="0"/>
            <a:r>
              <a:rPr lang="en-GB" altLang="en-US" noProof="0"/>
              <a:t>Click to edit Master title style</a:t>
            </a:r>
          </a:p>
        </p:txBody>
      </p:sp>
      <p:sp>
        <p:nvSpPr>
          <p:cNvPr id="25605" name="Rectangle 5"/>
          <p:cNvSpPr>
            <a:spLocks noGrp="1" noChangeArrowheads="1"/>
          </p:cNvSpPr>
          <p:nvPr>
            <p:ph type="subTitle" idx="1"/>
          </p:nvPr>
        </p:nvSpPr>
        <p:spPr>
          <a:xfrm>
            <a:off x="685800" y="3284538"/>
            <a:ext cx="6400800" cy="1201737"/>
          </a:xfrm>
        </p:spPr>
        <p:txBody>
          <a:bodyPr/>
          <a:lstStyle>
            <a:lvl1pPr marL="0" indent="0">
              <a:buFontTx/>
              <a:buNone/>
              <a:defRPr sz="3000"/>
            </a:lvl1pPr>
          </a:lstStyle>
          <a:p>
            <a:pPr lvl="0"/>
            <a:r>
              <a:rPr lang="en-GB" altLang="en-US" noProof="0"/>
              <a:t>Click to edit Master subtitle style</a:t>
            </a:r>
          </a:p>
        </p:txBody>
      </p:sp>
      <p:pic>
        <p:nvPicPr>
          <p:cNvPr id="25606" name="Picture 6" descr="Kingspan Logo_72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5805488"/>
            <a:ext cx="2016125" cy="1047750"/>
          </a:xfrm>
          <a:prstGeom prst="rect">
            <a:avLst/>
          </a:prstGeom>
          <a:noFill/>
          <a:extLst>
            <a:ext uri="{909E8E84-426E-40DD-AFC4-6F175D3DCCD1}">
              <a14:hiddenFill xmlns:a14="http://schemas.microsoft.com/office/drawing/2010/main">
                <a:solidFill>
                  <a:srgbClr val="FFFFFF"/>
                </a:solidFill>
              </a14:hiddenFill>
            </a:ext>
          </a:extLst>
        </p:spPr>
      </p:pic>
      <p:grpSp>
        <p:nvGrpSpPr>
          <p:cNvPr id="25611" name="Group 11"/>
          <p:cNvGrpSpPr>
            <a:grpSpLocks/>
          </p:cNvGrpSpPr>
          <p:nvPr/>
        </p:nvGrpSpPr>
        <p:grpSpPr bwMode="auto">
          <a:xfrm>
            <a:off x="0" y="0"/>
            <a:ext cx="9169400" cy="836613"/>
            <a:chOff x="0" y="0"/>
            <a:chExt cx="5776" cy="527"/>
          </a:xfrm>
        </p:grpSpPr>
        <p:pic>
          <p:nvPicPr>
            <p:cNvPr id="25607" name="Picture 7" descr="UK Header LR RGB"/>
            <p:cNvPicPr>
              <a:picLocks noChangeAspect="1" noChangeArrowheads="1"/>
            </p:cNvPicPr>
            <p:nvPr/>
          </p:nvPicPr>
          <p:blipFill>
            <a:blip r:embed="rId3">
              <a:extLst>
                <a:ext uri="{28A0092B-C50C-407E-A947-70E740481C1C}">
                  <a14:useLocalDpi xmlns:a14="http://schemas.microsoft.com/office/drawing/2010/main" val="0"/>
                </a:ext>
              </a:extLst>
            </a:blip>
            <a:srcRect l="493" t="13594" r="87013" b="39989"/>
            <a:stretch>
              <a:fillRect/>
            </a:stretch>
          </p:blipFill>
          <p:spPr bwMode="auto">
            <a:xfrm>
              <a:off x="0" y="0"/>
              <a:ext cx="2891" cy="527"/>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UK Header LR RGB"/>
            <p:cNvPicPr>
              <a:picLocks noChangeAspect="1" noChangeArrowheads="1"/>
            </p:cNvPicPr>
            <p:nvPr/>
          </p:nvPicPr>
          <p:blipFill>
            <a:blip r:embed="rId4" cstate="print">
              <a:extLst>
                <a:ext uri="{28A0092B-C50C-407E-A947-70E740481C1C}">
                  <a14:useLocalDpi xmlns:a14="http://schemas.microsoft.com/office/drawing/2010/main" val="0"/>
                </a:ext>
              </a:extLst>
            </a:blip>
            <a:srcRect l="6340" t="21040" r="11961" b="45363"/>
            <a:stretch>
              <a:fillRect/>
            </a:stretch>
          </p:blipFill>
          <p:spPr bwMode="auto">
            <a:xfrm>
              <a:off x="2608" y="0"/>
              <a:ext cx="3168" cy="5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8499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strips(downRight)">
                                      <p:cBhvr>
                                        <p:cTn id="7" dur="500"/>
                                        <p:tgtEl>
                                          <p:spTgt spid="25604"/>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5605">
                                            <p:txEl>
                                              <p:pRg st="0" end="0"/>
                                            </p:txEl>
                                          </p:spTgt>
                                        </p:tgtEl>
                                        <p:attrNameLst>
                                          <p:attrName>style.visibility</p:attrName>
                                        </p:attrNameLst>
                                      </p:cBhvr>
                                      <p:to>
                                        <p:strVal val="visible"/>
                                      </p:to>
                                    </p:set>
                                    <p:animEffect transition="in" filter="strips(downRight)">
                                      <p:cBhvr>
                                        <p:cTn id="11" dur="500"/>
                                        <p:tgtEl>
                                          <p:spTgt spid="25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build="p">
        <p:tmplLst>
          <p:tmpl lvl="1">
            <p:tnLst>
              <p:par>
                <p:cTn presetID="18" presetClass="entr" presetSubtype="6" fill="hold" nodeType="afterEffect">
                  <p:stCondLst>
                    <p:cond delay="0"/>
                  </p:stCondLst>
                  <p:childTnLst>
                    <p:set>
                      <p:cBhvr>
                        <p:cTn dur="1" fill="hold">
                          <p:stCondLst>
                            <p:cond delay="0"/>
                          </p:stCondLst>
                        </p:cTn>
                        <p:tgtEl>
                          <p:spTgt spid="25605"/>
                        </p:tgtEl>
                        <p:attrNameLst>
                          <p:attrName>style.visibility</p:attrName>
                        </p:attrNameLst>
                      </p:cBhvr>
                      <p:to>
                        <p:strVal val="visible"/>
                      </p:to>
                    </p:set>
                    <p:animEffect transition="in" filter="strips(downRight)">
                      <p:cBhvr>
                        <p:cTn dur="500"/>
                        <p:tgtEl>
                          <p:spTgt spid="25605"/>
                        </p:tgtEl>
                      </p:cBhvr>
                    </p:animEffect>
                  </p:childTnLst>
                </p:cTn>
              </p:par>
            </p:tnLst>
          </p:tmpl>
          <p:tmpl lvl="2">
            <p:tnLst>
              <p:par>
                <p:cTn presetID="18" presetClass="entr" presetSubtype="6" fill="hold" nodeType="afterEffect">
                  <p:stCondLst>
                    <p:cond delay="0"/>
                  </p:stCondLst>
                  <p:childTnLst>
                    <p:set>
                      <p:cBhvr>
                        <p:cTn dur="1" fill="hold">
                          <p:stCondLst>
                            <p:cond delay="0"/>
                          </p:stCondLst>
                        </p:cTn>
                        <p:tgtEl>
                          <p:spTgt spid="25605"/>
                        </p:tgtEl>
                        <p:attrNameLst>
                          <p:attrName>style.visibility</p:attrName>
                        </p:attrNameLst>
                      </p:cBhvr>
                      <p:to>
                        <p:strVal val="visible"/>
                      </p:to>
                    </p:set>
                    <p:animEffect transition="in" filter="strips(downRight)">
                      <p:cBhvr>
                        <p:cTn dur="500"/>
                        <p:tgtEl>
                          <p:spTgt spid="25605"/>
                        </p:tgtEl>
                      </p:cBhvr>
                    </p:animEffect>
                  </p:childTnLst>
                </p:cTn>
              </p:par>
            </p:tnLst>
          </p:tmpl>
          <p:tmpl lvl="3">
            <p:tnLst>
              <p:par>
                <p:cTn presetID="18" presetClass="entr" presetSubtype="6" fill="hold" nodeType="afterEffect">
                  <p:stCondLst>
                    <p:cond delay="0"/>
                  </p:stCondLst>
                  <p:childTnLst>
                    <p:set>
                      <p:cBhvr>
                        <p:cTn dur="1" fill="hold">
                          <p:stCondLst>
                            <p:cond delay="0"/>
                          </p:stCondLst>
                        </p:cTn>
                        <p:tgtEl>
                          <p:spTgt spid="25605"/>
                        </p:tgtEl>
                        <p:attrNameLst>
                          <p:attrName>style.visibility</p:attrName>
                        </p:attrNameLst>
                      </p:cBhvr>
                      <p:to>
                        <p:strVal val="visible"/>
                      </p:to>
                    </p:set>
                    <p:animEffect transition="in" filter="strips(downRight)">
                      <p:cBhvr>
                        <p:cTn dur="500"/>
                        <p:tgtEl>
                          <p:spTgt spid="25605"/>
                        </p:tgtEl>
                      </p:cBhvr>
                    </p:animEffect>
                  </p:childTnLst>
                </p:cTn>
              </p:par>
            </p:tnLst>
          </p:tmpl>
          <p:tmpl lvl="4">
            <p:tnLst>
              <p:par>
                <p:cTn presetID="18" presetClass="entr" presetSubtype="6" fill="hold" nodeType="afterEffect">
                  <p:stCondLst>
                    <p:cond delay="0"/>
                  </p:stCondLst>
                  <p:childTnLst>
                    <p:set>
                      <p:cBhvr>
                        <p:cTn dur="1" fill="hold">
                          <p:stCondLst>
                            <p:cond delay="0"/>
                          </p:stCondLst>
                        </p:cTn>
                        <p:tgtEl>
                          <p:spTgt spid="25605"/>
                        </p:tgtEl>
                        <p:attrNameLst>
                          <p:attrName>style.visibility</p:attrName>
                        </p:attrNameLst>
                      </p:cBhvr>
                      <p:to>
                        <p:strVal val="visible"/>
                      </p:to>
                    </p:set>
                    <p:animEffect transition="in" filter="strips(downRight)">
                      <p:cBhvr>
                        <p:cTn dur="500"/>
                        <p:tgtEl>
                          <p:spTgt spid="25605"/>
                        </p:tgtEl>
                      </p:cBhvr>
                    </p:animEffect>
                  </p:childTnLst>
                </p:cTn>
              </p:par>
            </p:tnLst>
          </p:tmpl>
          <p:tmpl lvl="5">
            <p:tnLst>
              <p:par>
                <p:cTn presetID="18" presetClass="entr" presetSubtype="6" fill="hold" nodeType="afterEffect">
                  <p:stCondLst>
                    <p:cond delay="0"/>
                  </p:stCondLst>
                  <p:childTnLst>
                    <p:set>
                      <p:cBhvr>
                        <p:cTn dur="1" fill="hold">
                          <p:stCondLst>
                            <p:cond delay="0"/>
                          </p:stCondLst>
                        </p:cTn>
                        <p:tgtEl>
                          <p:spTgt spid="25605"/>
                        </p:tgtEl>
                        <p:attrNameLst>
                          <p:attrName>style.visibility</p:attrName>
                        </p:attrNameLst>
                      </p:cBhvr>
                      <p:to>
                        <p:strVal val="visible"/>
                      </p:to>
                    </p:set>
                    <p:animEffect transition="in" filter="strips(downRight)">
                      <p:cBhvr>
                        <p:cTn dur="500"/>
                        <p:tgtEl>
                          <p:spTgt spid="25605"/>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90769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64975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7950" y="11969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98950" y="11969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94666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101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8596" y="1357298"/>
            <a:ext cx="8229600" cy="1143000"/>
          </a:xfrm>
          <a:prstGeom prst="rect">
            <a:avLst/>
          </a:prstGeo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28596" y="257174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3286124"/>
            <a:ext cx="4040188" cy="2840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3438" y="257174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286124"/>
            <a:ext cx="4041775" cy="28400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p:cNvSpPr>
            <a:spLocks noGrp="1"/>
          </p:cNvSpPr>
          <p:nvPr>
            <p:ph type="sldNum" sz="quarter" idx="10"/>
          </p:nvPr>
        </p:nvSpPr>
        <p:spPr/>
        <p:txBody>
          <a:bodyPr/>
          <a:lstStyle>
            <a:lvl1pPr>
              <a:defRPr/>
            </a:lvl1pPr>
          </a:lstStyle>
          <a:p>
            <a:fld id="{86F09527-6D6B-464F-8467-8593758C15C8}"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39436901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09993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747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14696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6532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51339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0150" y="115888"/>
            <a:ext cx="2057400" cy="56070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07950" y="115888"/>
            <a:ext cx="6019800" cy="5607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094784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7950" y="115888"/>
            <a:ext cx="8229600" cy="1081087"/>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7950" y="11969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298950" y="1196975"/>
            <a:ext cx="4038600" cy="4525963"/>
          </a:xfrm>
        </p:spPr>
        <p:txBody>
          <a:bodyPr/>
          <a:lstStyle/>
          <a:p>
            <a:endParaRPr lang="en-GB"/>
          </a:p>
        </p:txBody>
      </p:sp>
    </p:spTree>
    <p:extLst>
      <p:ext uri="{BB962C8B-B14F-4D97-AF65-F5344CB8AC3E}">
        <p14:creationId xmlns:p14="http://schemas.microsoft.com/office/powerpoint/2010/main" val="3556547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736"/>
            <a:ext cx="8229600" cy="1143000"/>
          </a:xfrm>
          <a:prstGeom prst="rect">
            <a:avLst/>
          </a:prstGeom>
        </p:spPr>
        <p:txBody>
          <a:bodyPr/>
          <a:lstStyle/>
          <a:p>
            <a:r>
              <a:rPr lang="en-US"/>
              <a:t>Click to edit Master title style</a:t>
            </a:r>
            <a:endParaRPr lang="en-GB"/>
          </a:p>
        </p:txBody>
      </p:sp>
      <p:sp>
        <p:nvSpPr>
          <p:cNvPr id="3" name="Slide Number Placeholder 5"/>
          <p:cNvSpPr>
            <a:spLocks noGrp="1"/>
          </p:cNvSpPr>
          <p:nvPr>
            <p:ph type="sldNum" sz="quarter" idx="10"/>
          </p:nvPr>
        </p:nvSpPr>
        <p:spPr/>
        <p:txBody>
          <a:bodyPr/>
          <a:lstStyle>
            <a:lvl1pPr>
              <a:defRPr/>
            </a:lvl1pPr>
          </a:lstStyle>
          <a:p>
            <a:fld id="{DC24BA40-91FB-491D-ADD2-C79045CCAF5D}"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1269757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EBA4084B-37D2-4D77-AC53-A82B76E978C2}"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1435907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500174"/>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500174"/>
            <a:ext cx="5111750" cy="462598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28596" y="2786058"/>
            <a:ext cx="3008313" cy="333374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76DA2A39-09EB-41FD-B56C-C6BB74F3A2F4}"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2726599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571611"/>
            <a:ext cx="5486400" cy="31559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EF742F8A-6393-4FE5-A165-87A60E83907A}"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422307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0034" y="135729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500034" y="2571744"/>
            <a:ext cx="8229600" cy="35544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7B948DF-6694-4ADE-88A8-AD527539BF20}"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81691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36"/>
            <a:ext cx="2057400" cy="4697427"/>
          </a:xfrm>
          <a:prstGeom prst="rect">
            <a:avLst/>
          </a:prstGeo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457200" y="1428736"/>
            <a:ext cx="6019800" cy="469742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5C098F60-4EA1-4063-94CB-E1D25B32351F}"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182865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58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Cover image.jpg"/>
          <p:cNvPicPr>
            <a:picLocks noChangeAspect="1"/>
          </p:cNvPicPr>
          <p:nvPr userDrawn="1"/>
        </p:nvPicPr>
        <p:blipFill>
          <a:blip r:embed="rId2"/>
          <a:stretch>
            <a:fillRect/>
          </a:stretch>
        </p:blipFill>
        <p:spPr>
          <a:xfrm>
            <a:off x="0" y="0"/>
            <a:ext cx="9144000" cy="6858000"/>
          </a:xfrm>
          <a:prstGeom prst="rect">
            <a:avLst/>
          </a:prstGeom>
        </p:spPr>
      </p:pic>
      <p:pic>
        <p:nvPicPr>
          <p:cNvPr id="5" name="Picture 4" descr="Cover logo older.png"/>
          <p:cNvPicPr>
            <a:picLocks noChangeAspect="1"/>
          </p:cNvPicPr>
          <p:nvPr userDrawn="1"/>
        </p:nvPicPr>
        <p:blipFill>
          <a:blip r:embed="rId3"/>
          <a:stretch>
            <a:fillRect/>
          </a:stretch>
        </p:blipFill>
        <p:spPr>
          <a:xfrm>
            <a:off x="2792391" y="2926342"/>
            <a:ext cx="6351609" cy="3931658"/>
          </a:xfrm>
          <a:prstGeom prst="rect">
            <a:avLst/>
          </a:prstGeom>
        </p:spPr>
      </p:pic>
      <p:sp>
        <p:nvSpPr>
          <p:cNvPr id="6" name="Title 2"/>
          <p:cNvSpPr>
            <a:spLocks noGrp="1"/>
          </p:cNvSpPr>
          <p:nvPr userDrawn="1">
            <p:ph type="title" hasCustomPrompt="1"/>
          </p:nvPr>
        </p:nvSpPr>
        <p:spPr>
          <a:xfrm>
            <a:off x="468000" y="468000"/>
            <a:ext cx="6048000" cy="1080000"/>
          </a:xfrm>
          <a:prstGeom prst="rect">
            <a:avLst/>
          </a:prstGeom>
        </p:spPr>
        <p:txBody>
          <a:bodyPr lIns="0" tIns="0" rIns="0" bIns="0" anchor="t"/>
          <a:lstStyle>
            <a:lvl1pPr algn="l">
              <a:defRPr sz="3000">
                <a:solidFill>
                  <a:schemeClr val="bg1"/>
                </a:solidFill>
              </a:defRPr>
            </a:lvl1pPr>
          </a:lstStyle>
          <a:p>
            <a:r>
              <a:rPr lang="en-US" dirty="0"/>
              <a:t>CLICK TO EDIT TITLE</a:t>
            </a:r>
          </a:p>
        </p:txBody>
      </p:sp>
      <p:pic>
        <p:nvPicPr>
          <p:cNvPr id="7" name="Picture 6" descr="BuildUK-logo-RGB.jpg"/>
          <p:cNvPicPr>
            <a:picLocks noChangeAspect="1"/>
          </p:cNvPicPr>
          <p:nvPr userDrawn="1"/>
        </p:nvPicPr>
        <p:blipFill>
          <a:blip r:embed="rId4"/>
          <a:stretch>
            <a:fillRect/>
          </a:stretch>
        </p:blipFill>
        <p:spPr>
          <a:xfrm>
            <a:off x="6076816" y="5565604"/>
            <a:ext cx="2926690" cy="1254296"/>
          </a:xfrm>
          <a:prstGeom prst="rect">
            <a:avLst/>
          </a:prstGeom>
        </p:spPr>
      </p:pic>
      <p:sp>
        <p:nvSpPr>
          <p:cNvPr id="9" name="Subtitle 2"/>
          <p:cNvSpPr>
            <a:spLocks noGrp="1"/>
          </p:cNvSpPr>
          <p:nvPr>
            <p:ph type="subTitle" idx="1" hasCustomPrompt="1"/>
          </p:nvPr>
        </p:nvSpPr>
        <p:spPr>
          <a:xfrm>
            <a:off x="468000" y="1803400"/>
            <a:ext cx="6048000" cy="907500"/>
          </a:xfrm>
          <a:prstGeom prst="rect">
            <a:avLst/>
          </a:prstGeom>
        </p:spPr>
        <p:txBody>
          <a:bodyPr lIns="0" tIns="0" rIns="0" bIns="0" anchor="t">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INTRO</a:t>
            </a:r>
            <a:endParaRPr lang="en-US" dirty="0"/>
          </a:p>
        </p:txBody>
      </p:sp>
    </p:spTree>
    <p:extLst>
      <p:ext uri="{BB962C8B-B14F-4D97-AF65-F5344CB8AC3E}">
        <p14:creationId xmlns:p14="http://schemas.microsoft.com/office/powerpoint/2010/main" val="337277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0"/>
            <a:ext cx="76962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9"/>
          <p:cNvSpPr>
            <a:spLocks noGrp="1"/>
          </p:cNvSpPr>
          <p:nvPr>
            <p:ph type="title"/>
          </p:nvPr>
        </p:nvSpPr>
        <p:spPr>
          <a:xfrm>
            <a:off x="762000" y="533400"/>
            <a:ext cx="6705600" cy="774700"/>
          </a:xfrm>
          <a:prstGeom prst="rect">
            <a:avLst/>
          </a:prstGeom>
        </p:spPr>
        <p:txBody>
          <a:bodyPr/>
          <a:lstStyle>
            <a:lvl1pPr>
              <a:defRPr>
                <a:solidFill>
                  <a:schemeClr val="tx2">
                    <a:lumMod val="75000"/>
                  </a:schemeClr>
                </a:solidFill>
              </a:defRPr>
            </a:lvl1pPr>
          </a:lstStyle>
          <a:p>
            <a:endParaRPr lang="en-US" dirty="0"/>
          </a:p>
        </p:txBody>
      </p:sp>
    </p:spTree>
    <p:extLst>
      <p:ext uri="{BB962C8B-B14F-4D97-AF65-F5344CB8AC3E}">
        <p14:creationId xmlns:p14="http://schemas.microsoft.com/office/powerpoint/2010/main" val="536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Image image.jpg"/>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White bottom right corner sections.png"/>
          <p:cNvPicPr>
            <a:picLocks noChangeAspect="1"/>
          </p:cNvPicPr>
          <p:nvPr userDrawn="1"/>
        </p:nvPicPr>
        <p:blipFill>
          <a:blip r:embed="rId3"/>
          <a:stretch>
            <a:fillRect/>
          </a:stretch>
        </p:blipFill>
        <p:spPr>
          <a:xfrm>
            <a:off x="3987128" y="3444467"/>
            <a:ext cx="5156872" cy="3413533"/>
          </a:xfrm>
          <a:prstGeom prst="rect">
            <a:avLst/>
          </a:prstGeom>
        </p:spPr>
      </p:pic>
      <p:pic>
        <p:nvPicPr>
          <p:cNvPr id="13" name="Picture 12" descr="BuildUK-logo-RGB.jpg"/>
          <p:cNvPicPr>
            <a:picLocks noChangeAspect="1"/>
          </p:cNvPicPr>
          <p:nvPr userDrawn="1"/>
        </p:nvPicPr>
        <p:blipFill>
          <a:blip r:embed="rId4"/>
          <a:stretch>
            <a:fillRect/>
          </a:stretch>
        </p:blipFill>
        <p:spPr>
          <a:xfrm>
            <a:off x="6866515" y="5858996"/>
            <a:ext cx="2067648" cy="886135"/>
          </a:xfrm>
          <a:prstGeom prst="rect">
            <a:avLst/>
          </a:prstGeom>
        </p:spPr>
      </p:pic>
      <p:pic>
        <p:nvPicPr>
          <p:cNvPr id="7" name="Picture 6" descr="Image top left.png"/>
          <p:cNvPicPr>
            <a:picLocks noChangeAspect="1"/>
          </p:cNvPicPr>
          <p:nvPr userDrawn="1"/>
        </p:nvPicPr>
        <p:blipFill>
          <a:blip r:embed="rId5"/>
          <a:stretch>
            <a:fillRect/>
          </a:stretch>
        </p:blipFill>
        <p:spPr>
          <a:xfrm>
            <a:off x="0" y="0"/>
            <a:ext cx="6321131" cy="2554054"/>
          </a:xfrm>
          <a:prstGeom prst="rect">
            <a:avLst/>
          </a:prstGeom>
        </p:spPr>
      </p:pic>
    </p:spTree>
    <p:extLst>
      <p:ext uri="{BB962C8B-B14F-4D97-AF65-F5344CB8AC3E}">
        <p14:creationId xmlns:p14="http://schemas.microsoft.com/office/powerpoint/2010/main" val="208546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468000"/>
            <a:ext cx="6048000" cy="576000"/>
          </a:xfrm>
        </p:spPr>
        <p:txBody>
          <a:bodyPr/>
          <a:lstStyle/>
          <a:p>
            <a:r>
              <a:rPr lang="en-GB" dirty="0"/>
              <a:t>CLICK TO EDIT TITLE</a:t>
            </a:r>
            <a:endParaRPr lang="en-US" dirty="0"/>
          </a:p>
        </p:txBody>
      </p:sp>
      <p:sp>
        <p:nvSpPr>
          <p:cNvPr id="3" name="Subtitle 2"/>
          <p:cNvSpPr>
            <a:spLocks noGrp="1"/>
          </p:cNvSpPr>
          <p:nvPr>
            <p:ph type="subTitle" idx="1" hasCustomPrompt="1"/>
          </p:nvPr>
        </p:nvSpPr>
        <p:spPr>
          <a:xfrm>
            <a:off x="468000" y="1188000"/>
            <a:ext cx="6048000" cy="1890000"/>
          </a:xfrm>
          <a:prstGeom prst="rect">
            <a:avLst/>
          </a:prstGeom>
        </p:spPr>
        <p:txBody>
          <a:bodyPr lIns="0" tIns="0" rIns="0" bIns="0" anchor="t">
            <a:normAutofit/>
          </a:bodyPr>
          <a:lstStyle>
            <a:lvl1pPr marL="0" indent="0" algn="l">
              <a:buNone/>
              <a:defRPr sz="1600">
                <a:solidFill>
                  <a:srgbClr val="4C4C4D"/>
                </a:solidFill>
                <a:latin typeface="Lucida Sans Unicode"/>
                <a:cs typeface="Lucida Sans Unicod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body copy</a:t>
            </a:r>
            <a:endParaRPr lang="en-US" dirty="0"/>
          </a:p>
        </p:txBody>
      </p:sp>
      <p:pic>
        <p:nvPicPr>
          <p:cNvPr id="11" name="Picture 10"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2" name="Content Placeholder 2"/>
          <p:cNvSpPr>
            <a:spLocks noGrp="1"/>
          </p:cNvSpPr>
          <p:nvPr>
            <p:ph idx="10" hasCustomPrompt="1"/>
          </p:nvPr>
        </p:nvSpPr>
        <p:spPr>
          <a:xfrm>
            <a:off x="6861888" y="1188000"/>
            <a:ext cx="1890000" cy="1890000"/>
          </a:xfrm>
        </p:spPr>
        <p:txBody>
          <a:bodyPr lIns="0" tIns="0" rIns="0" bIns="0" anchor="t">
            <a:normAutofit/>
          </a:bodyPr>
          <a:lstStyle>
            <a:lvl1pPr>
              <a:buNone/>
              <a:defRPr sz="1600">
                <a:solidFill>
                  <a:srgbClr val="4C4C4D"/>
                </a:solidFill>
              </a:defRPr>
            </a:lvl1pPr>
            <a:lvl2pPr>
              <a:buNone/>
              <a:defRPr sz="1500"/>
            </a:lvl2pPr>
            <a:lvl3pPr>
              <a:buNone/>
              <a:defRPr sz="1500"/>
            </a:lvl3pPr>
            <a:lvl4pPr>
              <a:buNone/>
              <a:defRPr sz="1500"/>
            </a:lvl4pPr>
            <a:lvl5pPr>
              <a:buNone/>
              <a:defRPr sz="1500"/>
            </a:lvl5pPr>
          </a:lstStyle>
          <a:p>
            <a:r>
              <a:rPr lang="en-GB" dirty="0"/>
              <a:t>Click to add </a:t>
            </a:r>
            <a:r>
              <a:rPr lang="en-GB" dirty="0" err="1"/>
              <a:t>pic</a:t>
            </a:r>
            <a:endParaRPr lang="en-US" dirty="0"/>
          </a:p>
        </p:txBody>
      </p:sp>
      <p:pic>
        <p:nvPicPr>
          <p:cNvPr id="8" name="Picture 7" descr="Image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9" name="Picture 8" descr="Image top right.png"/>
          <p:cNvPicPr>
            <a:picLocks noChangeAspect="1"/>
          </p:cNvPicPr>
          <p:nvPr userDrawn="1"/>
        </p:nvPicPr>
        <p:blipFill>
          <a:blip r:embed="rId4"/>
          <a:stretch>
            <a:fillRect/>
          </a:stretch>
        </p:blipFill>
        <p:spPr>
          <a:xfrm>
            <a:off x="7126358" y="0"/>
            <a:ext cx="2017642" cy="816810"/>
          </a:xfrm>
          <a:prstGeom prst="rect">
            <a:avLst/>
          </a:prstGeom>
        </p:spPr>
      </p:pic>
    </p:spTree>
    <p:extLst>
      <p:ext uri="{BB962C8B-B14F-4D97-AF65-F5344CB8AC3E}">
        <p14:creationId xmlns:p14="http://schemas.microsoft.com/office/powerpoint/2010/main" val="3807848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68000" y="1188000"/>
            <a:ext cx="6048000" cy="4140000"/>
          </a:xfrm>
          <a:prstGeom prst="rect">
            <a:avLst/>
          </a:prstGeom>
        </p:spPr>
        <p:txBody>
          <a:bodyPr wrap="square" lIns="0" tIns="0" rIns="0" bIns="0" anchor="t">
            <a:normAutofit/>
          </a:bodyPr>
          <a:lstStyle>
            <a:lvl1pPr>
              <a:buNone/>
              <a:defRPr sz="1600"/>
            </a:lvl1pPr>
            <a:lvl2pPr>
              <a:buNone/>
              <a:defRPr sz="1800"/>
            </a:lvl2pPr>
            <a:lvl3pPr>
              <a:buNone/>
              <a:defRPr sz="1800"/>
            </a:lvl3pPr>
            <a:lvl4pPr>
              <a:buNone/>
              <a:defRPr sz="1800"/>
            </a:lvl4pPr>
            <a:lvl5pPr>
              <a:buNone/>
              <a:defRPr sz="1800"/>
            </a:lvl5pPr>
          </a:lstStyle>
          <a:p>
            <a:pPr lvl="0"/>
            <a:r>
              <a:rPr lang="en-GB" dirty="0"/>
              <a:t>Click to edit content</a:t>
            </a:r>
          </a:p>
        </p:txBody>
      </p:sp>
      <p:pic>
        <p:nvPicPr>
          <p:cNvPr id="10" name="Picture 9"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2"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8" name="Picture 7" descr="Image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11" name="Picture 10" descr="Image top right.png"/>
          <p:cNvPicPr>
            <a:picLocks noChangeAspect="1"/>
          </p:cNvPicPr>
          <p:nvPr userDrawn="1"/>
        </p:nvPicPr>
        <p:blipFill>
          <a:blip r:embed="rId4"/>
          <a:stretch>
            <a:fillRect/>
          </a:stretch>
        </p:blipFill>
        <p:spPr>
          <a:xfrm>
            <a:off x="7126358" y="0"/>
            <a:ext cx="2017642" cy="816810"/>
          </a:xfrm>
          <a:prstGeom prst="rect">
            <a:avLst/>
          </a:prstGeom>
        </p:spPr>
      </p:pic>
    </p:spTree>
    <p:extLst>
      <p:ext uri="{BB962C8B-B14F-4D97-AF65-F5344CB8AC3E}">
        <p14:creationId xmlns:p14="http://schemas.microsoft.com/office/powerpoint/2010/main" val="1904863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4"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8" name="Picture 7" descr="Image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9" name="Picture 8" descr="Image top right.png"/>
          <p:cNvPicPr>
            <a:picLocks noChangeAspect="1"/>
          </p:cNvPicPr>
          <p:nvPr userDrawn="1"/>
        </p:nvPicPr>
        <p:blipFill>
          <a:blip r:embed="rId4"/>
          <a:stretch>
            <a:fillRect/>
          </a:stretch>
        </p:blipFill>
        <p:spPr>
          <a:xfrm>
            <a:off x="7126358" y="0"/>
            <a:ext cx="2017642" cy="816810"/>
          </a:xfrm>
          <a:prstGeom prst="rect">
            <a:avLst/>
          </a:prstGeom>
        </p:spPr>
      </p:pic>
      <p:sp>
        <p:nvSpPr>
          <p:cNvPr id="12" name="Content Placeholder 2"/>
          <p:cNvSpPr>
            <a:spLocks noGrp="1"/>
          </p:cNvSpPr>
          <p:nvPr>
            <p:ph sz="half" idx="1" hasCustomPrompt="1"/>
          </p:nvPr>
        </p:nvSpPr>
        <p:spPr>
          <a:xfrm>
            <a:off x="468000" y="1188000"/>
            <a:ext cx="2916000" cy="4140000"/>
          </a:xfrm>
        </p:spPr>
        <p:txBody>
          <a:bodyPr lIns="0" tIns="0" rIns="0" bIns="0" anchor="t">
            <a:normAutofit/>
          </a:bodyPr>
          <a:lstStyle>
            <a:lvl1pPr>
              <a:buNone/>
              <a:defRPr sz="1600" baseline="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
        <p:nvSpPr>
          <p:cNvPr id="13" name="Content Placeholder 3"/>
          <p:cNvSpPr>
            <a:spLocks noGrp="1"/>
          </p:cNvSpPr>
          <p:nvPr>
            <p:ph sz="half" idx="2" hasCustomPrompt="1"/>
          </p:nvPr>
        </p:nvSpPr>
        <p:spPr>
          <a:xfrm>
            <a:off x="3600000" y="1188000"/>
            <a:ext cx="2916000" cy="4140000"/>
          </a:xfrm>
        </p:spPr>
        <p:txBody>
          <a:bodyPr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50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Tree>
    <p:extLst>
      <p:ext uri="{BB962C8B-B14F-4D97-AF65-F5344CB8AC3E}">
        <p14:creationId xmlns:p14="http://schemas.microsoft.com/office/powerpoint/2010/main" val="388361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 name="Picture 14" descr="Training image.jpg"/>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White bottom right corner sections.png"/>
          <p:cNvPicPr>
            <a:picLocks noChangeAspect="1"/>
          </p:cNvPicPr>
          <p:nvPr userDrawn="1"/>
        </p:nvPicPr>
        <p:blipFill>
          <a:blip r:embed="rId3"/>
          <a:stretch>
            <a:fillRect/>
          </a:stretch>
        </p:blipFill>
        <p:spPr>
          <a:xfrm>
            <a:off x="3987128" y="3444467"/>
            <a:ext cx="5156872" cy="3413533"/>
          </a:xfrm>
          <a:prstGeom prst="rect">
            <a:avLst/>
          </a:prstGeom>
        </p:spPr>
      </p:pic>
      <p:pic>
        <p:nvPicPr>
          <p:cNvPr id="13" name="Picture 12" descr="BuildUK-logo-RGB.jpg"/>
          <p:cNvPicPr>
            <a:picLocks noChangeAspect="1"/>
          </p:cNvPicPr>
          <p:nvPr userDrawn="1"/>
        </p:nvPicPr>
        <p:blipFill>
          <a:blip r:embed="rId4"/>
          <a:stretch>
            <a:fillRect/>
          </a:stretch>
        </p:blipFill>
        <p:spPr>
          <a:xfrm>
            <a:off x="6866515" y="5858996"/>
            <a:ext cx="2067648" cy="886135"/>
          </a:xfrm>
          <a:prstGeom prst="rect">
            <a:avLst/>
          </a:prstGeom>
        </p:spPr>
      </p:pic>
      <p:pic>
        <p:nvPicPr>
          <p:cNvPr id="16" name="Picture 15" descr="Training top left.png"/>
          <p:cNvPicPr>
            <a:picLocks noChangeAspect="1"/>
          </p:cNvPicPr>
          <p:nvPr userDrawn="1"/>
        </p:nvPicPr>
        <p:blipFill>
          <a:blip r:embed="rId5"/>
          <a:stretch>
            <a:fillRect/>
          </a:stretch>
        </p:blipFill>
        <p:spPr>
          <a:xfrm>
            <a:off x="0" y="0"/>
            <a:ext cx="6321131" cy="2554054"/>
          </a:xfrm>
          <a:prstGeom prst="rect">
            <a:avLst/>
          </a:prstGeom>
        </p:spPr>
      </p:pic>
    </p:spTree>
    <p:extLst>
      <p:ext uri="{BB962C8B-B14F-4D97-AF65-F5344CB8AC3E}">
        <p14:creationId xmlns:p14="http://schemas.microsoft.com/office/powerpoint/2010/main" val="1152597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468000"/>
            <a:ext cx="6048000" cy="576000"/>
          </a:xfrm>
        </p:spPr>
        <p:txBody>
          <a:bodyPr>
            <a:normAutofit/>
          </a:bodyPr>
          <a:lstStyle>
            <a:lvl1pPr>
              <a:defRPr sz="2400"/>
            </a:lvl1pPr>
          </a:lstStyle>
          <a:p>
            <a:r>
              <a:rPr lang="en-GB" dirty="0"/>
              <a:t>CLICK TO EDIT TITLE</a:t>
            </a:r>
            <a:endParaRPr lang="en-US" dirty="0"/>
          </a:p>
        </p:txBody>
      </p:sp>
      <p:pic>
        <p:nvPicPr>
          <p:cNvPr id="10" name="Picture 9"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1" name="Content Placeholder 2"/>
          <p:cNvSpPr>
            <a:spLocks noGrp="1"/>
          </p:cNvSpPr>
          <p:nvPr>
            <p:ph idx="10" hasCustomPrompt="1"/>
          </p:nvPr>
        </p:nvSpPr>
        <p:spPr>
          <a:xfrm>
            <a:off x="6861888" y="1188000"/>
            <a:ext cx="1890000" cy="1890000"/>
          </a:xfrm>
        </p:spPr>
        <p:txBody>
          <a:bodyPr anchor="t">
            <a:normAutofit/>
          </a:bodyPr>
          <a:lstStyle>
            <a:lvl1pPr>
              <a:buNone/>
              <a:defRPr sz="1600">
                <a:solidFill>
                  <a:srgbClr val="4C4C4D"/>
                </a:solidFill>
              </a:defRPr>
            </a:lvl1pPr>
            <a:lvl2pPr>
              <a:buNone/>
              <a:defRPr sz="1500"/>
            </a:lvl2pPr>
            <a:lvl3pPr>
              <a:buNone/>
              <a:defRPr sz="1500"/>
            </a:lvl3pPr>
            <a:lvl4pPr>
              <a:buNone/>
              <a:defRPr sz="1500"/>
            </a:lvl4pPr>
            <a:lvl5pPr>
              <a:buNone/>
              <a:defRPr sz="1500"/>
            </a:lvl5pPr>
          </a:lstStyle>
          <a:p>
            <a:r>
              <a:rPr lang="en-GB" dirty="0"/>
              <a:t>Click to add </a:t>
            </a:r>
            <a:r>
              <a:rPr lang="en-GB" dirty="0" err="1"/>
              <a:t>pic</a:t>
            </a:r>
            <a:endParaRPr lang="en-US" dirty="0"/>
          </a:p>
        </p:txBody>
      </p:sp>
      <p:sp>
        <p:nvSpPr>
          <p:cNvPr id="12" name="Subtitle 2"/>
          <p:cNvSpPr>
            <a:spLocks noGrp="1"/>
          </p:cNvSpPr>
          <p:nvPr>
            <p:ph type="subTitle" idx="1" hasCustomPrompt="1"/>
          </p:nvPr>
        </p:nvSpPr>
        <p:spPr>
          <a:xfrm>
            <a:off x="468000" y="1188000"/>
            <a:ext cx="6040800" cy="1890000"/>
          </a:xfrm>
        </p:spPr>
        <p:txBody>
          <a:bodyPr lIns="0" tIns="0" rIns="0" bIns="0" anchor="t">
            <a:normAutofit/>
          </a:bodyPr>
          <a:lstStyle>
            <a:lvl1pPr marL="0" indent="0" algn="l">
              <a:buNone/>
              <a:defRPr sz="1600">
                <a:solidFill>
                  <a:srgbClr val="4C4C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body copy</a:t>
            </a:r>
            <a:endParaRPr lang="en-US" dirty="0"/>
          </a:p>
        </p:txBody>
      </p:sp>
      <p:pic>
        <p:nvPicPr>
          <p:cNvPr id="13" name="Picture 12" descr="Training top right.png"/>
          <p:cNvPicPr>
            <a:picLocks noChangeAspect="1"/>
          </p:cNvPicPr>
          <p:nvPr userDrawn="1"/>
        </p:nvPicPr>
        <p:blipFill>
          <a:blip r:embed="rId3"/>
          <a:stretch>
            <a:fillRect/>
          </a:stretch>
        </p:blipFill>
        <p:spPr>
          <a:xfrm>
            <a:off x="7126358" y="0"/>
            <a:ext cx="2017642" cy="816810"/>
          </a:xfrm>
          <a:prstGeom prst="rect">
            <a:avLst/>
          </a:prstGeom>
        </p:spPr>
      </p:pic>
      <p:pic>
        <p:nvPicPr>
          <p:cNvPr id="14" name="Picture 13" descr="Training bottom left.png"/>
          <p:cNvPicPr>
            <a:picLocks noChangeAspect="1"/>
          </p:cNvPicPr>
          <p:nvPr userDrawn="1"/>
        </p:nvPicPr>
        <p:blipFill>
          <a:blip r:embed="rId4"/>
          <a:stretch>
            <a:fillRect/>
          </a:stretch>
        </p:blipFill>
        <p:spPr>
          <a:xfrm>
            <a:off x="0" y="4139365"/>
            <a:ext cx="3547636" cy="2718635"/>
          </a:xfrm>
          <a:prstGeom prst="rect">
            <a:avLst/>
          </a:prstGeom>
        </p:spPr>
      </p:pic>
    </p:spTree>
    <p:extLst>
      <p:ext uri="{BB962C8B-B14F-4D97-AF65-F5344CB8AC3E}">
        <p14:creationId xmlns:p14="http://schemas.microsoft.com/office/powerpoint/2010/main" val="3419343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000" y="1188000"/>
            <a:ext cx="6048000" cy="4140000"/>
          </a:xfrm>
        </p:spPr>
        <p:txBody>
          <a:bodyPr lIns="0" rIns="0" anchor="t">
            <a:normAutofit/>
          </a:bodyPr>
          <a:lstStyle>
            <a:lvl1pPr>
              <a:buNone/>
              <a:defRPr sz="1600"/>
            </a:lvl1pPr>
            <a:lvl2pPr>
              <a:buNone/>
              <a:defRPr sz="1500"/>
            </a:lvl2pPr>
            <a:lvl3pPr>
              <a:buNone/>
              <a:defRPr sz="1500"/>
            </a:lvl3pPr>
            <a:lvl4pPr>
              <a:buNone/>
              <a:defRPr sz="1500"/>
            </a:lvl4pPr>
            <a:lvl5pPr>
              <a:buNone/>
              <a:defRPr sz="1500"/>
            </a:lvl5pPr>
          </a:lstStyle>
          <a:p>
            <a:pPr lvl="0"/>
            <a:r>
              <a:rPr lang="en-GB" dirty="0"/>
              <a:t>Click to edit content</a:t>
            </a:r>
          </a:p>
        </p:txBody>
      </p:sp>
      <p:pic>
        <p:nvPicPr>
          <p:cNvPr id="10" name="Picture 9" descr="Training top right.png"/>
          <p:cNvPicPr>
            <a:picLocks noChangeAspect="1"/>
          </p:cNvPicPr>
          <p:nvPr userDrawn="1"/>
        </p:nvPicPr>
        <p:blipFill>
          <a:blip r:embed="rId2"/>
          <a:stretch>
            <a:fillRect/>
          </a:stretch>
        </p:blipFill>
        <p:spPr>
          <a:xfrm>
            <a:off x="7126358" y="0"/>
            <a:ext cx="2017642" cy="816810"/>
          </a:xfrm>
          <a:prstGeom prst="rect">
            <a:avLst/>
          </a:prstGeom>
        </p:spPr>
      </p:pic>
      <p:pic>
        <p:nvPicPr>
          <p:cNvPr id="11" name="Picture 10" descr="Training bottom left.png"/>
          <p:cNvPicPr>
            <a:picLocks noChangeAspect="1"/>
          </p:cNvPicPr>
          <p:nvPr userDrawn="1"/>
        </p:nvPicPr>
        <p:blipFill>
          <a:blip r:embed="rId3"/>
          <a:stretch>
            <a:fillRect/>
          </a:stretch>
        </p:blipFill>
        <p:spPr>
          <a:xfrm>
            <a:off x="0" y="4139365"/>
            <a:ext cx="3547636" cy="2718635"/>
          </a:xfrm>
          <a:prstGeom prst="rect">
            <a:avLst/>
          </a:prstGeom>
        </p:spPr>
      </p:pic>
      <p:sp>
        <p:nvSpPr>
          <p:cNvPr id="13" name="Title 1"/>
          <p:cNvSpPr>
            <a:spLocks noGrp="1"/>
          </p:cNvSpPr>
          <p:nvPr>
            <p:ph type="ctrTitle" hasCustomPrompt="1"/>
          </p:nvPr>
        </p:nvSpPr>
        <p:spPr>
          <a:xfrm>
            <a:off x="468000" y="468000"/>
            <a:ext cx="6048000" cy="576000"/>
          </a:xfrm>
        </p:spPr>
        <p:txBody>
          <a:bodyPr>
            <a:normAutofit/>
          </a:bodyPr>
          <a:lstStyle>
            <a:lvl1pPr>
              <a:defRPr sz="2400"/>
            </a:lvl1pPr>
          </a:lstStyle>
          <a:p>
            <a:r>
              <a:rPr lang="en-GB" dirty="0"/>
              <a:t>CLICK TO EDIT TITLE</a:t>
            </a:r>
            <a:endParaRPr lang="en-US" dirty="0"/>
          </a:p>
        </p:txBody>
      </p:sp>
      <p:pic>
        <p:nvPicPr>
          <p:cNvPr id="14" name="Picture 13" descr="BuildUK-logo-RGB.jpg"/>
          <p:cNvPicPr>
            <a:picLocks noChangeAspect="1"/>
          </p:cNvPicPr>
          <p:nvPr userDrawn="1"/>
        </p:nvPicPr>
        <p:blipFill>
          <a:blip r:embed="rId4"/>
          <a:stretch>
            <a:fillRect/>
          </a:stretch>
        </p:blipFill>
        <p:spPr>
          <a:xfrm>
            <a:off x="6866515" y="5858996"/>
            <a:ext cx="2067648" cy="886135"/>
          </a:xfrm>
          <a:prstGeom prst="rect">
            <a:avLst/>
          </a:prstGeom>
        </p:spPr>
      </p:pic>
    </p:spTree>
    <p:extLst>
      <p:ext uri="{BB962C8B-B14F-4D97-AF65-F5344CB8AC3E}">
        <p14:creationId xmlns:p14="http://schemas.microsoft.com/office/powerpoint/2010/main" val="301989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Training top right.png"/>
          <p:cNvPicPr>
            <a:picLocks noChangeAspect="1"/>
          </p:cNvPicPr>
          <p:nvPr userDrawn="1"/>
        </p:nvPicPr>
        <p:blipFill>
          <a:blip r:embed="rId2"/>
          <a:stretch>
            <a:fillRect/>
          </a:stretch>
        </p:blipFill>
        <p:spPr>
          <a:xfrm>
            <a:off x="7126358" y="0"/>
            <a:ext cx="2017642" cy="816810"/>
          </a:xfrm>
          <a:prstGeom prst="rect">
            <a:avLst/>
          </a:prstGeom>
        </p:spPr>
      </p:pic>
      <p:pic>
        <p:nvPicPr>
          <p:cNvPr id="11" name="Picture 10" descr="Training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12" name="Picture 11" descr="BuildUK-logo-RGB.jpg"/>
          <p:cNvPicPr>
            <a:picLocks noChangeAspect="1"/>
          </p:cNvPicPr>
          <p:nvPr userDrawn="1"/>
        </p:nvPicPr>
        <p:blipFill>
          <a:blip r:embed="rId4"/>
          <a:stretch>
            <a:fillRect/>
          </a:stretch>
        </p:blipFill>
        <p:spPr>
          <a:xfrm>
            <a:off x="6866515" y="5858996"/>
            <a:ext cx="2067648" cy="886135"/>
          </a:xfrm>
          <a:prstGeom prst="rect">
            <a:avLst/>
          </a:prstGeom>
        </p:spPr>
      </p:pic>
      <p:sp>
        <p:nvSpPr>
          <p:cNvPr id="13" name="Title 1"/>
          <p:cNvSpPr>
            <a:spLocks noGrp="1"/>
          </p:cNvSpPr>
          <p:nvPr>
            <p:ph type="ctrTitle" hasCustomPrompt="1"/>
          </p:nvPr>
        </p:nvSpPr>
        <p:spPr>
          <a:xfrm>
            <a:off x="468000" y="468000"/>
            <a:ext cx="6048000" cy="576000"/>
          </a:xfrm>
        </p:spPr>
        <p:txBody>
          <a:bodyPr>
            <a:normAutofit/>
          </a:bodyPr>
          <a:lstStyle>
            <a:lvl1pPr>
              <a:defRPr sz="2400"/>
            </a:lvl1pPr>
          </a:lstStyle>
          <a:p>
            <a:r>
              <a:rPr lang="en-GB" dirty="0"/>
              <a:t>CLICK TO EDIT TITLE</a:t>
            </a:r>
            <a:endParaRPr lang="en-US" dirty="0"/>
          </a:p>
        </p:txBody>
      </p:sp>
      <p:sp>
        <p:nvSpPr>
          <p:cNvPr id="14" name="Content Placeholder 2"/>
          <p:cNvSpPr>
            <a:spLocks noGrp="1"/>
          </p:cNvSpPr>
          <p:nvPr>
            <p:ph sz="half" idx="1" hasCustomPrompt="1"/>
          </p:nvPr>
        </p:nvSpPr>
        <p:spPr>
          <a:xfrm>
            <a:off x="468000" y="1188000"/>
            <a:ext cx="2916000" cy="4140000"/>
          </a:xfrm>
        </p:spPr>
        <p:txBody>
          <a:bodyPr anchor="t">
            <a:normAutofit/>
          </a:bodyPr>
          <a:lstStyle>
            <a:lvl1pPr>
              <a:buNone/>
              <a:defRPr sz="1600" baseline="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
        <p:nvSpPr>
          <p:cNvPr id="15" name="Content Placeholder 3"/>
          <p:cNvSpPr>
            <a:spLocks noGrp="1"/>
          </p:cNvSpPr>
          <p:nvPr>
            <p:ph sz="half" idx="2" hasCustomPrompt="1"/>
          </p:nvPr>
        </p:nvSpPr>
        <p:spPr>
          <a:xfrm>
            <a:off x="3600000" y="1188000"/>
            <a:ext cx="2916000" cy="4140000"/>
          </a:xfrm>
        </p:spPr>
        <p:txBody>
          <a:bodyPr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50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Tree>
    <p:extLst>
      <p:ext uri="{BB962C8B-B14F-4D97-AF65-F5344CB8AC3E}">
        <p14:creationId xmlns:p14="http://schemas.microsoft.com/office/powerpoint/2010/main" val="537365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Pre_qualification image.jpg"/>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White bottom right corner sections.png"/>
          <p:cNvPicPr>
            <a:picLocks noChangeAspect="1"/>
          </p:cNvPicPr>
          <p:nvPr userDrawn="1"/>
        </p:nvPicPr>
        <p:blipFill>
          <a:blip r:embed="rId3"/>
          <a:stretch>
            <a:fillRect/>
          </a:stretch>
        </p:blipFill>
        <p:spPr>
          <a:xfrm>
            <a:off x="3987128" y="3444467"/>
            <a:ext cx="5156872" cy="3413533"/>
          </a:xfrm>
          <a:prstGeom prst="rect">
            <a:avLst/>
          </a:prstGeom>
        </p:spPr>
      </p:pic>
      <p:pic>
        <p:nvPicPr>
          <p:cNvPr id="13" name="Picture 12" descr="BuildUK-logo-RGB.jpg"/>
          <p:cNvPicPr>
            <a:picLocks noChangeAspect="1"/>
          </p:cNvPicPr>
          <p:nvPr userDrawn="1"/>
        </p:nvPicPr>
        <p:blipFill>
          <a:blip r:embed="rId4"/>
          <a:stretch>
            <a:fillRect/>
          </a:stretch>
        </p:blipFill>
        <p:spPr>
          <a:xfrm>
            <a:off x="6866515" y="5858996"/>
            <a:ext cx="2067648" cy="886135"/>
          </a:xfrm>
          <a:prstGeom prst="rect">
            <a:avLst/>
          </a:prstGeom>
        </p:spPr>
      </p:pic>
      <p:pic>
        <p:nvPicPr>
          <p:cNvPr id="15" name="Picture 14" descr="Pre_qualification top left.png"/>
          <p:cNvPicPr>
            <a:picLocks noChangeAspect="1"/>
          </p:cNvPicPr>
          <p:nvPr userDrawn="1"/>
        </p:nvPicPr>
        <p:blipFill>
          <a:blip r:embed="rId5"/>
          <a:stretch>
            <a:fillRect/>
          </a:stretch>
        </p:blipFill>
        <p:spPr>
          <a:xfrm>
            <a:off x="0" y="0"/>
            <a:ext cx="6321131" cy="2554054"/>
          </a:xfrm>
          <a:prstGeom prst="rect">
            <a:avLst/>
          </a:prstGeom>
        </p:spPr>
      </p:pic>
    </p:spTree>
    <p:extLst>
      <p:ext uri="{BB962C8B-B14F-4D97-AF65-F5344CB8AC3E}">
        <p14:creationId xmlns:p14="http://schemas.microsoft.com/office/powerpoint/2010/main" val="2363203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468000"/>
            <a:ext cx="6048000" cy="576000"/>
          </a:xfrm>
        </p:spPr>
        <p:txBody>
          <a:bodyPr/>
          <a:lstStyle/>
          <a:p>
            <a:r>
              <a:rPr lang="en-GB" dirty="0"/>
              <a:t>CLICK TO EDIT TITLE</a:t>
            </a:r>
            <a:endParaRPr lang="en-US" dirty="0"/>
          </a:p>
        </p:txBody>
      </p:sp>
      <p:sp>
        <p:nvSpPr>
          <p:cNvPr id="3" name="Subtitle 2"/>
          <p:cNvSpPr>
            <a:spLocks noGrp="1"/>
          </p:cNvSpPr>
          <p:nvPr>
            <p:ph type="subTitle" idx="1" hasCustomPrompt="1"/>
          </p:nvPr>
        </p:nvSpPr>
        <p:spPr>
          <a:xfrm>
            <a:off x="468000" y="1188000"/>
            <a:ext cx="6048000" cy="1890000"/>
          </a:xfrm>
          <a:prstGeom prst="rect">
            <a:avLst/>
          </a:prstGeom>
        </p:spPr>
        <p:txBody>
          <a:bodyPr lIns="0" tIns="0" rIns="0" bIns="0" anchor="t">
            <a:normAutofit/>
          </a:bodyPr>
          <a:lstStyle>
            <a:lvl1pPr marL="0" indent="0" algn="l">
              <a:buNone/>
              <a:defRPr sz="1600">
                <a:solidFill>
                  <a:srgbClr val="4C4C4D"/>
                </a:solidFill>
                <a:latin typeface="Lucida Sans Unicode"/>
                <a:cs typeface="Lucida Sans Unicod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body copy</a:t>
            </a:r>
            <a:endParaRPr lang="en-US" dirty="0"/>
          </a:p>
        </p:txBody>
      </p:sp>
      <p:pic>
        <p:nvPicPr>
          <p:cNvPr id="10" name="Picture 9" descr="Pre_qualification bottom left.png"/>
          <p:cNvPicPr>
            <a:picLocks noChangeAspect="1"/>
          </p:cNvPicPr>
          <p:nvPr userDrawn="1"/>
        </p:nvPicPr>
        <p:blipFill>
          <a:blip r:embed="rId2"/>
          <a:stretch>
            <a:fillRect/>
          </a:stretch>
        </p:blipFill>
        <p:spPr>
          <a:xfrm>
            <a:off x="0" y="4139365"/>
            <a:ext cx="3547636" cy="2718635"/>
          </a:xfrm>
          <a:prstGeom prst="rect">
            <a:avLst/>
          </a:prstGeom>
        </p:spPr>
      </p:pic>
      <p:pic>
        <p:nvPicPr>
          <p:cNvPr id="11" name="Picture 10" descr="BuildUK-logo-RGB.jpg"/>
          <p:cNvPicPr>
            <a:picLocks noChangeAspect="1"/>
          </p:cNvPicPr>
          <p:nvPr userDrawn="1"/>
        </p:nvPicPr>
        <p:blipFill>
          <a:blip r:embed="rId3"/>
          <a:stretch>
            <a:fillRect/>
          </a:stretch>
        </p:blipFill>
        <p:spPr>
          <a:xfrm>
            <a:off x="6866515" y="5858996"/>
            <a:ext cx="2067648" cy="886135"/>
          </a:xfrm>
          <a:prstGeom prst="rect">
            <a:avLst/>
          </a:prstGeom>
        </p:spPr>
      </p:pic>
      <p:sp>
        <p:nvSpPr>
          <p:cNvPr id="12" name="Content Placeholder 2"/>
          <p:cNvSpPr>
            <a:spLocks noGrp="1"/>
          </p:cNvSpPr>
          <p:nvPr>
            <p:ph idx="10" hasCustomPrompt="1"/>
          </p:nvPr>
        </p:nvSpPr>
        <p:spPr>
          <a:xfrm>
            <a:off x="6861888" y="1188000"/>
            <a:ext cx="1890000" cy="1890000"/>
          </a:xfrm>
        </p:spPr>
        <p:txBody>
          <a:bodyPr lIns="0" tIns="0" rIns="0" bIns="0" anchor="t">
            <a:normAutofit/>
          </a:bodyPr>
          <a:lstStyle>
            <a:lvl1pPr>
              <a:buNone/>
              <a:defRPr sz="1600">
                <a:solidFill>
                  <a:srgbClr val="4C4C4D"/>
                </a:solidFill>
              </a:defRPr>
            </a:lvl1pPr>
            <a:lvl2pPr>
              <a:buNone/>
              <a:defRPr sz="1500"/>
            </a:lvl2pPr>
            <a:lvl3pPr>
              <a:buNone/>
              <a:defRPr sz="1500"/>
            </a:lvl3pPr>
            <a:lvl4pPr>
              <a:buNone/>
              <a:defRPr sz="1500"/>
            </a:lvl4pPr>
            <a:lvl5pPr>
              <a:buNone/>
              <a:defRPr sz="1500"/>
            </a:lvl5pPr>
          </a:lstStyle>
          <a:p>
            <a:r>
              <a:rPr lang="en-GB" dirty="0"/>
              <a:t>Click to add </a:t>
            </a:r>
            <a:r>
              <a:rPr lang="en-GB" dirty="0" err="1"/>
              <a:t>pic</a:t>
            </a:r>
            <a:endParaRPr lang="en-US" dirty="0"/>
          </a:p>
        </p:txBody>
      </p:sp>
      <p:pic>
        <p:nvPicPr>
          <p:cNvPr id="13" name="Picture 12" descr="Pre_qualification top right.png"/>
          <p:cNvPicPr>
            <a:picLocks noChangeAspect="1"/>
          </p:cNvPicPr>
          <p:nvPr userDrawn="1"/>
        </p:nvPicPr>
        <p:blipFill>
          <a:blip r:embed="rId4"/>
          <a:stretch>
            <a:fillRect/>
          </a:stretch>
        </p:blipFill>
        <p:spPr>
          <a:xfrm>
            <a:off x="7126358" y="0"/>
            <a:ext cx="2017642" cy="816810"/>
          </a:xfrm>
          <a:prstGeom prst="rect">
            <a:avLst/>
          </a:prstGeom>
        </p:spPr>
      </p:pic>
    </p:spTree>
    <p:extLst>
      <p:ext uri="{BB962C8B-B14F-4D97-AF65-F5344CB8AC3E}">
        <p14:creationId xmlns:p14="http://schemas.microsoft.com/office/powerpoint/2010/main" val="418485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2286000"/>
            <a:ext cx="3733800" cy="426720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9"/>
          <p:cNvSpPr>
            <a:spLocks noGrp="1"/>
          </p:cNvSpPr>
          <p:nvPr>
            <p:ph type="title"/>
          </p:nvPr>
        </p:nvSpPr>
        <p:spPr>
          <a:xfrm>
            <a:off x="762000" y="533400"/>
            <a:ext cx="6705600" cy="774700"/>
          </a:xfrm>
          <a:prstGeom prst="rect">
            <a:avLst/>
          </a:prstGeom>
        </p:spPr>
        <p:txBody>
          <a:bodyPr/>
          <a:lstStyle>
            <a:lvl1pPr>
              <a:defRPr>
                <a:solidFill>
                  <a:schemeClr val="tx2">
                    <a:lumMod val="75000"/>
                  </a:schemeClr>
                </a:solidFill>
              </a:defRPr>
            </a:lvl1pPr>
          </a:lstStyle>
          <a:p>
            <a:endParaRPr lang="en-US" dirty="0"/>
          </a:p>
        </p:txBody>
      </p:sp>
      <p:sp>
        <p:nvSpPr>
          <p:cNvPr id="9" name="Content Placeholder 2"/>
          <p:cNvSpPr>
            <a:spLocks noGrp="1"/>
          </p:cNvSpPr>
          <p:nvPr>
            <p:ph sz="half" idx="10"/>
          </p:nvPr>
        </p:nvSpPr>
        <p:spPr>
          <a:xfrm>
            <a:off x="4800600" y="2286000"/>
            <a:ext cx="3733800" cy="426720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9883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68000" y="1188000"/>
            <a:ext cx="6048000" cy="4140000"/>
          </a:xfrm>
          <a:prstGeom prst="rect">
            <a:avLst/>
          </a:prstGeom>
        </p:spPr>
        <p:txBody>
          <a:bodyPr wrap="square" lIns="0" tIns="0" rIns="0" bIns="0" anchor="t">
            <a:normAutofit/>
          </a:bodyPr>
          <a:lstStyle>
            <a:lvl1pPr>
              <a:buNone/>
              <a:defRPr sz="1600" baseline="0"/>
            </a:lvl1pPr>
            <a:lvl2pPr>
              <a:buNone/>
              <a:defRPr sz="1800"/>
            </a:lvl2pPr>
            <a:lvl3pPr>
              <a:buNone/>
              <a:defRPr sz="1800"/>
            </a:lvl3pPr>
            <a:lvl4pPr>
              <a:buNone/>
              <a:defRPr sz="1800"/>
            </a:lvl4pPr>
            <a:lvl5pPr>
              <a:buNone/>
              <a:defRPr sz="1800"/>
            </a:lvl5pPr>
          </a:lstStyle>
          <a:p>
            <a:pPr lvl="0"/>
            <a:r>
              <a:rPr lang="en-GB" dirty="0"/>
              <a:t>Click to edit content</a:t>
            </a:r>
          </a:p>
        </p:txBody>
      </p:sp>
      <p:pic>
        <p:nvPicPr>
          <p:cNvPr id="9" name="Picture 8" descr="Pre_qualification bottom left.png"/>
          <p:cNvPicPr>
            <a:picLocks noChangeAspect="1"/>
          </p:cNvPicPr>
          <p:nvPr userDrawn="1"/>
        </p:nvPicPr>
        <p:blipFill>
          <a:blip r:embed="rId2"/>
          <a:stretch>
            <a:fillRect/>
          </a:stretch>
        </p:blipFill>
        <p:spPr>
          <a:xfrm>
            <a:off x="0" y="4139365"/>
            <a:ext cx="3547636" cy="2718635"/>
          </a:xfrm>
          <a:prstGeom prst="rect">
            <a:avLst/>
          </a:prstGeom>
        </p:spPr>
      </p:pic>
      <p:pic>
        <p:nvPicPr>
          <p:cNvPr id="10" name="Picture 9" descr="BuildUK-logo-RGB.jpg"/>
          <p:cNvPicPr>
            <a:picLocks noChangeAspect="1"/>
          </p:cNvPicPr>
          <p:nvPr userDrawn="1"/>
        </p:nvPicPr>
        <p:blipFill>
          <a:blip r:embed="rId3"/>
          <a:stretch>
            <a:fillRect/>
          </a:stretch>
        </p:blipFill>
        <p:spPr>
          <a:xfrm>
            <a:off x="6866515" y="5858996"/>
            <a:ext cx="2067648" cy="886135"/>
          </a:xfrm>
          <a:prstGeom prst="rect">
            <a:avLst/>
          </a:prstGeom>
        </p:spPr>
      </p:pic>
      <p:sp>
        <p:nvSpPr>
          <p:cNvPr id="12"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13" name="Picture 12" descr="Pre_qualification top right.png"/>
          <p:cNvPicPr>
            <a:picLocks noChangeAspect="1"/>
          </p:cNvPicPr>
          <p:nvPr userDrawn="1"/>
        </p:nvPicPr>
        <p:blipFill>
          <a:blip r:embed="rId4"/>
          <a:stretch>
            <a:fillRect/>
          </a:stretch>
        </p:blipFill>
        <p:spPr>
          <a:xfrm>
            <a:off x="7126358" y="0"/>
            <a:ext cx="2017642" cy="816810"/>
          </a:xfrm>
          <a:prstGeom prst="rect">
            <a:avLst/>
          </a:prstGeom>
        </p:spPr>
      </p:pic>
    </p:spTree>
    <p:extLst>
      <p:ext uri="{BB962C8B-B14F-4D97-AF65-F5344CB8AC3E}">
        <p14:creationId xmlns:p14="http://schemas.microsoft.com/office/powerpoint/2010/main" val="103295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Pre_qualification bottom left.png"/>
          <p:cNvPicPr>
            <a:picLocks noChangeAspect="1"/>
          </p:cNvPicPr>
          <p:nvPr userDrawn="1"/>
        </p:nvPicPr>
        <p:blipFill>
          <a:blip r:embed="rId2"/>
          <a:stretch>
            <a:fillRect/>
          </a:stretch>
        </p:blipFill>
        <p:spPr>
          <a:xfrm>
            <a:off x="0" y="4139365"/>
            <a:ext cx="3547636" cy="2718635"/>
          </a:xfrm>
          <a:prstGeom prst="rect">
            <a:avLst/>
          </a:prstGeom>
        </p:spPr>
      </p:pic>
      <p:pic>
        <p:nvPicPr>
          <p:cNvPr id="11" name="Picture 10" descr="BuildUK-logo-RGB.jpg"/>
          <p:cNvPicPr>
            <a:picLocks noChangeAspect="1"/>
          </p:cNvPicPr>
          <p:nvPr userDrawn="1"/>
        </p:nvPicPr>
        <p:blipFill>
          <a:blip r:embed="rId3"/>
          <a:stretch>
            <a:fillRect/>
          </a:stretch>
        </p:blipFill>
        <p:spPr>
          <a:xfrm>
            <a:off x="6866515" y="5858996"/>
            <a:ext cx="2067648" cy="886135"/>
          </a:xfrm>
          <a:prstGeom prst="rect">
            <a:avLst/>
          </a:prstGeom>
        </p:spPr>
      </p:pic>
      <p:sp>
        <p:nvSpPr>
          <p:cNvPr id="14"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15" name="Picture 14" descr="Pre_qualification top right.png"/>
          <p:cNvPicPr>
            <a:picLocks noChangeAspect="1"/>
          </p:cNvPicPr>
          <p:nvPr userDrawn="1"/>
        </p:nvPicPr>
        <p:blipFill>
          <a:blip r:embed="rId4"/>
          <a:stretch>
            <a:fillRect/>
          </a:stretch>
        </p:blipFill>
        <p:spPr>
          <a:xfrm>
            <a:off x="7126358" y="0"/>
            <a:ext cx="2017642" cy="816810"/>
          </a:xfrm>
          <a:prstGeom prst="rect">
            <a:avLst/>
          </a:prstGeom>
        </p:spPr>
      </p:pic>
      <p:sp>
        <p:nvSpPr>
          <p:cNvPr id="12" name="Content Placeholder 2"/>
          <p:cNvSpPr>
            <a:spLocks noGrp="1"/>
          </p:cNvSpPr>
          <p:nvPr>
            <p:ph sz="half" idx="1" hasCustomPrompt="1"/>
          </p:nvPr>
        </p:nvSpPr>
        <p:spPr>
          <a:xfrm>
            <a:off x="468000" y="1188000"/>
            <a:ext cx="2916000" cy="4140000"/>
          </a:xfrm>
        </p:spPr>
        <p:txBody>
          <a:bodyPr lIns="0" tIns="0" rIns="0" bIns="0" anchor="t">
            <a:normAutofit/>
          </a:bodyPr>
          <a:lstStyle>
            <a:lvl1pPr>
              <a:buNone/>
              <a:defRPr sz="1600" baseline="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
        <p:nvSpPr>
          <p:cNvPr id="13" name="Content Placeholder 3"/>
          <p:cNvSpPr>
            <a:spLocks noGrp="1"/>
          </p:cNvSpPr>
          <p:nvPr>
            <p:ph sz="half" idx="2" hasCustomPrompt="1"/>
          </p:nvPr>
        </p:nvSpPr>
        <p:spPr>
          <a:xfrm>
            <a:off x="3600000" y="1188000"/>
            <a:ext cx="2916000" cy="4140000"/>
          </a:xfrm>
        </p:spPr>
        <p:txBody>
          <a:bodyPr lIns="0" tIns="0" rIns="0" bIns="0"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50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Tree>
    <p:extLst>
      <p:ext uri="{BB962C8B-B14F-4D97-AF65-F5344CB8AC3E}">
        <p14:creationId xmlns:p14="http://schemas.microsoft.com/office/powerpoint/2010/main" val="2067061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Placeholder 11" descr="Health and safety image.jpg"/>
          <p:cNvPicPr>
            <a:picLocks noChangeAspect="1"/>
          </p:cNvPicPr>
          <p:nvPr userDrawn="1"/>
        </p:nvPicPr>
        <p:blipFill>
          <a:blip r:embed="rId2"/>
          <a:srcRect/>
          <a:stretch>
            <a:fillRect/>
          </a:stretch>
        </p:blipFill>
        <p:spPr>
          <a:xfrm>
            <a:off x="-1" y="0"/>
            <a:ext cx="9144000" cy="6858000"/>
          </a:xfrm>
          <a:prstGeom prst="rect">
            <a:avLst/>
          </a:prstGeom>
        </p:spPr>
      </p:pic>
      <p:pic>
        <p:nvPicPr>
          <p:cNvPr id="13" name="Picture 12" descr="Health and safety top left.png"/>
          <p:cNvPicPr>
            <a:picLocks noChangeAspect="1"/>
          </p:cNvPicPr>
          <p:nvPr userDrawn="1"/>
        </p:nvPicPr>
        <p:blipFill>
          <a:blip r:embed="rId3"/>
          <a:stretch>
            <a:fillRect/>
          </a:stretch>
        </p:blipFill>
        <p:spPr>
          <a:xfrm>
            <a:off x="0" y="0"/>
            <a:ext cx="6321131" cy="2554054"/>
          </a:xfrm>
          <a:prstGeom prst="rect">
            <a:avLst/>
          </a:prstGeom>
        </p:spPr>
      </p:pic>
      <p:pic>
        <p:nvPicPr>
          <p:cNvPr id="14" name="Picture 13" descr="White bottom right corner sections.png"/>
          <p:cNvPicPr>
            <a:picLocks noChangeAspect="1"/>
          </p:cNvPicPr>
          <p:nvPr userDrawn="1"/>
        </p:nvPicPr>
        <p:blipFill>
          <a:blip r:embed="rId4"/>
          <a:stretch>
            <a:fillRect/>
          </a:stretch>
        </p:blipFill>
        <p:spPr>
          <a:xfrm>
            <a:off x="3987128" y="3444467"/>
            <a:ext cx="5156872" cy="3413533"/>
          </a:xfrm>
          <a:prstGeom prst="rect">
            <a:avLst/>
          </a:prstGeom>
        </p:spPr>
      </p:pic>
      <p:pic>
        <p:nvPicPr>
          <p:cNvPr id="15" name="Picture 14" descr="BuildUK-logo-RGB.jpg"/>
          <p:cNvPicPr>
            <a:picLocks noChangeAspect="1"/>
          </p:cNvPicPr>
          <p:nvPr userDrawn="1"/>
        </p:nvPicPr>
        <p:blipFill>
          <a:blip r:embed="rId5"/>
          <a:stretch>
            <a:fillRect/>
          </a:stretch>
        </p:blipFill>
        <p:spPr>
          <a:xfrm>
            <a:off x="6866515" y="5858996"/>
            <a:ext cx="2067648" cy="886135"/>
          </a:xfrm>
          <a:prstGeom prst="rect">
            <a:avLst/>
          </a:prstGeom>
        </p:spPr>
      </p:pic>
    </p:spTree>
    <p:extLst>
      <p:ext uri="{BB962C8B-B14F-4D97-AF65-F5344CB8AC3E}">
        <p14:creationId xmlns:p14="http://schemas.microsoft.com/office/powerpoint/2010/main" val="373987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8000" y="1188000"/>
            <a:ext cx="6048000" cy="1890000"/>
          </a:xfrm>
        </p:spPr>
        <p:txBody>
          <a:bodyPr anchor="t">
            <a:normAutofit/>
          </a:bodyPr>
          <a:lstStyle>
            <a:lvl1pPr marL="0" indent="0" algn="l">
              <a:buNone/>
              <a:defRPr sz="1600">
                <a:solidFill>
                  <a:srgbClr val="4C4C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body copy</a:t>
            </a:r>
            <a:endParaRPr lang="en-US" dirty="0"/>
          </a:p>
        </p:txBody>
      </p:sp>
      <p:pic>
        <p:nvPicPr>
          <p:cNvPr id="7" name="Picture 6" descr="BuildUK-logo-RGB.jpg"/>
          <p:cNvPicPr>
            <a:picLocks noChangeAspect="1"/>
          </p:cNvPicPr>
          <p:nvPr userDrawn="1"/>
        </p:nvPicPr>
        <p:blipFill>
          <a:blip r:embed="rId2"/>
          <a:stretch>
            <a:fillRect/>
          </a:stretch>
        </p:blipFill>
        <p:spPr>
          <a:xfrm>
            <a:off x="6866515" y="5858996"/>
            <a:ext cx="2067648" cy="886135"/>
          </a:xfrm>
          <a:prstGeom prst="rect">
            <a:avLst/>
          </a:prstGeom>
        </p:spPr>
      </p:pic>
      <p:pic>
        <p:nvPicPr>
          <p:cNvPr id="9" name="Picture 8" descr="Health and safety top right.png"/>
          <p:cNvPicPr>
            <a:picLocks noChangeAspect="1"/>
          </p:cNvPicPr>
          <p:nvPr userDrawn="1"/>
        </p:nvPicPr>
        <p:blipFill>
          <a:blip r:embed="rId3"/>
          <a:stretch>
            <a:fillRect/>
          </a:stretch>
        </p:blipFill>
        <p:spPr>
          <a:xfrm>
            <a:off x="7128000" y="0"/>
            <a:ext cx="2017642" cy="816810"/>
          </a:xfrm>
          <a:prstGeom prst="rect">
            <a:avLst/>
          </a:prstGeom>
        </p:spPr>
      </p:pic>
      <p:pic>
        <p:nvPicPr>
          <p:cNvPr id="10" name="Picture 9" descr="Health and safety bottom left.png"/>
          <p:cNvPicPr>
            <a:picLocks noChangeAspect="1"/>
          </p:cNvPicPr>
          <p:nvPr userDrawn="1"/>
        </p:nvPicPr>
        <p:blipFill>
          <a:blip r:embed="rId4"/>
          <a:stretch>
            <a:fillRect/>
          </a:stretch>
        </p:blipFill>
        <p:spPr>
          <a:xfrm>
            <a:off x="0" y="4139365"/>
            <a:ext cx="3547636" cy="2718635"/>
          </a:xfrm>
          <a:prstGeom prst="rect">
            <a:avLst/>
          </a:prstGeom>
        </p:spPr>
      </p:pic>
      <p:sp>
        <p:nvSpPr>
          <p:cNvPr id="15" name="Content Placeholder 2"/>
          <p:cNvSpPr>
            <a:spLocks noGrp="1"/>
          </p:cNvSpPr>
          <p:nvPr>
            <p:ph idx="10" hasCustomPrompt="1"/>
          </p:nvPr>
        </p:nvSpPr>
        <p:spPr>
          <a:xfrm>
            <a:off x="6861888" y="1188000"/>
            <a:ext cx="1890000" cy="1890000"/>
          </a:xfrm>
        </p:spPr>
        <p:txBody>
          <a:bodyPr anchor="t">
            <a:normAutofit/>
          </a:bodyPr>
          <a:lstStyle>
            <a:lvl1pPr>
              <a:buNone/>
              <a:defRPr sz="1600"/>
            </a:lvl1pPr>
            <a:lvl2pPr>
              <a:buNone/>
              <a:defRPr sz="1500"/>
            </a:lvl2pPr>
            <a:lvl3pPr>
              <a:buNone/>
              <a:defRPr sz="1500"/>
            </a:lvl3pPr>
            <a:lvl4pPr>
              <a:buNone/>
              <a:defRPr sz="1500"/>
            </a:lvl4pPr>
            <a:lvl5pPr>
              <a:buNone/>
              <a:defRPr sz="1500"/>
            </a:lvl5pPr>
          </a:lstStyle>
          <a:p>
            <a:r>
              <a:rPr lang="en-GB" dirty="0"/>
              <a:t>Click to add </a:t>
            </a:r>
            <a:r>
              <a:rPr lang="en-GB" dirty="0" err="1"/>
              <a:t>pic</a:t>
            </a:r>
            <a:endParaRPr lang="en-US" dirty="0"/>
          </a:p>
        </p:txBody>
      </p:sp>
      <p:sp>
        <p:nvSpPr>
          <p:cNvPr id="18"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ormAutofit/>
          </a:bodyPr>
          <a:lstStyle/>
          <a:p>
            <a:r>
              <a:rPr lang="en-GB" dirty="0"/>
              <a:t>CLICK TO EDIT TITLE</a:t>
            </a:r>
            <a:endParaRPr lang="en-US" dirty="0"/>
          </a:p>
        </p:txBody>
      </p:sp>
    </p:spTree>
    <p:extLst>
      <p:ext uri="{BB962C8B-B14F-4D97-AF65-F5344CB8AC3E}">
        <p14:creationId xmlns:p14="http://schemas.microsoft.com/office/powerpoint/2010/main" val="1624645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000" y="1188000"/>
            <a:ext cx="6048000" cy="3960000"/>
          </a:xfrm>
        </p:spPr>
        <p:txBody>
          <a:bodyPr anchor="t">
            <a:normAutofit/>
          </a:bodyPr>
          <a:lstStyle>
            <a:lvl1pPr>
              <a:buNone/>
              <a:defRPr sz="1600"/>
            </a:lvl1pPr>
            <a:lvl2pPr>
              <a:buNone/>
              <a:defRPr sz="1500"/>
            </a:lvl2pPr>
            <a:lvl3pPr>
              <a:buNone/>
              <a:defRPr sz="1500"/>
            </a:lvl3pPr>
            <a:lvl4pPr>
              <a:buNone/>
              <a:defRPr sz="1500"/>
            </a:lvl4pPr>
            <a:lvl5pPr>
              <a:buNone/>
              <a:defRPr sz="1500"/>
            </a:lvl5pPr>
          </a:lstStyle>
          <a:p>
            <a:r>
              <a:rPr lang="en-GB" dirty="0"/>
              <a:t>Click to edit content</a:t>
            </a:r>
            <a:endParaRPr lang="en-US" dirty="0"/>
          </a:p>
        </p:txBody>
      </p:sp>
      <p:pic>
        <p:nvPicPr>
          <p:cNvPr id="9" name="Picture 8" descr="BuildUK-logo-RGB.jpg"/>
          <p:cNvPicPr>
            <a:picLocks noChangeAspect="1"/>
          </p:cNvPicPr>
          <p:nvPr userDrawn="1"/>
        </p:nvPicPr>
        <p:blipFill>
          <a:blip r:embed="rId2"/>
          <a:stretch>
            <a:fillRect/>
          </a:stretch>
        </p:blipFill>
        <p:spPr>
          <a:xfrm>
            <a:off x="6866515" y="5858996"/>
            <a:ext cx="2067648" cy="886135"/>
          </a:xfrm>
          <a:prstGeom prst="rect">
            <a:avLst/>
          </a:prstGeom>
        </p:spPr>
      </p:pic>
      <p:pic>
        <p:nvPicPr>
          <p:cNvPr id="10" name="Picture 9" descr="Health and safety top right.png"/>
          <p:cNvPicPr>
            <a:picLocks noChangeAspect="1"/>
          </p:cNvPicPr>
          <p:nvPr userDrawn="1"/>
        </p:nvPicPr>
        <p:blipFill>
          <a:blip r:embed="rId3"/>
          <a:stretch>
            <a:fillRect/>
          </a:stretch>
        </p:blipFill>
        <p:spPr>
          <a:xfrm>
            <a:off x="7128000" y="0"/>
            <a:ext cx="2017642" cy="816810"/>
          </a:xfrm>
          <a:prstGeom prst="rect">
            <a:avLst/>
          </a:prstGeom>
        </p:spPr>
      </p:pic>
      <p:pic>
        <p:nvPicPr>
          <p:cNvPr id="11" name="Picture 10" descr="Health and safety bottom left.png"/>
          <p:cNvPicPr>
            <a:picLocks noChangeAspect="1"/>
          </p:cNvPicPr>
          <p:nvPr userDrawn="1"/>
        </p:nvPicPr>
        <p:blipFill>
          <a:blip r:embed="rId4"/>
          <a:stretch>
            <a:fillRect/>
          </a:stretch>
        </p:blipFill>
        <p:spPr>
          <a:xfrm>
            <a:off x="0" y="4139365"/>
            <a:ext cx="3547636" cy="2718635"/>
          </a:xfrm>
          <a:prstGeom prst="rect">
            <a:avLst/>
          </a:prstGeom>
        </p:spPr>
      </p:pic>
      <p:sp>
        <p:nvSpPr>
          <p:cNvPr id="16"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ormAutofit/>
          </a:bodyPr>
          <a:lstStyle/>
          <a:p>
            <a:r>
              <a:rPr lang="en-GB" dirty="0"/>
              <a:t>CLICK TO EDIT TITLE</a:t>
            </a:r>
            <a:endParaRPr lang="en-US" dirty="0"/>
          </a:p>
        </p:txBody>
      </p:sp>
    </p:spTree>
    <p:extLst>
      <p:ext uri="{BB962C8B-B14F-4D97-AF65-F5344CB8AC3E}">
        <p14:creationId xmlns:p14="http://schemas.microsoft.com/office/powerpoint/2010/main" val="3021230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BuildUK-logo-RGB.jpg"/>
          <p:cNvPicPr>
            <a:picLocks noChangeAspect="1"/>
          </p:cNvPicPr>
          <p:nvPr userDrawn="1"/>
        </p:nvPicPr>
        <p:blipFill>
          <a:blip r:embed="rId2"/>
          <a:stretch>
            <a:fillRect/>
          </a:stretch>
        </p:blipFill>
        <p:spPr>
          <a:xfrm>
            <a:off x="6866515" y="5858996"/>
            <a:ext cx="2067648" cy="886135"/>
          </a:xfrm>
          <a:prstGeom prst="rect">
            <a:avLst/>
          </a:prstGeom>
        </p:spPr>
      </p:pic>
      <p:pic>
        <p:nvPicPr>
          <p:cNvPr id="10" name="Picture 9" descr="Health and safety top right.png"/>
          <p:cNvPicPr>
            <a:picLocks noChangeAspect="1"/>
          </p:cNvPicPr>
          <p:nvPr userDrawn="1"/>
        </p:nvPicPr>
        <p:blipFill>
          <a:blip r:embed="rId3"/>
          <a:stretch>
            <a:fillRect/>
          </a:stretch>
        </p:blipFill>
        <p:spPr>
          <a:xfrm>
            <a:off x="7128000" y="0"/>
            <a:ext cx="2017642" cy="816810"/>
          </a:xfrm>
          <a:prstGeom prst="rect">
            <a:avLst/>
          </a:prstGeom>
        </p:spPr>
      </p:pic>
      <p:pic>
        <p:nvPicPr>
          <p:cNvPr id="11" name="Picture 10" descr="Health and safety bottom left.png"/>
          <p:cNvPicPr>
            <a:picLocks noChangeAspect="1"/>
          </p:cNvPicPr>
          <p:nvPr userDrawn="1"/>
        </p:nvPicPr>
        <p:blipFill>
          <a:blip r:embed="rId4"/>
          <a:stretch>
            <a:fillRect/>
          </a:stretch>
        </p:blipFill>
        <p:spPr>
          <a:xfrm>
            <a:off x="0" y="4139365"/>
            <a:ext cx="3547636" cy="2718635"/>
          </a:xfrm>
          <a:prstGeom prst="rect">
            <a:avLst/>
          </a:prstGeom>
        </p:spPr>
      </p:pic>
      <p:sp>
        <p:nvSpPr>
          <p:cNvPr id="16"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ormAutofit/>
          </a:bodyPr>
          <a:lstStyle/>
          <a:p>
            <a:r>
              <a:rPr lang="en-GB" dirty="0"/>
              <a:t>CLICK TO EDIT TITLE</a:t>
            </a:r>
            <a:endParaRPr lang="en-US" dirty="0"/>
          </a:p>
        </p:txBody>
      </p:sp>
      <p:sp>
        <p:nvSpPr>
          <p:cNvPr id="13" name="Content Placeholder 2"/>
          <p:cNvSpPr>
            <a:spLocks noGrp="1"/>
          </p:cNvSpPr>
          <p:nvPr>
            <p:ph sz="half" idx="1" hasCustomPrompt="1"/>
          </p:nvPr>
        </p:nvSpPr>
        <p:spPr>
          <a:xfrm>
            <a:off x="468000" y="1188000"/>
            <a:ext cx="2916000" cy="4140000"/>
          </a:xfrm>
        </p:spPr>
        <p:txBody>
          <a:bodyPr anchor="t">
            <a:normAutofit/>
          </a:bodyPr>
          <a:lstStyle>
            <a:lvl1pPr>
              <a:buNone/>
              <a:defRPr sz="1600" baseline="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
        <p:nvSpPr>
          <p:cNvPr id="14" name="Content Placeholder 3"/>
          <p:cNvSpPr>
            <a:spLocks noGrp="1"/>
          </p:cNvSpPr>
          <p:nvPr>
            <p:ph sz="half" idx="2" hasCustomPrompt="1"/>
          </p:nvPr>
        </p:nvSpPr>
        <p:spPr>
          <a:xfrm>
            <a:off x="3600000" y="1188000"/>
            <a:ext cx="2916000" cy="4140000"/>
          </a:xfrm>
        </p:spPr>
        <p:txBody>
          <a:bodyPr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50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Tree>
    <p:extLst>
      <p:ext uri="{BB962C8B-B14F-4D97-AF65-F5344CB8AC3E}">
        <p14:creationId xmlns:p14="http://schemas.microsoft.com/office/powerpoint/2010/main" val="595482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Fair payment image.jpg"/>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White bottom right corner sections.png"/>
          <p:cNvPicPr>
            <a:picLocks noChangeAspect="1"/>
          </p:cNvPicPr>
          <p:nvPr userDrawn="1"/>
        </p:nvPicPr>
        <p:blipFill>
          <a:blip r:embed="rId3"/>
          <a:stretch>
            <a:fillRect/>
          </a:stretch>
        </p:blipFill>
        <p:spPr>
          <a:xfrm>
            <a:off x="3987128" y="3444467"/>
            <a:ext cx="5156872" cy="3413533"/>
          </a:xfrm>
          <a:prstGeom prst="rect">
            <a:avLst/>
          </a:prstGeom>
        </p:spPr>
      </p:pic>
      <p:pic>
        <p:nvPicPr>
          <p:cNvPr id="13" name="Picture 12" descr="BuildUK-logo-RGB.jpg"/>
          <p:cNvPicPr>
            <a:picLocks noChangeAspect="1"/>
          </p:cNvPicPr>
          <p:nvPr userDrawn="1"/>
        </p:nvPicPr>
        <p:blipFill>
          <a:blip r:embed="rId4"/>
          <a:stretch>
            <a:fillRect/>
          </a:stretch>
        </p:blipFill>
        <p:spPr>
          <a:xfrm>
            <a:off x="6866515" y="5858996"/>
            <a:ext cx="2067648" cy="886135"/>
          </a:xfrm>
          <a:prstGeom prst="rect">
            <a:avLst/>
          </a:prstGeom>
        </p:spPr>
      </p:pic>
      <p:pic>
        <p:nvPicPr>
          <p:cNvPr id="9" name="Picture 8" descr="Fair payment top left.png"/>
          <p:cNvPicPr>
            <a:picLocks noChangeAspect="1"/>
          </p:cNvPicPr>
          <p:nvPr userDrawn="1"/>
        </p:nvPicPr>
        <p:blipFill>
          <a:blip r:embed="rId5"/>
          <a:stretch>
            <a:fillRect/>
          </a:stretch>
        </p:blipFill>
        <p:spPr>
          <a:xfrm>
            <a:off x="0" y="0"/>
            <a:ext cx="6321131" cy="2554054"/>
          </a:xfrm>
          <a:prstGeom prst="rect">
            <a:avLst/>
          </a:prstGeom>
        </p:spPr>
      </p:pic>
    </p:spTree>
    <p:extLst>
      <p:ext uri="{BB962C8B-B14F-4D97-AF65-F5344CB8AC3E}">
        <p14:creationId xmlns:p14="http://schemas.microsoft.com/office/powerpoint/2010/main" val="36273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468000"/>
            <a:ext cx="6048000" cy="576000"/>
          </a:xfrm>
        </p:spPr>
        <p:txBody>
          <a:bodyPr/>
          <a:lstStyle/>
          <a:p>
            <a:r>
              <a:rPr lang="en-GB" dirty="0"/>
              <a:t>CLICK TO EDIT TITLE</a:t>
            </a:r>
            <a:endParaRPr lang="en-US" dirty="0"/>
          </a:p>
        </p:txBody>
      </p:sp>
      <p:sp>
        <p:nvSpPr>
          <p:cNvPr id="3" name="Subtitle 2"/>
          <p:cNvSpPr>
            <a:spLocks noGrp="1"/>
          </p:cNvSpPr>
          <p:nvPr>
            <p:ph type="subTitle" idx="1" hasCustomPrompt="1"/>
          </p:nvPr>
        </p:nvSpPr>
        <p:spPr>
          <a:xfrm>
            <a:off x="468000" y="1188000"/>
            <a:ext cx="6048000" cy="1890000"/>
          </a:xfrm>
          <a:prstGeom prst="rect">
            <a:avLst/>
          </a:prstGeom>
        </p:spPr>
        <p:txBody>
          <a:bodyPr lIns="0" tIns="0" rIns="0" bIns="0" anchor="t">
            <a:normAutofit/>
          </a:bodyPr>
          <a:lstStyle>
            <a:lvl1pPr marL="0" indent="0" algn="l">
              <a:buNone/>
              <a:defRPr sz="1600">
                <a:solidFill>
                  <a:srgbClr val="4C4C4D"/>
                </a:solidFill>
                <a:latin typeface="Lucida Sans Unicode"/>
                <a:cs typeface="Lucida Sans Unicod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body copy</a:t>
            </a:r>
            <a:endParaRPr lang="en-US" dirty="0"/>
          </a:p>
        </p:txBody>
      </p:sp>
      <p:pic>
        <p:nvPicPr>
          <p:cNvPr id="11" name="Picture 10"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2" name="Content Placeholder 2"/>
          <p:cNvSpPr>
            <a:spLocks noGrp="1"/>
          </p:cNvSpPr>
          <p:nvPr>
            <p:ph idx="10" hasCustomPrompt="1"/>
          </p:nvPr>
        </p:nvSpPr>
        <p:spPr>
          <a:xfrm>
            <a:off x="6861888" y="1188000"/>
            <a:ext cx="1890000" cy="1890000"/>
          </a:xfrm>
        </p:spPr>
        <p:txBody>
          <a:bodyPr lIns="0" tIns="0" rIns="0" bIns="0" anchor="t">
            <a:normAutofit/>
          </a:bodyPr>
          <a:lstStyle>
            <a:lvl1pPr>
              <a:buNone/>
              <a:defRPr sz="1600">
                <a:solidFill>
                  <a:srgbClr val="4C4C4D"/>
                </a:solidFill>
              </a:defRPr>
            </a:lvl1pPr>
            <a:lvl2pPr>
              <a:buNone/>
              <a:defRPr sz="1500"/>
            </a:lvl2pPr>
            <a:lvl3pPr>
              <a:buNone/>
              <a:defRPr sz="1500"/>
            </a:lvl3pPr>
            <a:lvl4pPr>
              <a:buNone/>
              <a:defRPr sz="1500"/>
            </a:lvl4pPr>
            <a:lvl5pPr>
              <a:buNone/>
              <a:defRPr sz="1500"/>
            </a:lvl5pPr>
          </a:lstStyle>
          <a:p>
            <a:r>
              <a:rPr lang="en-GB" dirty="0"/>
              <a:t>Click to add </a:t>
            </a:r>
            <a:r>
              <a:rPr lang="en-GB" dirty="0" err="1"/>
              <a:t>pic</a:t>
            </a:r>
            <a:endParaRPr lang="en-US" dirty="0"/>
          </a:p>
        </p:txBody>
      </p:sp>
      <p:pic>
        <p:nvPicPr>
          <p:cNvPr id="10" name="Picture 9" descr="Fair payment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13" name="Picture 12" descr="Fair payment top right.png"/>
          <p:cNvPicPr>
            <a:picLocks noChangeAspect="1"/>
          </p:cNvPicPr>
          <p:nvPr userDrawn="1"/>
        </p:nvPicPr>
        <p:blipFill>
          <a:blip r:embed="rId4"/>
          <a:stretch>
            <a:fillRect/>
          </a:stretch>
        </p:blipFill>
        <p:spPr>
          <a:xfrm>
            <a:off x="7126358" y="0"/>
            <a:ext cx="2017642" cy="816810"/>
          </a:xfrm>
          <a:prstGeom prst="rect">
            <a:avLst/>
          </a:prstGeom>
        </p:spPr>
      </p:pic>
    </p:spTree>
    <p:extLst>
      <p:ext uri="{BB962C8B-B14F-4D97-AF65-F5344CB8AC3E}">
        <p14:creationId xmlns:p14="http://schemas.microsoft.com/office/powerpoint/2010/main" val="2037363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2"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9" name="Picture 8" descr="Fair payment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13" name="Picture 12" descr="Fair payment top right.png"/>
          <p:cNvPicPr>
            <a:picLocks noChangeAspect="1"/>
          </p:cNvPicPr>
          <p:nvPr userDrawn="1"/>
        </p:nvPicPr>
        <p:blipFill>
          <a:blip r:embed="rId4"/>
          <a:stretch>
            <a:fillRect/>
          </a:stretch>
        </p:blipFill>
        <p:spPr>
          <a:xfrm>
            <a:off x="7126358" y="0"/>
            <a:ext cx="2017642" cy="816810"/>
          </a:xfrm>
          <a:prstGeom prst="rect">
            <a:avLst/>
          </a:prstGeom>
        </p:spPr>
      </p:pic>
      <p:sp>
        <p:nvSpPr>
          <p:cNvPr id="14" name="Content Placeholder 2"/>
          <p:cNvSpPr>
            <a:spLocks noGrp="1"/>
          </p:cNvSpPr>
          <p:nvPr>
            <p:ph idx="1" hasCustomPrompt="1"/>
          </p:nvPr>
        </p:nvSpPr>
        <p:spPr>
          <a:xfrm>
            <a:off x="468000" y="1188000"/>
            <a:ext cx="6048000" cy="4007468"/>
          </a:xfrm>
          <a:prstGeom prst="rect">
            <a:avLst/>
          </a:prstGeom>
        </p:spPr>
        <p:txBody>
          <a:bodyPr wrap="square" lIns="0" tIns="0" rIns="0" bIns="0" anchor="t">
            <a:normAutofit/>
          </a:bodyPr>
          <a:lstStyle>
            <a:lvl1pPr>
              <a:buNone/>
              <a:defRPr sz="1600"/>
            </a:lvl1pPr>
            <a:lvl2pPr>
              <a:buNone/>
              <a:defRPr sz="1800"/>
            </a:lvl2pPr>
            <a:lvl3pPr>
              <a:buNone/>
              <a:defRPr sz="1800"/>
            </a:lvl3pPr>
            <a:lvl4pPr>
              <a:buNone/>
              <a:defRPr sz="1800"/>
            </a:lvl4pPr>
            <a:lvl5pPr>
              <a:buNone/>
              <a:defRPr sz="1800"/>
            </a:lvl5pPr>
          </a:lstStyle>
          <a:p>
            <a:pPr lvl="0"/>
            <a:r>
              <a:rPr lang="en-GB" dirty="0"/>
              <a:t>Click to edit content</a:t>
            </a:r>
          </a:p>
        </p:txBody>
      </p:sp>
    </p:spTree>
    <p:extLst>
      <p:ext uri="{BB962C8B-B14F-4D97-AF65-F5344CB8AC3E}">
        <p14:creationId xmlns:p14="http://schemas.microsoft.com/office/powerpoint/2010/main" val="2322920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BuildUK-logo-RGB.jpg"/>
          <p:cNvPicPr>
            <a:picLocks noChangeAspect="1"/>
          </p:cNvPicPr>
          <p:nvPr userDrawn="1"/>
        </p:nvPicPr>
        <p:blipFill>
          <a:blip r:embed="rId2"/>
          <a:stretch>
            <a:fillRect/>
          </a:stretch>
        </p:blipFill>
        <p:spPr>
          <a:xfrm>
            <a:off x="6866515" y="5858996"/>
            <a:ext cx="2067648" cy="886135"/>
          </a:xfrm>
          <a:prstGeom prst="rect">
            <a:avLst/>
          </a:prstGeom>
        </p:spPr>
      </p:pic>
      <p:sp>
        <p:nvSpPr>
          <p:cNvPr id="14" name="Title Placeholder 1"/>
          <p:cNvSpPr>
            <a:spLocks noGrp="1"/>
          </p:cNvSpPr>
          <p:nvPr>
            <p:ph type="title" hasCustomPrompt="1"/>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pic>
        <p:nvPicPr>
          <p:cNvPr id="15" name="Picture 14" descr="Fair payment bottom left.png"/>
          <p:cNvPicPr>
            <a:picLocks noChangeAspect="1"/>
          </p:cNvPicPr>
          <p:nvPr userDrawn="1"/>
        </p:nvPicPr>
        <p:blipFill>
          <a:blip r:embed="rId3"/>
          <a:stretch>
            <a:fillRect/>
          </a:stretch>
        </p:blipFill>
        <p:spPr>
          <a:xfrm>
            <a:off x="0" y="4139365"/>
            <a:ext cx="3547636" cy="2718635"/>
          </a:xfrm>
          <a:prstGeom prst="rect">
            <a:avLst/>
          </a:prstGeom>
        </p:spPr>
      </p:pic>
      <p:pic>
        <p:nvPicPr>
          <p:cNvPr id="16" name="Picture 15" descr="Fair payment top right.png"/>
          <p:cNvPicPr>
            <a:picLocks noChangeAspect="1"/>
          </p:cNvPicPr>
          <p:nvPr userDrawn="1"/>
        </p:nvPicPr>
        <p:blipFill>
          <a:blip r:embed="rId4"/>
          <a:stretch>
            <a:fillRect/>
          </a:stretch>
        </p:blipFill>
        <p:spPr>
          <a:xfrm>
            <a:off x="7126358" y="0"/>
            <a:ext cx="2017642" cy="816810"/>
          </a:xfrm>
          <a:prstGeom prst="rect">
            <a:avLst/>
          </a:prstGeom>
        </p:spPr>
      </p:pic>
      <p:sp>
        <p:nvSpPr>
          <p:cNvPr id="8" name="Content Placeholder 2"/>
          <p:cNvSpPr>
            <a:spLocks noGrp="1"/>
          </p:cNvSpPr>
          <p:nvPr>
            <p:ph sz="half" idx="1" hasCustomPrompt="1"/>
          </p:nvPr>
        </p:nvSpPr>
        <p:spPr>
          <a:xfrm>
            <a:off x="468000" y="1188000"/>
            <a:ext cx="2916000" cy="4320000"/>
          </a:xfrm>
        </p:spPr>
        <p:txBody>
          <a:bodyPr lIns="0" tIns="0" rIns="0" bIns="0" anchor="t">
            <a:normAutofit/>
          </a:bodyPr>
          <a:lstStyle>
            <a:lvl1pPr>
              <a:buNone/>
              <a:defRPr sz="1600" baseline="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
        <p:nvSpPr>
          <p:cNvPr id="9" name="Content Placeholder 3"/>
          <p:cNvSpPr>
            <a:spLocks noGrp="1"/>
          </p:cNvSpPr>
          <p:nvPr>
            <p:ph sz="half" idx="2" hasCustomPrompt="1"/>
          </p:nvPr>
        </p:nvSpPr>
        <p:spPr>
          <a:xfrm>
            <a:off x="3600000" y="1188000"/>
            <a:ext cx="2916000" cy="4320000"/>
          </a:xfrm>
        </p:spPr>
        <p:txBody>
          <a:bodyPr lIns="0" tIns="0" rIns="0" bIns="0"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500"/>
            </a:lvl1pPr>
            <a:lvl2pPr>
              <a:buNone/>
              <a:defRPr sz="1500"/>
            </a:lvl2pPr>
            <a:lvl3pPr>
              <a:buNone/>
              <a:defRPr sz="1500"/>
            </a:lvl3pPr>
            <a:lvl4pPr>
              <a:buNone/>
              <a:defRPr sz="1500"/>
            </a:lvl4pPr>
            <a:lvl5pPr>
              <a:buNone/>
              <a:defRPr sz="1500"/>
            </a:lvl5pPr>
            <a:lvl6pPr>
              <a:defRPr sz="1800"/>
            </a:lvl6pPr>
            <a:lvl7pPr>
              <a:defRPr sz="1800"/>
            </a:lvl7pPr>
            <a:lvl8pPr>
              <a:defRPr sz="1800"/>
            </a:lvl8pPr>
            <a:lvl9pPr>
              <a:defRPr sz="1800"/>
            </a:lvl9pPr>
          </a:lstStyle>
          <a:p>
            <a:r>
              <a:rPr lang="en-GB" dirty="0"/>
              <a:t>Click to edit content</a:t>
            </a:r>
            <a:endParaRPr lang="en-US" dirty="0"/>
          </a:p>
        </p:txBody>
      </p:sp>
    </p:spTree>
    <p:extLst>
      <p:ext uri="{BB962C8B-B14F-4D97-AF65-F5344CB8AC3E}">
        <p14:creationId xmlns:p14="http://schemas.microsoft.com/office/powerpoint/2010/main" val="127049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9"/>
          <p:cNvSpPr>
            <a:spLocks noGrp="1"/>
          </p:cNvSpPr>
          <p:nvPr>
            <p:ph type="title"/>
          </p:nvPr>
        </p:nvSpPr>
        <p:spPr>
          <a:xfrm>
            <a:off x="762000" y="533400"/>
            <a:ext cx="6705600" cy="774700"/>
          </a:xfrm>
          <a:prstGeom prst="rect">
            <a:avLst/>
          </a:prstGeom>
        </p:spPr>
        <p:txBody>
          <a:bodyPr/>
          <a:lstStyle>
            <a:lvl1pPr>
              <a:defRPr>
                <a:solidFill>
                  <a:schemeClr val="tx2">
                    <a:lumMod val="75000"/>
                  </a:schemeClr>
                </a:solidFill>
              </a:defRPr>
            </a:lvl1pPr>
          </a:lstStyle>
          <a:p>
            <a:endParaRPr lang="en-US" dirty="0"/>
          </a:p>
        </p:txBody>
      </p:sp>
    </p:spTree>
    <p:extLst>
      <p:ext uri="{BB962C8B-B14F-4D97-AF65-F5344CB8AC3E}">
        <p14:creationId xmlns:p14="http://schemas.microsoft.com/office/powerpoint/2010/main" val="308781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3/23/2017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22661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350" b="1" i="0">
                <a:solidFill>
                  <a:srgbClr val="3EA85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3/23/2017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59327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459882"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bk object 17"/>
          <p:cNvSpPr/>
          <p:nvPr/>
        </p:nvSpPr>
        <p:spPr>
          <a:xfrm>
            <a:off x="7503914"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bk object 18"/>
          <p:cNvSpPr/>
          <p:nvPr/>
        </p:nvSpPr>
        <p:spPr>
          <a:xfrm>
            <a:off x="7992412"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bk object 19"/>
          <p:cNvSpPr/>
          <p:nvPr/>
        </p:nvSpPr>
        <p:spPr>
          <a:xfrm>
            <a:off x="7437721"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bk object 20"/>
          <p:cNvSpPr/>
          <p:nvPr/>
        </p:nvSpPr>
        <p:spPr>
          <a:xfrm>
            <a:off x="268224" y="265175"/>
            <a:ext cx="8621395" cy="1041400"/>
          </a:xfrm>
          <a:custGeom>
            <a:avLst/>
            <a:gdLst/>
            <a:ahLst/>
            <a:cxnLst/>
            <a:rect l="l" t="t" r="r" b="b"/>
            <a:pathLst>
              <a:path w="8621395" h="1041400">
                <a:moveTo>
                  <a:pt x="0" y="1040891"/>
                </a:moveTo>
                <a:lnTo>
                  <a:pt x="8621268" y="1040891"/>
                </a:lnTo>
                <a:lnTo>
                  <a:pt x="8621268" y="0"/>
                </a:lnTo>
                <a:lnTo>
                  <a:pt x="0" y="0"/>
                </a:lnTo>
                <a:lnTo>
                  <a:pt x="0" y="1040891"/>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1" name="bk object 21"/>
          <p:cNvSpPr/>
          <p:nvPr/>
        </p:nvSpPr>
        <p:spPr>
          <a:xfrm>
            <a:off x="266700" y="266700"/>
            <a:ext cx="1051560" cy="1268095"/>
          </a:xfrm>
          <a:custGeom>
            <a:avLst/>
            <a:gdLst/>
            <a:ahLst/>
            <a:cxnLst/>
            <a:rect l="l" t="t" r="r" b="b"/>
            <a:pathLst>
              <a:path w="1051560" h="1268095">
                <a:moveTo>
                  <a:pt x="1051560" y="0"/>
                </a:moveTo>
                <a:lnTo>
                  <a:pt x="613663" y="0"/>
                </a:lnTo>
                <a:lnTo>
                  <a:pt x="613663" y="101346"/>
                </a:lnTo>
                <a:lnTo>
                  <a:pt x="0" y="101346"/>
                </a:lnTo>
                <a:lnTo>
                  <a:pt x="0" y="1267967"/>
                </a:lnTo>
                <a:lnTo>
                  <a:pt x="1051560" y="863346"/>
                </a:lnTo>
                <a:lnTo>
                  <a:pt x="1051560"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2" name="bk object 22"/>
          <p:cNvSpPr/>
          <p:nvPr/>
        </p:nvSpPr>
        <p:spPr>
          <a:xfrm>
            <a:off x="266700" y="266700"/>
            <a:ext cx="1087120" cy="410209"/>
          </a:xfrm>
          <a:custGeom>
            <a:avLst/>
            <a:gdLst/>
            <a:ahLst/>
            <a:cxnLst/>
            <a:rect l="l" t="t" r="r" b="b"/>
            <a:pathLst>
              <a:path w="1087120" h="410209">
                <a:moveTo>
                  <a:pt x="1086612" y="0"/>
                </a:moveTo>
                <a:lnTo>
                  <a:pt x="0" y="0"/>
                </a:lnTo>
                <a:lnTo>
                  <a:pt x="0" y="409955"/>
                </a:lnTo>
                <a:lnTo>
                  <a:pt x="1086612"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3" name="bk object 23"/>
          <p:cNvSpPr/>
          <p:nvPr/>
        </p:nvSpPr>
        <p:spPr>
          <a:xfrm>
            <a:off x="8458358"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4" name="bk object 24"/>
          <p:cNvSpPr/>
          <p:nvPr/>
        </p:nvSpPr>
        <p:spPr>
          <a:xfrm>
            <a:off x="7502390"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5" name="bk object 25"/>
          <p:cNvSpPr/>
          <p:nvPr/>
        </p:nvSpPr>
        <p:spPr>
          <a:xfrm>
            <a:off x="7990888"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6" name="bk object 26"/>
          <p:cNvSpPr/>
          <p:nvPr/>
        </p:nvSpPr>
        <p:spPr>
          <a:xfrm>
            <a:off x="8630203" y="576244"/>
            <a:ext cx="0" cy="429895"/>
          </a:xfrm>
          <a:custGeom>
            <a:avLst/>
            <a:gdLst/>
            <a:ahLst/>
            <a:cxnLst/>
            <a:rect l="l" t="t" r="r" b="b"/>
            <a:pathLst>
              <a:path h="429894">
                <a:moveTo>
                  <a:pt x="0" y="0"/>
                </a:moveTo>
                <a:lnTo>
                  <a:pt x="0" y="429800"/>
                </a:lnTo>
              </a:path>
            </a:pathLst>
          </a:custGeom>
          <a:ln w="1399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7" name="bk object 27"/>
          <p:cNvSpPr/>
          <p:nvPr/>
        </p:nvSpPr>
        <p:spPr>
          <a:xfrm>
            <a:off x="8350951" y="662938"/>
            <a:ext cx="0" cy="343535"/>
          </a:xfrm>
          <a:custGeom>
            <a:avLst/>
            <a:gdLst/>
            <a:ahLst/>
            <a:cxnLst/>
            <a:rect l="l" t="t" r="r" b="b"/>
            <a:pathLst>
              <a:path h="343534">
                <a:moveTo>
                  <a:pt x="0" y="0"/>
                </a:moveTo>
                <a:lnTo>
                  <a:pt x="0" y="343106"/>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8" name="bk object 28"/>
          <p:cNvSpPr/>
          <p:nvPr/>
        </p:nvSpPr>
        <p:spPr>
          <a:xfrm>
            <a:off x="7898115" y="803933"/>
            <a:ext cx="0" cy="202565"/>
          </a:xfrm>
          <a:custGeom>
            <a:avLst/>
            <a:gdLst/>
            <a:ahLst/>
            <a:cxnLst/>
            <a:rect l="l" t="t" r="r" b="b"/>
            <a:pathLst>
              <a:path h="202565">
                <a:moveTo>
                  <a:pt x="0" y="0"/>
                </a:moveTo>
                <a:lnTo>
                  <a:pt x="0" y="202111"/>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9" name="bk object 29"/>
          <p:cNvSpPr/>
          <p:nvPr/>
        </p:nvSpPr>
        <p:spPr>
          <a:xfrm>
            <a:off x="7436198"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 name="Holder 2"/>
          <p:cNvSpPr>
            <a:spLocks noGrp="1"/>
          </p:cNvSpPr>
          <p:nvPr>
            <p:ph type="title"/>
          </p:nvPr>
        </p:nvSpPr>
        <p:spPr/>
        <p:txBody>
          <a:bodyPr lIns="0" tIns="0" rIns="0" bIns="0"/>
          <a:lstStyle>
            <a:lvl1pPr>
              <a:defRPr sz="25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3/23/2017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62522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459882"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bk object 17"/>
          <p:cNvSpPr/>
          <p:nvPr/>
        </p:nvSpPr>
        <p:spPr>
          <a:xfrm>
            <a:off x="7503914"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bk object 18"/>
          <p:cNvSpPr/>
          <p:nvPr/>
        </p:nvSpPr>
        <p:spPr>
          <a:xfrm>
            <a:off x="7992412"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bk object 19"/>
          <p:cNvSpPr/>
          <p:nvPr/>
        </p:nvSpPr>
        <p:spPr>
          <a:xfrm>
            <a:off x="8631727" y="576244"/>
            <a:ext cx="0" cy="429895"/>
          </a:xfrm>
          <a:custGeom>
            <a:avLst/>
            <a:gdLst/>
            <a:ahLst/>
            <a:cxnLst/>
            <a:rect l="l" t="t" r="r" b="b"/>
            <a:pathLst>
              <a:path h="429894">
                <a:moveTo>
                  <a:pt x="0" y="0"/>
                </a:moveTo>
                <a:lnTo>
                  <a:pt x="0" y="429800"/>
                </a:lnTo>
              </a:path>
            </a:pathLst>
          </a:custGeom>
          <a:ln w="1399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bk object 20"/>
          <p:cNvSpPr/>
          <p:nvPr/>
        </p:nvSpPr>
        <p:spPr>
          <a:xfrm>
            <a:off x="8352475" y="662938"/>
            <a:ext cx="0" cy="343535"/>
          </a:xfrm>
          <a:custGeom>
            <a:avLst/>
            <a:gdLst/>
            <a:ahLst/>
            <a:cxnLst/>
            <a:rect l="l" t="t" r="r" b="b"/>
            <a:pathLst>
              <a:path h="343534">
                <a:moveTo>
                  <a:pt x="0" y="0"/>
                </a:moveTo>
                <a:lnTo>
                  <a:pt x="0" y="343106"/>
                </a:lnTo>
              </a:path>
            </a:pathLst>
          </a:custGeom>
          <a:ln w="1433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1" name="bk object 21"/>
          <p:cNvSpPr/>
          <p:nvPr/>
        </p:nvSpPr>
        <p:spPr>
          <a:xfrm>
            <a:off x="7899639" y="803933"/>
            <a:ext cx="0" cy="202565"/>
          </a:xfrm>
          <a:custGeom>
            <a:avLst/>
            <a:gdLst/>
            <a:ahLst/>
            <a:cxnLst/>
            <a:rect l="l" t="t" r="r" b="b"/>
            <a:pathLst>
              <a:path h="202565">
                <a:moveTo>
                  <a:pt x="0" y="0"/>
                </a:moveTo>
                <a:lnTo>
                  <a:pt x="0" y="202111"/>
                </a:lnTo>
              </a:path>
            </a:pathLst>
          </a:custGeom>
          <a:ln w="1433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2" name="bk object 22"/>
          <p:cNvSpPr/>
          <p:nvPr/>
        </p:nvSpPr>
        <p:spPr>
          <a:xfrm>
            <a:off x="7437721"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3" name="bk object 23"/>
          <p:cNvSpPr/>
          <p:nvPr/>
        </p:nvSpPr>
        <p:spPr>
          <a:xfrm>
            <a:off x="0" y="3506722"/>
            <a:ext cx="9144000" cy="3351276"/>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4" name="bk object 24"/>
          <p:cNvSpPr/>
          <p:nvPr/>
        </p:nvSpPr>
        <p:spPr>
          <a:xfrm>
            <a:off x="0" y="3526535"/>
            <a:ext cx="9144000" cy="3331845"/>
          </a:xfrm>
          <a:custGeom>
            <a:avLst/>
            <a:gdLst/>
            <a:ahLst/>
            <a:cxnLst/>
            <a:rect l="l" t="t" r="r" b="b"/>
            <a:pathLst>
              <a:path w="9144000" h="3331845">
                <a:moveTo>
                  <a:pt x="9135745" y="0"/>
                </a:moveTo>
                <a:lnTo>
                  <a:pt x="0" y="2967131"/>
                </a:lnTo>
                <a:lnTo>
                  <a:pt x="9143984" y="3331461"/>
                </a:lnTo>
                <a:lnTo>
                  <a:pt x="9135745"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 name="Holder 2"/>
          <p:cNvSpPr>
            <a:spLocks noGrp="1"/>
          </p:cNvSpPr>
          <p:nvPr>
            <p:ph type="title"/>
          </p:nvPr>
        </p:nvSpPr>
        <p:spPr/>
        <p:txBody>
          <a:bodyPr lIns="0" tIns="0" rIns="0" bIns="0"/>
          <a:lstStyle>
            <a:lvl1pPr>
              <a:defRPr sz="25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3/23/2017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00802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3/23/2017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8204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1335" name="Picture 11334"/>
          <p:cNvPicPr>
            <a:picLocks noChangeAspect="1"/>
          </p:cNvPicPr>
          <p:nvPr userDrawn="1"/>
        </p:nvPicPr>
        <p:blipFill rotWithShape="1">
          <a:blip r:embed="rId2" cstate="print"/>
          <a:srcRect r="476"/>
          <a:stretch/>
        </p:blipFill>
        <p:spPr>
          <a:xfrm>
            <a:off x="-73730" y="-27296"/>
            <a:ext cx="9247866" cy="2909159"/>
          </a:xfrm>
          <a:prstGeom prst="rect">
            <a:avLst/>
          </a:prstGeom>
        </p:spPr>
      </p:pic>
      <p:pic>
        <p:nvPicPr>
          <p:cNvPr id="11336" name="Picture 11335"/>
          <p:cNvPicPr>
            <a:picLocks noChangeAspect="1"/>
          </p:cNvPicPr>
          <p:nvPr userDrawn="1"/>
        </p:nvPicPr>
        <p:blipFill rotWithShape="1">
          <a:blip r:embed="rId3" cstate="print"/>
          <a:srcRect r="746" b="15589"/>
          <a:stretch/>
        </p:blipFill>
        <p:spPr>
          <a:xfrm>
            <a:off x="-73542" y="2873354"/>
            <a:ext cx="9217542" cy="3984645"/>
          </a:xfrm>
          <a:prstGeom prst="rect">
            <a:avLst/>
          </a:prstGeom>
        </p:spPr>
      </p:pic>
      <p:sp>
        <p:nvSpPr>
          <p:cNvPr id="3" name="Subtitle 2"/>
          <p:cNvSpPr>
            <a:spLocks noGrp="1"/>
          </p:cNvSpPr>
          <p:nvPr>
            <p:ph type="subTitle" idx="1"/>
          </p:nvPr>
        </p:nvSpPr>
        <p:spPr>
          <a:xfrm>
            <a:off x="1233420" y="4572000"/>
            <a:ext cx="6858000" cy="13997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337" name="Title 11336"/>
          <p:cNvSpPr>
            <a:spLocks noGrp="1"/>
          </p:cNvSpPr>
          <p:nvPr>
            <p:ph type="title"/>
          </p:nvPr>
        </p:nvSpPr>
        <p:spPr>
          <a:xfrm>
            <a:off x="1188210" y="2999144"/>
            <a:ext cx="6962123" cy="1490964"/>
          </a:xfrm>
        </p:spPr>
        <p:txBody>
          <a:bodyPr>
            <a:noAutofit/>
          </a:bodyPr>
          <a:lstStyle>
            <a:lvl1pPr algn="ctr">
              <a:defRPr sz="5400" b="1"/>
            </a:lvl1pPr>
          </a:lstStyle>
          <a:p>
            <a:r>
              <a:rPr lang="en-US"/>
              <a:t>Click to edit Master title style</a:t>
            </a:r>
            <a:endParaRPr lang="en-GB" dirty="0"/>
          </a:p>
        </p:txBody>
      </p:sp>
      <p:sp>
        <p:nvSpPr>
          <p:cNvPr id="11342" name="Footer Placeholder 3"/>
          <p:cNvSpPr>
            <a:spLocks noGrp="1"/>
          </p:cNvSpPr>
          <p:nvPr>
            <p:ph type="ftr" sz="quarter" idx="4294967295"/>
          </p:nvPr>
        </p:nvSpPr>
        <p:spPr>
          <a:xfrm>
            <a:off x="3028950" y="6292541"/>
            <a:ext cx="3086100" cy="365125"/>
          </a:xfrm>
          <a:prstGeom prst="rect">
            <a:avLst/>
          </a:prstGeom>
        </p:spPr>
        <p:txBody>
          <a:bodyPr/>
          <a:lstStyle/>
          <a:p>
            <a:pPr algn="ctr" eaLnBrk="1" fontAlgn="auto" hangingPunct="1">
              <a:spcBef>
                <a:spcPts val="0"/>
              </a:spcBef>
              <a:spcAft>
                <a:spcPts val="0"/>
              </a:spcAft>
            </a:pPr>
            <a:r>
              <a:rPr lang="en-GB" sz="1800" dirty="0">
                <a:solidFill>
                  <a:srgbClr val="EAEFF2"/>
                </a:solidFill>
                <a:latin typeface="Georgia"/>
                <a:ea typeface="+mn-ea"/>
              </a:rPr>
              <a:t>www.swiga.co.uk</a:t>
            </a:r>
          </a:p>
        </p:txBody>
      </p:sp>
    </p:spTree>
    <p:extLst>
      <p:ext uri="{BB962C8B-B14F-4D97-AF65-F5344CB8AC3E}">
        <p14:creationId xmlns:p14="http://schemas.microsoft.com/office/powerpoint/2010/main" val="36731645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0907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597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76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305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62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3838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Gradient">
    <p:bg>
      <p:bgPr>
        <a:gradFill flip="none" rotWithShape="1">
          <a:gsLst>
            <a:gs pos="0">
              <a:schemeClr val="accent1">
                <a:lumMod val="5000"/>
                <a:lumOff val="95000"/>
              </a:schemeClr>
            </a:gs>
            <a:gs pos="80000">
              <a:schemeClr val="accent2">
                <a:alpha val="50000"/>
              </a:schemeClr>
            </a:gs>
            <a:gs pos="60000">
              <a:schemeClr val="accent1">
                <a:lumMod val="100000"/>
                <a:alpha val="50000"/>
              </a:schemeClr>
            </a:gs>
            <a:gs pos="90000">
              <a:schemeClr val="accent3">
                <a:alpha val="50000"/>
              </a:schemeClr>
            </a:gs>
            <a:gs pos="100000">
              <a:schemeClr val="accent5">
                <a:alpha val="50000"/>
              </a:schemeClr>
            </a:gs>
          </a:gsLst>
          <a:lin ang="0" scaled="1"/>
          <a:tileRect/>
        </a:gradFill>
        <a:effectLst/>
      </p:bgPr>
    </p:bg>
    <p:spTree>
      <p:nvGrpSpPr>
        <p:cNvPr id="1" name=""/>
        <p:cNvGrpSpPr/>
        <p:nvPr/>
      </p:nvGrpSpPr>
      <p:grpSpPr>
        <a:xfrm>
          <a:off x="0" y="0"/>
          <a:ext cx="0" cy="0"/>
          <a:chOff x="0" y="0"/>
          <a:chExt cx="0" cy="0"/>
        </a:xfrm>
      </p:grpSpPr>
      <p:grpSp>
        <p:nvGrpSpPr>
          <p:cNvPr id="5" name="Group 4"/>
          <p:cNvGrpSpPr/>
          <p:nvPr userDrawn="1"/>
        </p:nvGrpSpPr>
        <p:grpSpPr>
          <a:xfrm>
            <a:off x="61141" y="1969219"/>
            <a:ext cx="9026886" cy="3492137"/>
            <a:chOff x="69850" y="3250291"/>
            <a:chExt cx="9026886" cy="3492137"/>
          </a:xfrm>
        </p:grpSpPr>
        <p:grpSp>
          <p:nvGrpSpPr>
            <p:cNvPr id="6" name="Group 5"/>
            <p:cNvGrpSpPr/>
            <p:nvPr userDrawn="1"/>
          </p:nvGrpSpPr>
          <p:grpSpPr>
            <a:xfrm>
              <a:off x="72773" y="3250291"/>
              <a:ext cx="9023963" cy="63137"/>
              <a:chOff x="-7319754" y="7456803"/>
              <a:chExt cx="9023963" cy="63137"/>
            </a:xfrm>
          </p:grpSpPr>
          <p:sp>
            <p:nvSpPr>
              <p:cNvPr id="3607" name="Oval 3606"/>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8" name="Oval 3607"/>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9" name="Oval 3608"/>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0" name="Oval 3609"/>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1" name="Oval 3610"/>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2" name="Oval 3611"/>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3" name="Oval 3612"/>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4" name="Oval 3613"/>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5" name="Oval 3614"/>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6" name="Oval 3615"/>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7" name="Oval 3616"/>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8" name="Oval 3617"/>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9" name="Oval 3618"/>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0" name="Oval 3619"/>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1" name="Oval 3620"/>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2" name="Oval 3621"/>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3" name="Oval 3622"/>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4" name="Oval 3623"/>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5" name="Oval 3624"/>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6" name="Oval 3625"/>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7" name="Oval 3626"/>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8" name="Oval 3627"/>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9" name="Oval 3628"/>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0" name="Oval 3629"/>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1" name="Oval 3630"/>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2" name="Oval 3631"/>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3" name="Oval 3632"/>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4" name="Oval 3633"/>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5" name="Oval 3634"/>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6" name="Oval 3635"/>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7" name="Oval 3636"/>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8" name="Oval 3637"/>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9" name="Oval 3638"/>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0" name="Oval 3639"/>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1" name="Oval 3640"/>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2" name="Oval 3641"/>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3" name="Oval 3642"/>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4" name="Oval 3643"/>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5" name="Oval 3644"/>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6" name="Oval 3645"/>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7" name="Oval 3646"/>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8" name="Oval 3647"/>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9" name="Oval 3648"/>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0" name="Oval 3649"/>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1" name="Oval 3650"/>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2" name="Oval 3651"/>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3" name="Oval 3652"/>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4" name="Oval 3653"/>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5" name="Oval 3654"/>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6" name="Oval 3655"/>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7" name="Oval 3656"/>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8" name="Oval 3657"/>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9" name="Oval 3658"/>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0" name="Oval 3659"/>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1" name="Oval 3660"/>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2" name="Oval 3661"/>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3" name="Oval 3662"/>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4" name="Oval 3663"/>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5" name="Oval 3664"/>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6" name="Oval 3665"/>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7" name="Oval 3666"/>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8" name="Oval 3667"/>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9" name="Oval 3668"/>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0" name="Oval 3669"/>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1" name="Oval 3670"/>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2" name="Oval 3671"/>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3" name="Oval 3672"/>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4" name="Oval 3673"/>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5" name="Oval 3674"/>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6" name="Oval 3675"/>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7" name="Oval 3676"/>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8" name="Oval 3677"/>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9" name="Oval 3678"/>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0" name="Oval 3679"/>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1" name="Oval 3680"/>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2" name="Oval 3681"/>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3" name="Oval 3682"/>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4" name="Oval 3683"/>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5" name="Oval 3684"/>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6" name="Oval 3685"/>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7" name="Oval 3686"/>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8" name="Oval 3687"/>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9" name="Oval 3688"/>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0" name="Oval 3689"/>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1" name="Oval 3690"/>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2" name="Oval 3691"/>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3" name="Oval 3692"/>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4" name="Oval 3693"/>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5" name="Oval 3694"/>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6" name="Oval 3695"/>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7" name="Oval 3696"/>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8" name="Oval 3697"/>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9" name="Oval 3698"/>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0" name="Oval 3699"/>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1" name="Oval 3700"/>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2" name="Oval 3701"/>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3" name="Oval 3702"/>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4" name="Oval 3703"/>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5" name="Oval 3704"/>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7" name="Group 6"/>
            <p:cNvGrpSpPr/>
            <p:nvPr userDrawn="1"/>
          </p:nvGrpSpPr>
          <p:grpSpPr>
            <a:xfrm>
              <a:off x="72773" y="3345541"/>
              <a:ext cx="9023963" cy="63137"/>
              <a:chOff x="-7319754" y="7456803"/>
              <a:chExt cx="9023963" cy="63137"/>
            </a:xfrm>
          </p:grpSpPr>
          <p:sp>
            <p:nvSpPr>
              <p:cNvPr id="3508" name="Oval 3507"/>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9" name="Oval 3508"/>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0" name="Oval 3509"/>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1" name="Oval 3510"/>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2" name="Oval 3511"/>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3" name="Oval 3512"/>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4" name="Oval 3513"/>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5" name="Oval 3514"/>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6" name="Oval 3515"/>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7" name="Oval 3516"/>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8" name="Oval 3517"/>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9" name="Oval 3518"/>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0" name="Oval 3519"/>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1" name="Oval 3520"/>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2" name="Oval 3521"/>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3" name="Oval 3522"/>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4" name="Oval 3523"/>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5" name="Oval 3524"/>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6" name="Oval 3525"/>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7" name="Oval 3526"/>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8" name="Oval 3527"/>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9" name="Oval 3528"/>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0" name="Oval 3529"/>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1" name="Oval 3530"/>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2" name="Oval 3531"/>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3" name="Oval 3532"/>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4" name="Oval 3533"/>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5" name="Oval 3534"/>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6" name="Oval 3535"/>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7" name="Oval 3536"/>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8" name="Oval 3537"/>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9" name="Oval 3538"/>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0" name="Oval 3539"/>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1" name="Oval 3540"/>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2" name="Oval 3541"/>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3" name="Oval 3542"/>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4" name="Oval 3543"/>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5" name="Oval 3544"/>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6" name="Oval 3545"/>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7" name="Oval 3546"/>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8" name="Oval 3547"/>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9" name="Oval 3548"/>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0" name="Oval 3549"/>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1" name="Oval 3550"/>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2" name="Oval 3551"/>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3" name="Oval 3552"/>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4" name="Oval 3553"/>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5" name="Oval 3554"/>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6" name="Oval 3555"/>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7" name="Oval 3556"/>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8" name="Oval 3557"/>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9" name="Oval 3558"/>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0" name="Oval 3559"/>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1" name="Oval 3560"/>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2" name="Oval 3561"/>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3" name="Oval 3562"/>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4" name="Oval 3563"/>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5" name="Oval 3564"/>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6" name="Oval 3565"/>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7" name="Oval 3566"/>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8" name="Oval 3567"/>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9" name="Oval 3568"/>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0" name="Oval 3569"/>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1" name="Oval 3570"/>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2" name="Oval 3571"/>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3" name="Oval 3572"/>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4" name="Oval 3573"/>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5" name="Oval 3574"/>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6" name="Oval 3575"/>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7" name="Oval 3576"/>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8" name="Oval 3577"/>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9" name="Oval 3578"/>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0" name="Oval 3579"/>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1" name="Oval 3580"/>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2" name="Oval 3581"/>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3" name="Oval 3582"/>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4" name="Oval 3583"/>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5" name="Oval 3584"/>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6" name="Oval 3585"/>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7" name="Oval 3586"/>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8" name="Oval 3587"/>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9" name="Oval 3588"/>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0" name="Oval 3589"/>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1" name="Oval 3590"/>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2" name="Oval 3591"/>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3" name="Oval 3592"/>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4" name="Oval 3593"/>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5" name="Oval 3594"/>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6" name="Oval 3595"/>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7" name="Oval 3596"/>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8" name="Oval 3597"/>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9" name="Oval 3598"/>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0" name="Oval 3599"/>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1" name="Oval 3600"/>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2" name="Oval 3601"/>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3" name="Oval 3602"/>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4" name="Oval 3603"/>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5" name="Oval 3604"/>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6" name="Oval 3605"/>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8" name="Group 7"/>
            <p:cNvGrpSpPr/>
            <p:nvPr userDrawn="1"/>
          </p:nvGrpSpPr>
          <p:grpSpPr>
            <a:xfrm>
              <a:off x="72773" y="3440791"/>
              <a:ext cx="9023963" cy="63137"/>
              <a:chOff x="-7319754" y="7456803"/>
              <a:chExt cx="9023963" cy="63137"/>
            </a:xfrm>
          </p:grpSpPr>
          <p:sp>
            <p:nvSpPr>
              <p:cNvPr id="3409" name="Oval 3408"/>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0" name="Oval 3409"/>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1" name="Oval 3410"/>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2" name="Oval 3411"/>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3" name="Oval 3412"/>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4" name="Oval 3413"/>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5" name="Oval 3414"/>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6" name="Oval 3415"/>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7" name="Oval 3416"/>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8" name="Oval 3417"/>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9" name="Oval 3418"/>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0" name="Oval 3419"/>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1" name="Oval 3420"/>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2" name="Oval 3421"/>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3" name="Oval 3422"/>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4" name="Oval 3423"/>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5" name="Oval 3424"/>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6" name="Oval 3425"/>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7" name="Oval 3426"/>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8" name="Oval 3427"/>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9" name="Oval 3428"/>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0" name="Oval 3429"/>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1" name="Oval 3430"/>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2" name="Oval 3431"/>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3" name="Oval 3432"/>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4" name="Oval 3433"/>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5" name="Oval 3434"/>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6" name="Oval 3435"/>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7" name="Oval 3436"/>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8" name="Oval 3437"/>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9" name="Oval 3438"/>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0" name="Oval 3439"/>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1" name="Oval 3440"/>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2" name="Oval 3441"/>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3" name="Oval 3442"/>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4" name="Oval 3443"/>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5" name="Oval 3444"/>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6" name="Oval 3445"/>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7" name="Oval 3446"/>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8" name="Oval 3447"/>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9" name="Oval 3448"/>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0" name="Oval 3449"/>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1" name="Oval 3450"/>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2" name="Oval 3451"/>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3" name="Oval 3452"/>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4" name="Oval 3453"/>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5" name="Oval 3454"/>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6" name="Oval 3455"/>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7" name="Oval 3456"/>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8" name="Oval 3457"/>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9" name="Oval 3458"/>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0" name="Oval 3459"/>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1" name="Oval 3460"/>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2" name="Oval 3461"/>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3" name="Oval 3462"/>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4" name="Oval 3463"/>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5" name="Oval 3464"/>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6" name="Oval 3465"/>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7" name="Oval 3466"/>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8" name="Oval 3467"/>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9" name="Oval 3468"/>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0" name="Oval 3469"/>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1" name="Oval 3470"/>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2" name="Oval 3471"/>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3" name="Oval 3472"/>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4" name="Oval 3473"/>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5" name="Oval 3474"/>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6" name="Oval 3475"/>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7" name="Oval 3476"/>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8" name="Oval 3477"/>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9" name="Oval 3478"/>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0" name="Oval 3479"/>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1" name="Oval 3480"/>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2" name="Oval 3481"/>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3" name="Oval 3482"/>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4" name="Oval 3483"/>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5" name="Oval 3484"/>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6" name="Oval 3485"/>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7" name="Oval 3486"/>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8" name="Oval 3487"/>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9" name="Oval 3488"/>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0" name="Oval 3489"/>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1" name="Oval 3490"/>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2" name="Oval 3491"/>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3" name="Oval 3492"/>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4" name="Oval 3493"/>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5" name="Oval 3494"/>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6" name="Oval 3495"/>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7" name="Oval 3496"/>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8" name="Oval 3497"/>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9" name="Oval 3498"/>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0" name="Oval 3499"/>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1" name="Oval 3500"/>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2" name="Oval 3501"/>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3" name="Oval 3502"/>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4" name="Oval 3503"/>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5" name="Oval 3504"/>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6" name="Oval 3505"/>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7" name="Oval 3506"/>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9" name="Group 8"/>
            <p:cNvGrpSpPr/>
            <p:nvPr userDrawn="1"/>
          </p:nvGrpSpPr>
          <p:grpSpPr>
            <a:xfrm>
              <a:off x="72772" y="3536041"/>
              <a:ext cx="9023963" cy="63137"/>
              <a:chOff x="-7319754" y="7456803"/>
              <a:chExt cx="9023963" cy="63137"/>
            </a:xfrm>
          </p:grpSpPr>
          <p:sp>
            <p:nvSpPr>
              <p:cNvPr id="3310" name="Oval 3309"/>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1" name="Oval 3310"/>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2" name="Oval 3311"/>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3" name="Oval 3312"/>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4" name="Oval 3313"/>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5" name="Oval 3314"/>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6" name="Oval 3315"/>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7" name="Oval 3316"/>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8" name="Oval 3317"/>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9" name="Oval 3318"/>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0" name="Oval 3319"/>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1" name="Oval 3320"/>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2" name="Oval 3321"/>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3" name="Oval 3322"/>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4" name="Oval 3323"/>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5" name="Oval 3324"/>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6" name="Oval 3325"/>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7" name="Oval 3326"/>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8" name="Oval 3327"/>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9" name="Oval 3328"/>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0" name="Oval 3329"/>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1" name="Oval 3330"/>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2" name="Oval 3331"/>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3" name="Oval 3332"/>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4" name="Oval 3333"/>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5" name="Oval 3334"/>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6" name="Oval 3335"/>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7" name="Oval 3336"/>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8" name="Oval 3337"/>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9" name="Oval 3338"/>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0" name="Oval 3339"/>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1" name="Oval 3340"/>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2" name="Oval 3341"/>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3" name="Oval 3342"/>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4" name="Oval 3343"/>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5" name="Oval 3344"/>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6" name="Oval 3345"/>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7" name="Oval 3346"/>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8" name="Oval 3347"/>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9" name="Oval 3348"/>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0" name="Oval 3349"/>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1" name="Oval 3350"/>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2" name="Oval 3351"/>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3" name="Oval 3352"/>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4" name="Oval 3353"/>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5" name="Oval 3354"/>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6" name="Oval 3355"/>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7" name="Oval 3356"/>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8" name="Oval 3357"/>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9" name="Oval 3358"/>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0" name="Oval 3359"/>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1" name="Oval 3360"/>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2" name="Oval 3361"/>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3" name="Oval 3362"/>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4" name="Oval 3363"/>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5" name="Oval 3364"/>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6" name="Oval 3365"/>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7" name="Oval 3366"/>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8" name="Oval 3367"/>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9" name="Oval 3368"/>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0" name="Oval 3369"/>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1" name="Oval 3370"/>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2" name="Oval 3371"/>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3" name="Oval 3372"/>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4" name="Oval 3373"/>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5" name="Oval 3374"/>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6" name="Oval 3375"/>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7" name="Oval 3376"/>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8" name="Oval 3377"/>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9" name="Oval 3378"/>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0" name="Oval 3379"/>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1" name="Oval 3380"/>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2" name="Oval 3381"/>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3" name="Oval 3382"/>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4" name="Oval 3383"/>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5" name="Oval 3384"/>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6" name="Oval 3385"/>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7" name="Oval 3386"/>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8" name="Oval 3387"/>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9" name="Oval 3388"/>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0" name="Oval 3389"/>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1" name="Oval 3390"/>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2" name="Oval 3391"/>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3" name="Oval 3392"/>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4" name="Oval 3393"/>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5" name="Oval 3394"/>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6" name="Oval 3395"/>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7" name="Oval 3396"/>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8" name="Oval 3397"/>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9" name="Oval 3398"/>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0" name="Oval 3399"/>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1" name="Oval 3400"/>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2" name="Oval 3401"/>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3" name="Oval 3402"/>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4" name="Oval 3403"/>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5" name="Oval 3404"/>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6" name="Oval 3405"/>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7" name="Oval 3406"/>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08" name="Oval 3407"/>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0" name="Group 9"/>
            <p:cNvGrpSpPr/>
            <p:nvPr userDrawn="1"/>
          </p:nvGrpSpPr>
          <p:grpSpPr>
            <a:xfrm>
              <a:off x="72771" y="3631291"/>
              <a:ext cx="9023963" cy="63137"/>
              <a:chOff x="-7319754" y="7456803"/>
              <a:chExt cx="9023963" cy="63137"/>
            </a:xfrm>
          </p:grpSpPr>
          <p:sp>
            <p:nvSpPr>
              <p:cNvPr id="3211" name="Oval 3210"/>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2" name="Oval 3211"/>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3" name="Oval 3212"/>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4" name="Oval 3213"/>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5" name="Oval 3214"/>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6" name="Oval 3215"/>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7" name="Oval 3216"/>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8" name="Oval 3217"/>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9" name="Oval 3218"/>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0" name="Oval 3219"/>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1" name="Oval 3220"/>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2" name="Oval 3221"/>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3" name="Oval 3222"/>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4" name="Oval 3223"/>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5" name="Oval 3224"/>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6" name="Oval 3225"/>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7" name="Oval 3226"/>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8" name="Oval 3227"/>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9" name="Oval 3228"/>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0" name="Oval 3229"/>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1" name="Oval 3230"/>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2" name="Oval 3231"/>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3" name="Oval 3232"/>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4" name="Oval 3233"/>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5" name="Oval 3234"/>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6" name="Oval 3235"/>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7" name="Oval 3236"/>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8" name="Oval 3237"/>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9" name="Oval 3238"/>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0" name="Oval 3239"/>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1" name="Oval 3240"/>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2" name="Oval 3241"/>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3" name="Oval 3242"/>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4" name="Oval 3243"/>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5" name="Oval 3244"/>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6" name="Oval 3245"/>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7" name="Oval 3246"/>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8" name="Oval 3247"/>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9" name="Oval 3248"/>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0" name="Oval 3249"/>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1" name="Oval 3250"/>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2" name="Oval 3251"/>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3" name="Oval 3252"/>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4" name="Oval 3253"/>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5" name="Oval 3254"/>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6" name="Oval 3255"/>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7" name="Oval 3256"/>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8" name="Oval 3257"/>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9" name="Oval 3258"/>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0" name="Oval 3259"/>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1" name="Oval 3260"/>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2" name="Oval 3261"/>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3" name="Oval 3262"/>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4" name="Oval 3263"/>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5" name="Oval 3264"/>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6" name="Oval 3265"/>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7" name="Oval 3266"/>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8" name="Oval 3267"/>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9" name="Oval 3268"/>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0" name="Oval 3269"/>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1" name="Oval 3270"/>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2" name="Oval 3271"/>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3" name="Oval 3272"/>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4" name="Oval 3273"/>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5" name="Oval 3274"/>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6" name="Oval 3275"/>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7" name="Oval 3276"/>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8" name="Oval 3277"/>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9" name="Oval 3278"/>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0" name="Oval 3279"/>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1" name="Oval 3280"/>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2" name="Oval 3281"/>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3" name="Oval 3282"/>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4" name="Oval 3283"/>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5" name="Oval 3284"/>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6" name="Oval 3285"/>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7" name="Oval 3286"/>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8" name="Oval 3287"/>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9" name="Oval 3288"/>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0" name="Oval 3289"/>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1" name="Oval 3290"/>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2" name="Oval 3291"/>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3" name="Oval 3292"/>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4" name="Oval 3293"/>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5" name="Oval 3294"/>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6" name="Oval 3295"/>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7" name="Oval 3296"/>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8" name="Oval 3297"/>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9" name="Oval 3298"/>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0" name="Oval 3299"/>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1" name="Oval 3300"/>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2" name="Oval 3301"/>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3" name="Oval 3302"/>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4" name="Oval 3303"/>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5" name="Oval 3304"/>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6" name="Oval 3305"/>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7" name="Oval 3306"/>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8" name="Oval 3307"/>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9" name="Oval 3308"/>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1" name="Group 10"/>
            <p:cNvGrpSpPr/>
            <p:nvPr userDrawn="1"/>
          </p:nvGrpSpPr>
          <p:grpSpPr>
            <a:xfrm>
              <a:off x="72770" y="3726541"/>
              <a:ext cx="9023963" cy="63137"/>
              <a:chOff x="-7319754" y="7456803"/>
              <a:chExt cx="9023963" cy="63137"/>
            </a:xfrm>
          </p:grpSpPr>
          <p:sp>
            <p:nvSpPr>
              <p:cNvPr id="3112" name="Oval 3111"/>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3" name="Oval 3112"/>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4" name="Oval 3113"/>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5" name="Oval 3114"/>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6" name="Oval 3115"/>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7" name="Oval 3116"/>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8" name="Oval 3117"/>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9" name="Oval 3118"/>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0" name="Oval 3119"/>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1" name="Oval 3120"/>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2" name="Oval 3121"/>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3" name="Oval 3122"/>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4" name="Oval 3123"/>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5" name="Oval 3124"/>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6" name="Oval 3125"/>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7" name="Oval 3126"/>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8" name="Oval 3127"/>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9" name="Oval 3128"/>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0" name="Oval 3129"/>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1" name="Oval 3130"/>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2" name="Oval 3131"/>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3" name="Oval 3132"/>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4" name="Oval 3133"/>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5" name="Oval 3134"/>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6" name="Oval 3135"/>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7" name="Oval 3136"/>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8" name="Oval 3137"/>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9" name="Oval 3138"/>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0" name="Oval 3139"/>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1" name="Oval 3140"/>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2" name="Oval 3141"/>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3" name="Oval 3142"/>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4" name="Oval 3143"/>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5" name="Oval 3144"/>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6" name="Oval 3145"/>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7" name="Oval 3146"/>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8" name="Oval 3147"/>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9" name="Oval 3148"/>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0" name="Oval 3149"/>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1" name="Oval 3150"/>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2" name="Oval 3151"/>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3" name="Oval 3152"/>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4" name="Oval 3153"/>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5" name="Oval 3154"/>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6" name="Oval 3155"/>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7" name="Oval 3156"/>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8" name="Oval 3157"/>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9" name="Oval 3158"/>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0" name="Oval 3159"/>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1" name="Oval 3160"/>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2" name="Oval 3161"/>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3" name="Oval 3162"/>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4" name="Oval 3163"/>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5" name="Oval 3164"/>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6" name="Oval 3165"/>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7" name="Oval 3166"/>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8" name="Oval 3167"/>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9" name="Oval 3168"/>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0" name="Oval 3169"/>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1" name="Oval 3170"/>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2" name="Oval 3171"/>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3" name="Oval 3172"/>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4" name="Oval 3173"/>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5" name="Oval 3174"/>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6" name="Oval 3175"/>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7" name="Oval 3176"/>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8" name="Oval 3177"/>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9" name="Oval 3178"/>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0" name="Oval 3179"/>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1" name="Oval 3180"/>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2" name="Oval 3181"/>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3" name="Oval 3182"/>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4" name="Oval 3183"/>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5" name="Oval 3184"/>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6" name="Oval 3185"/>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7" name="Oval 3186"/>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8" name="Oval 3187"/>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9" name="Oval 3188"/>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0" name="Oval 3189"/>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1" name="Oval 3190"/>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2" name="Oval 3191"/>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3" name="Oval 3192"/>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4" name="Oval 3193"/>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5" name="Oval 3194"/>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6" name="Oval 3195"/>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7" name="Oval 3196"/>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8" name="Oval 3197"/>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9" name="Oval 3198"/>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0" name="Oval 3199"/>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1" name="Oval 3200"/>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2" name="Oval 3201"/>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3" name="Oval 3202"/>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4" name="Oval 3203"/>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5" name="Oval 3204"/>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6" name="Oval 3205"/>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7" name="Oval 3206"/>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8" name="Oval 3207"/>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9" name="Oval 3208"/>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0" name="Oval 3209"/>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2" name="Group 11"/>
            <p:cNvGrpSpPr/>
            <p:nvPr userDrawn="1"/>
          </p:nvGrpSpPr>
          <p:grpSpPr>
            <a:xfrm>
              <a:off x="72769" y="3821791"/>
              <a:ext cx="9023963" cy="63137"/>
              <a:chOff x="-7319754" y="7456803"/>
              <a:chExt cx="9023963" cy="63137"/>
            </a:xfrm>
          </p:grpSpPr>
          <p:sp>
            <p:nvSpPr>
              <p:cNvPr id="3013" name="Oval 3012"/>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4" name="Oval 3013"/>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5" name="Oval 3014"/>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6" name="Oval 3015"/>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7" name="Oval 3016"/>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8" name="Oval 3017"/>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9" name="Oval 3018"/>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0" name="Oval 3019"/>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1" name="Oval 3020"/>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2" name="Oval 3021"/>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3" name="Oval 3022"/>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4" name="Oval 3023"/>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5" name="Oval 3024"/>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6" name="Oval 3025"/>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7" name="Oval 3026"/>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8" name="Oval 3027"/>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9" name="Oval 3028"/>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0" name="Oval 3029"/>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1" name="Oval 3030"/>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2" name="Oval 3031"/>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3" name="Oval 3032"/>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4" name="Oval 3033"/>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5" name="Oval 3034"/>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6" name="Oval 3035"/>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7" name="Oval 3036"/>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8" name="Oval 3037"/>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9" name="Oval 3038"/>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0" name="Oval 3039"/>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1" name="Oval 3040"/>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2" name="Oval 3041"/>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3" name="Oval 3042"/>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4" name="Oval 3043"/>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5" name="Oval 3044"/>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6" name="Oval 3045"/>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7" name="Oval 3046"/>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8" name="Oval 3047"/>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9" name="Oval 3048"/>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0" name="Oval 3049"/>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1" name="Oval 3050"/>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2" name="Oval 3051"/>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3" name="Oval 3052"/>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4" name="Oval 3053"/>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5" name="Oval 3054"/>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6" name="Oval 3055"/>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7" name="Oval 3056"/>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8" name="Oval 3057"/>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9" name="Oval 3058"/>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0" name="Oval 3059"/>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1" name="Oval 3060"/>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2" name="Oval 3061"/>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3" name="Oval 3062"/>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4" name="Oval 3063"/>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5" name="Oval 3064"/>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6" name="Oval 3065"/>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7" name="Oval 3066"/>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8" name="Oval 3067"/>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9" name="Oval 3068"/>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0" name="Oval 3069"/>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1" name="Oval 3070"/>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2" name="Oval 3071"/>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3" name="Oval 3072"/>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4" name="Oval 3073"/>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5" name="Oval 3074"/>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6" name="Oval 3075"/>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7" name="Oval 3076"/>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8" name="Oval 3077"/>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9" name="Oval 3078"/>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0" name="Oval 3079"/>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1" name="Oval 3080"/>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2" name="Oval 3081"/>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3" name="Oval 3082"/>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4" name="Oval 3083"/>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5" name="Oval 3084"/>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6" name="Oval 3085"/>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7" name="Oval 3086"/>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8" name="Oval 3087"/>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9" name="Oval 3088"/>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0" name="Oval 3089"/>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1" name="Oval 3090"/>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2" name="Oval 3091"/>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3" name="Oval 3092"/>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4" name="Oval 3093"/>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5" name="Oval 3094"/>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6" name="Oval 3095"/>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7" name="Oval 3096"/>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8" name="Oval 3097"/>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9" name="Oval 3098"/>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0" name="Oval 3099"/>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1" name="Oval 3100"/>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2" name="Oval 3101"/>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3" name="Oval 3102"/>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4" name="Oval 3103"/>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5" name="Oval 3104"/>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6" name="Oval 3105"/>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7" name="Oval 3106"/>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8" name="Oval 3107"/>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9" name="Oval 3108"/>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0" name="Oval 3109"/>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1" name="Oval 3110"/>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3" name="Group 12"/>
            <p:cNvGrpSpPr/>
            <p:nvPr userDrawn="1"/>
          </p:nvGrpSpPr>
          <p:grpSpPr>
            <a:xfrm>
              <a:off x="72768" y="3917041"/>
              <a:ext cx="9023963" cy="63137"/>
              <a:chOff x="-7319754" y="7456803"/>
              <a:chExt cx="9023963" cy="63137"/>
            </a:xfrm>
          </p:grpSpPr>
          <p:sp>
            <p:nvSpPr>
              <p:cNvPr id="2914" name="Oval 2913"/>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5" name="Oval 2914"/>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6" name="Oval 2915"/>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7" name="Oval 2916"/>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8" name="Oval 2917"/>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9" name="Oval 2918"/>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0" name="Oval 2919"/>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1" name="Oval 2920"/>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2" name="Oval 2921"/>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3" name="Oval 2922"/>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4" name="Oval 2923"/>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5" name="Oval 2924"/>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6" name="Oval 2925"/>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7" name="Oval 2926"/>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8" name="Oval 2927"/>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9" name="Oval 2928"/>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0" name="Oval 2929"/>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1" name="Oval 2930"/>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2" name="Oval 2931"/>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3" name="Oval 2932"/>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4" name="Oval 2933"/>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5" name="Oval 2934"/>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6" name="Oval 2935"/>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7" name="Oval 2936"/>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8" name="Oval 2937"/>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9" name="Oval 2938"/>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0" name="Oval 2939"/>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1" name="Oval 2940"/>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2" name="Oval 2941"/>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3" name="Oval 2942"/>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4" name="Oval 2943"/>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5" name="Oval 2944"/>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6" name="Oval 2945"/>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7" name="Oval 2946"/>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8" name="Oval 2947"/>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9" name="Oval 2948"/>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0" name="Oval 2949"/>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1" name="Oval 2950"/>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2" name="Oval 2951"/>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3" name="Oval 2952"/>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4" name="Oval 2953"/>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5" name="Oval 2954"/>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6" name="Oval 2955"/>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7" name="Oval 2956"/>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8" name="Oval 2957"/>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9" name="Oval 2958"/>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0" name="Oval 2959"/>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1" name="Oval 2960"/>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2" name="Oval 2961"/>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3" name="Oval 2962"/>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4" name="Oval 2963"/>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5" name="Oval 2964"/>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6" name="Oval 2965"/>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7" name="Oval 2966"/>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8" name="Oval 2967"/>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9" name="Oval 2968"/>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0" name="Oval 2969"/>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1" name="Oval 2970"/>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2" name="Oval 2971"/>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3" name="Oval 2972"/>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4" name="Oval 2973"/>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5" name="Oval 2974"/>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6" name="Oval 2975"/>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7" name="Oval 2976"/>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8" name="Oval 2977"/>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9" name="Oval 2978"/>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0" name="Oval 2979"/>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1" name="Oval 2980"/>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2" name="Oval 2981"/>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3" name="Oval 2982"/>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4" name="Oval 2983"/>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5" name="Oval 2984"/>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6" name="Oval 2985"/>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7" name="Oval 2986"/>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8" name="Oval 2987"/>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9" name="Oval 2988"/>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0" name="Oval 2989"/>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1" name="Oval 2990"/>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2" name="Oval 2991"/>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3" name="Oval 2992"/>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4" name="Oval 2993"/>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5" name="Oval 2994"/>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6" name="Oval 2995"/>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7" name="Oval 2996"/>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8" name="Oval 2997"/>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9" name="Oval 2998"/>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0" name="Oval 2999"/>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1" name="Oval 3000"/>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2" name="Oval 3001"/>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3" name="Oval 3002"/>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4" name="Oval 3003"/>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5" name="Oval 3004"/>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6" name="Oval 3005"/>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7" name="Oval 3006"/>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8" name="Oval 3007"/>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9" name="Oval 3008"/>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0" name="Oval 3009"/>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1" name="Oval 3010"/>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2" name="Oval 3011"/>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4" name="Group 13"/>
            <p:cNvGrpSpPr/>
            <p:nvPr userDrawn="1"/>
          </p:nvGrpSpPr>
          <p:grpSpPr>
            <a:xfrm>
              <a:off x="72767" y="4012291"/>
              <a:ext cx="9023963" cy="63137"/>
              <a:chOff x="-7319754" y="7456803"/>
              <a:chExt cx="9023963" cy="63137"/>
            </a:xfrm>
          </p:grpSpPr>
          <p:sp>
            <p:nvSpPr>
              <p:cNvPr id="2815" name="Oval 2814"/>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6" name="Oval 2815"/>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7" name="Oval 2816"/>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8" name="Oval 2817"/>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9" name="Oval 2818"/>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0" name="Oval 2819"/>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1" name="Oval 2820"/>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2" name="Oval 2821"/>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3" name="Oval 2822"/>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4" name="Oval 2823"/>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5" name="Oval 2824"/>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6" name="Oval 2825"/>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7" name="Oval 2826"/>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8" name="Oval 2827"/>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9" name="Oval 2828"/>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0" name="Oval 2829"/>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1" name="Oval 2830"/>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2" name="Oval 2831"/>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3" name="Oval 2832"/>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4" name="Oval 2833"/>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5" name="Oval 2834"/>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6" name="Oval 2835"/>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7" name="Oval 2836"/>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8" name="Oval 2837"/>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9" name="Oval 2838"/>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0" name="Oval 2839"/>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1" name="Oval 2840"/>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2" name="Oval 2841"/>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3" name="Oval 2842"/>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4" name="Oval 2843"/>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5" name="Oval 2844"/>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6" name="Oval 2845"/>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7" name="Oval 2846"/>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8" name="Oval 2847"/>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9" name="Oval 2848"/>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0" name="Oval 2849"/>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1" name="Oval 2850"/>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2" name="Oval 2851"/>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3" name="Oval 2852"/>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4" name="Oval 2853"/>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5" name="Oval 2854"/>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6" name="Oval 2855"/>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7" name="Oval 2856"/>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8" name="Oval 2857"/>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9" name="Oval 2858"/>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0" name="Oval 2859"/>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1" name="Oval 2860"/>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2" name="Oval 2861"/>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3" name="Oval 2862"/>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4" name="Oval 2863"/>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5" name="Oval 2864"/>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6" name="Oval 2865"/>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7" name="Oval 2866"/>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8" name="Oval 2867"/>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9" name="Oval 2868"/>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0" name="Oval 2869"/>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1" name="Oval 2870"/>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2" name="Oval 2871"/>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3" name="Oval 2872"/>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4" name="Oval 2873"/>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5" name="Oval 2874"/>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6" name="Oval 2875"/>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7" name="Oval 2876"/>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8" name="Oval 2877"/>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9" name="Oval 2878"/>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0" name="Oval 2879"/>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1" name="Oval 2880"/>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2" name="Oval 2881"/>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3" name="Oval 2882"/>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4" name="Oval 2883"/>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5" name="Oval 2884"/>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6" name="Oval 2885"/>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7" name="Oval 2886"/>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8" name="Oval 2887"/>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9" name="Oval 2888"/>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0" name="Oval 2889"/>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1" name="Oval 2890"/>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2" name="Oval 2891"/>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3" name="Oval 2892"/>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4" name="Oval 2893"/>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5" name="Oval 2894"/>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6" name="Oval 2895"/>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7" name="Oval 2896"/>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8" name="Oval 2897"/>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9" name="Oval 2898"/>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0" name="Oval 2899"/>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1" name="Oval 2900"/>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2" name="Oval 2901"/>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3" name="Oval 2902"/>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4" name="Oval 2903"/>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5" name="Oval 2904"/>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6" name="Oval 2905"/>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7" name="Oval 2906"/>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8" name="Oval 2907"/>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9" name="Oval 2908"/>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0" name="Oval 2909"/>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1" name="Oval 2910"/>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2" name="Oval 2911"/>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3" name="Oval 2912"/>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5" name="Group 14"/>
            <p:cNvGrpSpPr/>
            <p:nvPr userDrawn="1"/>
          </p:nvGrpSpPr>
          <p:grpSpPr>
            <a:xfrm>
              <a:off x="72766" y="4107541"/>
              <a:ext cx="9023963" cy="63137"/>
              <a:chOff x="-7319754" y="7456803"/>
              <a:chExt cx="9023963" cy="63137"/>
            </a:xfrm>
          </p:grpSpPr>
          <p:sp>
            <p:nvSpPr>
              <p:cNvPr id="2716" name="Oval 2715"/>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7" name="Oval 2716"/>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8" name="Oval 2717"/>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9" name="Oval 2718"/>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0" name="Oval 2719"/>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1" name="Oval 2720"/>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2" name="Oval 2721"/>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3" name="Oval 2722"/>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4" name="Oval 2723"/>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5" name="Oval 2724"/>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6" name="Oval 2725"/>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7" name="Oval 2726"/>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8" name="Oval 2727"/>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9" name="Oval 2728"/>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0" name="Oval 2729"/>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1" name="Oval 2730"/>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2" name="Oval 2731"/>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3" name="Oval 2732"/>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4" name="Oval 2733"/>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5" name="Oval 2734"/>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6" name="Oval 2735"/>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7" name="Oval 2736"/>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8" name="Oval 2737"/>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9" name="Oval 2738"/>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0" name="Oval 2739"/>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1" name="Oval 2740"/>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2" name="Oval 2741"/>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3" name="Oval 2742"/>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4" name="Oval 2743"/>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5" name="Oval 2744"/>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6" name="Oval 2745"/>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7" name="Oval 2746"/>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8" name="Oval 2747"/>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9" name="Oval 2748"/>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0" name="Oval 2749"/>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1" name="Oval 2750"/>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2" name="Oval 2751"/>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3" name="Oval 2752"/>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4" name="Oval 2753"/>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5" name="Oval 2754"/>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6" name="Oval 2755"/>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7" name="Oval 2756"/>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8" name="Oval 2757"/>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9" name="Oval 2758"/>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0" name="Oval 2759"/>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1" name="Oval 2760"/>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2" name="Oval 2761"/>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3" name="Oval 2762"/>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4" name="Oval 2763"/>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5" name="Oval 2764"/>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6" name="Oval 2765"/>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7" name="Oval 2766"/>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8" name="Oval 2767"/>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9" name="Oval 2768"/>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0" name="Oval 2769"/>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1" name="Oval 2770"/>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2" name="Oval 2771"/>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3" name="Oval 2772"/>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4" name="Oval 2773"/>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5" name="Oval 2774"/>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6" name="Oval 2775"/>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7" name="Oval 2776"/>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8" name="Oval 2777"/>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9" name="Oval 2778"/>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0" name="Oval 2779"/>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1" name="Oval 2780"/>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2" name="Oval 2781"/>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3" name="Oval 2782"/>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4" name="Oval 2783"/>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5" name="Oval 2784"/>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6" name="Oval 2785"/>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7" name="Oval 2786"/>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8" name="Oval 2787"/>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9" name="Oval 2788"/>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0" name="Oval 2789"/>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1" name="Oval 2790"/>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2" name="Oval 2791"/>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3" name="Oval 2792"/>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4" name="Oval 2793"/>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5" name="Oval 2794"/>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6" name="Oval 2795"/>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7" name="Oval 2796"/>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8" name="Oval 2797"/>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9" name="Oval 2798"/>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0" name="Oval 2799"/>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1" name="Oval 2800"/>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2" name="Oval 2801"/>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3" name="Oval 2802"/>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4" name="Oval 2803"/>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5" name="Oval 2804"/>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6" name="Oval 2805"/>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7" name="Oval 2806"/>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8" name="Oval 2807"/>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9" name="Oval 2808"/>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0" name="Oval 2809"/>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1" name="Oval 2810"/>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2" name="Oval 2811"/>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3" name="Oval 2812"/>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4" name="Oval 2813"/>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6" name="Group 15"/>
            <p:cNvGrpSpPr/>
            <p:nvPr userDrawn="1"/>
          </p:nvGrpSpPr>
          <p:grpSpPr>
            <a:xfrm>
              <a:off x="72765" y="4202791"/>
              <a:ext cx="9023963" cy="63137"/>
              <a:chOff x="-7319754" y="7456803"/>
              <a:chExt cx="9023963" cy="63137"/>
            </a:xfrm>
          </p:grpSpPr>
          <p:sp>
            <p:nvSpPr>
              <p:cNvPr id="2617" name="Oval 2616"/>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8" name="Oval 2617"/>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9" name="Oval 2618"/>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0" name="Oval 2619"/>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1" name="Oval 2620"/>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2" name="Oval 2621"/>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3" name="Oval 2622"/>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4" name="Oval 2623"/>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5" name="Oval 2624"/>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6" name="Oval 2625"/>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7" name="Oval 2626"/>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8" name="Oval 2627"/>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9" name="Oval 2628"/>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0" name="Oval 2629"/>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1" name="Oval 2630"/>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2" name="Oval 2631"/>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3" name="Oval 2632"/>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4" name="Oval 2633"/>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5" name="Oval 2634"/>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6" name="Oval 2635"/>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7" name="Oval 2636"/>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8" name="Oval 2637"/>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9" name="Oval 2638"/>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0" name="Oval 2639"/>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1" name="Oval 2640"/>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2" name="Oval 2641"/>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3" name="Oval 2642"/>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4" name="Oval 2643"/>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5" name="Oval 2644"/>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6" name="Oval 2645"/>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7" name="Oval 2646"/>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8" name="Oval 2647"/>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9" name="Oval 2648"/>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0" name="Oval 2649"/>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1" name="Oval 2650"/>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2" name="Oval 2651"/>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3" name="Oval 2652"/>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4" name="Oval 2653"/>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5" name="Oval 2654"/>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6" name="Oval 2655"/>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7" name="Oval 2656"/>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8" name="Oval 2657"/>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9" name="Oval 2658"/>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0" name="Oval 2659"/>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1" name="Oval 2660"/>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2" name="Oval 2661"/>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3" name="Oval 2662"/>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4" name="Oval 2663"/>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5" name="Oval 2664"/>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6" name="Oval 2665"/>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7" name="Oval 2666"/>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8" name="Oval 2667"/>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9" name="Oval 2668"/>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0" name="Oval 2669"/>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1" name="Oval 2670"/>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2" name="Oval 2671"/>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3" name="Oval 2672"/>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4" name="Oval 2673"/>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5" name="Oval 2674"/>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6" name="Oval 2675"/>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7" name="Oval 2676"/>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8" name="Oval 2677"/>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9" name="Oval 2678"/>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0" name="Oval 2679"/>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1" name="Oval 2680"/>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2" name="Oval 2681"/>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3" name="Oval 2682"/>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4" name="Oval 2683"/>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5" name="Oval 2684"/>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6" name="Oval 2685"/>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7" name="Oval 2686"/>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8" name="Oval 2687"/>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9" name="Oval 2688"/>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0" name="Oval 2689"/>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1" name="Oval 2690"/>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2" name="Oval 2691"/>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3" name="Oval 2692"/>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4" name="Oval 2693"/>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5" name="Oval 2694"/>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6" name="Oval 2695"/>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7" name="Oval 2696"/>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8" name="Oval 2697"/>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9" name="Oval 2698"/>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0" name="Oval 2699"/>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1" name="Oval 2700"/>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2" name="Oval 2701"/>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3" name="Oval 2702"/>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4" name="Oval 2703"/>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5" name="Oval 2704"/>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6" name="Oval 2705"/>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7" name="Oval 2706"/>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8" name="Oval 2707"/>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9" name="Oval 2708"/>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0" name="Oval 2709"/>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1" name="Oval 2710"/>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2" name="Oval 2711"/>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3" name="Oval 2712"/>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4" name="Oval 2713"/>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5" name="Oval 2714"/>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7" name="Group 16"/>
            <p:cNvGrpSpPr/>
            <p:nvPr userDrawn="1"/>
          </p:nvGrpSpPr>
          <p:grpSpPr>
            <a:xfrm>
              <a:off x="72764" y="4298041"/>
              <a:ext cx="9023963" cy="63137"/>
              <a:chOff x="-7319754" y="7456803"/>
              <a:chExt cx="9023963" cy="63137"/>
            </a:xfrm>
          </p:grpSpPr>
          <p:sp>
            <p:nvSpPr>
              <p:cNvPr id="2518" name="Oval 2517"/>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9" name="Oval 2518"/>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0" name="Oval 2519"/>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1" name="Oval 2520"/>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2" name="Oval 2521"/>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3" name="Oval 2522"/>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4" name="Oval 2523"/>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5" name="Oval 2524"/>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6" name="Oval 2525"/>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7" name="Oval 2526"/>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8" name="Oval 2527"/>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9" name="Oval 2528"/>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0" name="Oval 2529"/>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1" name="Oval 2530"/>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2" name="Oval 2531"/>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3" name="Oval 2532"/>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4" name="Oval 2533"/>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5" name="Oval 2534"/>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6" name="Oval 2535"/>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7" name="Oval 2536"/>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8" name="Oval 2537"/>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9" name="Oval 2538"/>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0" name="Oval 2539"/>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1" name="Oval 2540"/>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2" name="Oval 2541"/>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3" name="Oval 2542"/>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4" name="Oval 2543"/>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5" name="Oval 2544"/>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6" name="Oval 2545"/>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7" name="Oval 2546"/>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8" name="Oval 2547"/>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9" name="Oval 2548"/>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0" name="Oval 2549"/>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1" name="Oval 2550"/>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2" name="Oval 2551"/>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3" name="Oval 2552"/>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4" name="Oval 2553"/>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5" name="Oval 2554"/>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6" name="Oval 2555"/>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7" name="Oval 2556"/>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8" name="Oval 2557"/>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9" name="Oval 2558"/>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0" name="Oval 2559"/>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1" name="Oval 2560"/>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2" name="Oval 2561"/>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3" name="Oval 2562"/>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4" name="Oval 2563"/>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5" name="Oval 2564"/>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6" name="Oval 2565"/>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7" name="Oval 2566"/>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8" name="Oval 2567"/>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9" name="Oval 2568"/>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0" name="Oval 2569"/>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1" name="Oval 2570"/>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2" name="Oval 2571"/>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3" name="Oval 2572"/>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4" name="Oval 2573"/>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5" name="Oval 2574"/>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6" name="Oval 2575"/>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7" name="Oval 2576"/>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8" name="Oval 2577"/>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9" name="Oval 2578"/>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0" name="Oval 2579"/>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1" name="Oval 2580"/>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2" name="Oval 2581"/>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3" name="Oval 2582"/>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4" name="Oval 2583"/>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5" name="Oval 2584"/>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6" name="Oval 2585"/>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7" name="Oval 2586"/>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8" name="Oval 2587"/>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9" name="Oval 2588"/>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0" name="Oval 2589"/>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1" name="Oval 2590"/>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2" name="Oval 2591"/>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3" name="Oval 2592"/>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4" name="Oval 2593"/>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5" name="Oval 2594"/>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6" name="Oval 2595"/>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7" name="Oval 2596"/>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8" name="Oval 2597"/>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9" name="Oval 2598"/>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0" name="Oval 2599"/>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1" name="Oval 2600"/>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2" name="Oval 2601"/>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3" name="Oval 2602"/>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4" name="Oval 2603"/>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5" name="Oval 2604"/>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6" name="Oval 2605"/>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7" name="Oval 2606"/>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8" name="Oval 2607"/>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9" name="Oval 2608"/>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0" name="Oval 2609"/>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1" name="Oval 2610"/>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2" name="Oval 2611"/>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3" name="Oval 2612"/>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4" name="Oval 2613"/>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5" name="Oval 2614"/>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6" name="Oval 2615"/>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8" name="Group 17"/>
            <p:cNvGrpSpPr/>
            <p:nvPr userDrawn="1"/>
          </p:nvGrpSpPr>
          <p:grpSpPr>
            <a:xfrm>
              <a:off x="72763" y="4393291"/>
              <a:ext cx="9023963" cy="63137"/>
              <a:chOff x="-7319754" y="7456803"/>
              <a:chExt cx="9023963" cy="63137"/>
            </a:xfrm>
          </p:grpSpPr>
          <p:sp>
            <p:nvSpPr>
              <p:cNvPr id="2419" name="Oval 2418"/>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0" name="Oval 2419"/>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1" name="Oval 2420"/>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2" name="Oval 2421"/>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3" name="Oval 2422"/>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4" name="Oval 2423"/>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5" name="Oval 2424"/>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6" name="Oval 2425"/>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7" name="Oval 2426"/>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8" name="Oval 2427"/>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9" name="Oval 2428"/>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0" name="Oval 2429"/>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1" name="Oval 2430"/>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2" name="Oval 2431"/>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3" name="Oval 2432"/>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4" name="Oval 2433"/>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5" name="Oval 2434"/>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6" name="Oval 2435"/>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7" name="Oval 2436"/>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8" name="Oval 2437"/>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9" name="Oval 2438"/>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0" name="Oval 2439"/>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1" name="Oval 2440"/>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2" name="Oval 2441"/>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3" name="Oval 2442"/>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4" name="Oval 2443"/>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5" name="Oval 2444"/>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6" name="Oval 2445"/>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7" name="Oval 2446"/>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8" name="Oval 2447"/>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9" name="Oval 2448"/>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0" name="Oval 2449"/>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1" name="Oval 2450"/>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2" name="Oval 2451"/>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3" name="Oval 2452"/>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4" name="Oval 2453"/>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5" name="Oval 2454"/>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6" name="Oval 2455"/>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7" name="Oval 2456"/>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8" name="Oval 2457"/>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9" name="Oval 2458"/>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0" name="Oval 2459"/>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1" name="Oval 2460"/>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2" name="Oval 2461"/>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3" name="Oval 2462"/>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4" name="Oval 2463"/>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5" name="Oval 2464"/>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6" name="Oval 2465"/>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7" name="Oval 2466"/>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8" name="Oval 2467"/>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9" name="Oval 2468"/>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0" name="Oval 2469"/>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1" name="Oval 2470"/>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2" name="Oval 2471"/>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3" name="Oval 2472"/>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4" name="Oval 2473"/>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5" name="Oval 2474"/>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6" name="Oval 2475"/>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7" name="Oval 2476"/>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8" name="Oval 2477"/>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9" name="Oval 2478"/>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0" name="Oval 2479"/>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1" name="Oval 2480"/>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2" name="Oval 2481"/>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3" name="Oval 2482"/>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4" name="Oval 2483"/>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5" name="Oval 2484"/>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6" name="Oval 2485"/>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7" name="Oval 2486"/>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8" name="Oval 2487"/>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9" name="Oval 2488"/>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0" name="Oval 2489"/>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1" name="Oval 2490"/>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2" name="Oval 2491"/>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3" name="Oval 2492"/>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4" name="Oval 2493"/>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5" name="Oval 2494"/>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6" name="Oval 2495"/>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7" name="Oval 2496"/>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8" name="Oval 2497"/>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9" name="Oval 2498"/>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0" name="Oval 2499"/>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1" name="Oval 2500"/>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2" name="Oval 2501"/>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3" name="Oval 2502"/>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4" name="Oval 2503"/>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5" name="Oval 2504"/>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6" name="Oval 2505"/>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7" name="Oval 2506"/>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8" name="Oval 2507"/>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9" name="Oval 2508"/>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0" name="Oval 2509"/>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1" name="Oval 2510"/>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2" name="Oval 2511"/>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3" name="Oval 2512"/>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4" name="Oval 2513"/>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5" name="Oval 2514"/>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6" name="Oval 2515"/>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7" name="Oval 2516"/>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19" name="Group 18"/>
            <p:cNvGrpSpPr/>
            <p:nvPr userDrawn="1"/>
          </p:nvGrpSpPr>
          <p:grpSpPr>
            <a:xfrm>
              <a:off x="72762" y="4488541"/>
              <a:ext cx="9023963" cy="63137"/>
              <a:chOff x="-7319754" y="7456803"/>
              <a:chExt cx="9023963" cy="63137"/>
            </a:xfrm>
          </p:grpSpPr>
          <p:sp>
            <p:nvSpPr>
              <p:cNvPr id="2320" name="Oval 2319"/>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1" name="Oval 2320"/>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2" name="Oval 2321"/>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3" name="Oval 2322"/>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4" name="Oval 2323"/>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5" name="Oval 2324"/>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6" name="Oval 2325"/>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7" name="Oval 2326"/>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8" name="Oval 2327"/>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9" name="Oval 2328"/>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0" name="Oval 2329"/>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1" name="Oval 2330"/>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2" name="Oval 2331"/>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3" name="Oval 2332"/>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4" name="Oval 2333"/>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5" name="Oval 2334"/>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6" name="Oval 2335"/>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7" name="Oval 2336"/>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8" name="Oval 2337"/>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9" name="Oval 2338"/>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0" name="Oval 2339"/>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1" name="Oval 2340"/>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2" name="Oval 2341"/>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3" name="Oval 2342"/>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4" name="Oval 2343"/>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5" name="Oval 2344"/>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6" name="Oval 2345"/>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7" name="Oval 2346"/>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8" name="Oval 2347"/>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9" name="Oval 2348"/>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0" name="Oval 2349"/>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1" name="Oval 2350"/>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2" name="Oval 2351"/>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3" name="Oval 2352"/>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4" name="Oval 2353"/>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5" name="Oval 2354"/>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6" name="Oval 2355"/>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7" name="Oval 2356"/>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8" name="Oval 2357"/>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9" name="Oval 2358"/>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0" name="Oval 2359"/>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1" name="Oval 2360"/>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2" name="Oval 2361"/>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3" name="Oval 2362"/>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4" name="Oval 2363"/>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5" name="Oval 2364"/>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6" name="Oval 2365"/>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7" name="Oval 2366"/>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8" name="Oval 2367"/>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9" name="Oval 2368"/>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0" name="Oval 2369"/>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1" name="Oval 2370"/>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2" name="Oval 2371"/>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3" name="Oval 2372"/>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4" name="Oval 2373"/>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5" name="Oval 2374"/>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6" name="Oval 2375"/>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7" name="Oval 2376"/>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8" name="Oval 2377"/>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9" name="Oval 2378"/>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0" name="Oval 2379"/>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1" name="Oval 2380"/>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2" name="Oval 2381"/>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3" name="Oval 2382"/>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4" name="Oval 2383"/>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5" name="Oval 2384"/>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6" name="Oval 2385"/>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7" name="Oval 2386"/>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8" name="Oval 2387"/>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9" name="Oval 2388"/>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0" name="Oval 2389"/>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1" name="Oval 2390"/>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2" name="Oval 2391"/>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3" name="Oval 2392"/>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4" name="Oval 2393"/>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5" name="Oval 2394"/>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6" name="Oval 2395"/>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7" name="Oval 2396"/>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8" name="Oval 2397"/>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9" name="Oval 2398"/>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0" name="Oval 2399"/>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1" name="Oval 2400"/>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2" name="Oval 2401"/>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3" name="Oval 2402"/>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4" name="Oval 2403"/>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5" name="Oval 2404"/>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6" name="Oval 2405"/>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7" name="Oval 2406"/>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8" name="Oval 2407"/>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9" name="Oval 2408"/>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0" name="Oval 2409"/>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1" name="Oval 2410"/>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2" name="Oval 2411"/>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3" name="Oval 2412"/>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4" name="Oval 2413"/>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5" name="Oval 2414"/>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6" name="Oval 2415"/>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7" name="Oval 2416"/>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18" name="Oval 2417"/>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0" name="Group 19"/>
            <p:cNvGrpSpPr/>
            <p:nvPr userDrawn="1"/>
          </p:nvGrpSpPr>
          <p:grpSpPr>
            <a:xfrm>
              <a:off x="72761" y="4583791"/>
              <a:ext cx="9023963" cy="63137"/>
              <a:chOff x="-7319754" y="7456803"/>
              <a:chExt cx="9023963" cy="63137"/>
            </a:xfrm>
          </p:grpSpPr>
          <p:sp>
            <p:nvSpPr>
              <p:cNvPr id="2221" name="Oval 2220"/>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2" name="Oval 2221"/>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3" name="Oval 2222"/>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4" name="Oval 2223"/>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5" name="Oval 2224"/>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6" name="Oval 2225"/>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7" name="Oval 2226"/>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8" name="Oval 2227"/>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9" name="Oval 2228"/>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0" name="Oval 2229"/>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1" name="Oval 2230"/>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2" name="Oval 2231"/>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3" name="Oval 2232"/>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4" name="Oval 2233"/>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5" name="Oval 2234"/>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6" name="Oval 2235"/>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7" name="Oval 2236"/>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8" name="Oval 2237"/>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9" name="Oval 2238"/>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0" name="Oval 2239"/>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1" name="Oval 2240"/>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2" name="Oval 2241"/>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3" name="Oval 2242"/>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4" name="Oval 2243"/>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5" name="Oval 2244"/>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6" name="Oval 2245"/>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7" name="Oval 2246"/>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8" name="Oval 2247"/>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9" name="Oval 2248"/>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0" name="Oval 2249"/>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1" name="Oval 2250"/>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2" name="Oval 2251"/>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3" name="Oval 2252"/>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4" name="Oval 2253"/>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5" name="Oval 2254"/>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6" name="Oval 2255"/>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7" name="Oval 2256"/>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8" name="Oval 2257"/>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9" name="Oval 2258"/>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0" name="Oval 2259"/>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1" name="Oval 2260"/>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2" name="Oval 2261"/>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3" name="Oval 2262"/>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4" name="Oval 2263"/>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5" name="Oval 2264"/>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6" name="Oval 2265"/>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7" name="Oval 2266"/>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8" name="Oval 2267"/>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9" name="Oval 2268"/>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0" name="Oval 2269"/>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1" name="Oval 2270"/>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2" name="Oval 2271"/>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3" name="Oval 2272"/>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4" name="Oval 2273"/>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5" name="Oval 2274"/>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6" name="Oval 2275"/>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7" name="Oval 2276"/>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8" name="Oval 2277"/>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9" name="Oval 2278"/>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0" name="Oval 2279"/>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1" name="Oval 2280"/>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2" name="Oval 2281"/>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3" name="Oval 2282"/>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4" name="Oval 2283"/>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5" name="Oval 2284"/>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6" name="Oval 2285"/>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7" name="Oval 2286"/>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8" name="Oval 2287"/>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9" name="Oval 2288"/>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0" name="Oval 2289"/>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1" name="Oval 2290"/>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2" name="Oval 2291"/>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3" name="Oval 2292"/>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4" name="Oval 2293"/>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5" name="Oval 2294"/>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6" name="Oval 2295"/>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7" name="Oval 2296"/>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8" name="Oval 2297"/>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9" name="Oval 2298"/>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0" name="Oval 2299"/>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1" name="Oval 2300"/>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2" name="Oval 2301"/>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3" name="Oval 2302"/>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4" name="Oval 2303"/>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5" name="Oval 2304"/>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6" name="Oval 2305"/>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7" name="Oval 2306"/>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8" name="Oval 2307"/>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9" name="Oval 2308"/>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0" name="Oval 2309"/>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1" name="Oval 2310"/>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2" name="Oval 2311"/>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3" name="Oval 2312"/>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4" name="Oval 2313"/>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5" name="Oval 2314"/>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6" name="Oval 2315"/>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7" name="Oval 2316"/>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8" name="Oval 2317"/>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9" name="Oval 2318"/>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1" name="Group 20"/>
            <p:cNvGrpSpPr/>
            <p:nvPr userDrawn="1"/>
          </p:nvGrpSpPr>
          <p:grpSpPr>
            <a:xfrm>
              <a:off x="72760" y="4679041"/>
              <a:ext cx="9023963" cy="63137"/>
              <a:chOff x="-7319754" y="7456803"/>
              <a:chExt cx="9023963" cy="63137"/>
            </a:xfrm>
          </p:grpSpPr>
          <p:sp>
            <p:nvSpPr>
              <p:cNvPr id="2122" name="Oval 2121"/>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3" name="Oval 2122"/>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4" name="Oval 2123"/>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5" name="Oval 2124"/>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6" name="Oval 2125"/>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7" name="Oval 2126"/>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8" name="Oval 2127"/>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9" name="Oval 2128"/>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0" name="Oval 2129"/>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1" name="Oval 2130"/>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2" name="Oval 2131"/>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3" name="Oval 2132"/>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4" name="Oval 2133"/>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5" name="Oval 2134"/>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6" name="Oval 2135"/>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7" name="Oval 2136"/>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8" name="Oval 2137"/>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9" name="Oval 2138"/>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0" name="Oval 2139"/>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1" name="Oval 2140"/>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2" name="Oval 2141"/>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3" name="Oval 2142"/>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4" name="Oval 2143"/>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5" name="Oval 2144"/>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6" name="Oval 2145"/>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7" name="Oval 2146"/>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8" name="Oval 2147"/>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9" name="Oval 2148"/>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0" name="Oval 2149"/>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1" name="Oval 2150"/>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2" name="Oval 2151"/>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3" name="Oval 2152"/>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4" name="Oval 2153"/>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5" name="Oval 2154"/>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6" name="Oval 2155"/>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7" name="Oval 2156"/>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8" name="Oval 2157"/>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9" name="Oval 2158"/>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0" name="Oval 2159"/>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1" name="Oval 2160"/>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2" name="Oval 2161"/>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3" name="Oval 2162"/>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4" name="Oval 2163"/>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5" name="Oval 2164"/>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6" name="Oval 2165"/>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7" name="Oval 2166"/>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8" name="Oval 2167"/>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9" name="Oval 2168"/>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0" name="Oval 2169"/>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1" name="Oval 2170"/>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2" name="Oval 2171"/>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3" name="Oval 2172"/>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4" name="Oval 2173"/>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5" name="Oval 2174"/>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6" name="Oval 2175"/>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7" name="Oval 2176"/>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8" name="Oval 2177"/>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9" name="Oval 2178"/>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0" name="Oval 2179"/>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1" name="Oval 2180"/>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2" name="Oval 2181"/>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3" name="Oval 2182"/>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4" name="Oval 2183"/>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5" name="Oval 2184"/>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6" name="Oval 2185"/>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7" name="Oval 2186"/>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8" name="Oval 2187"/>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9" name="Oval 2188"/>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0" name="Oval 2189"/>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1" name="Oval 2190"/>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2" name="Oval 2191"/>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3" name="Oval 2192"/>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4" name="Oval 2193"/>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5" name="Oval 2194"/>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6" name="Oval 2195"/>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7" name="Oval 2196"/>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8" name="Oval 2197"/>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9" name="Oval 2198"/>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0" name="Oval 2199"/>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1" name="Oval 2200"/>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2" name="Oval 2201"/>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3" name="Oval 2202"/>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4" name="Oval 2203"/>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5" name="Oval 2204"/>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6" name="Oval 2205"/>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7" name="Oval 2206"/>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8" name="Oval 2207"/>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9" name="Oval 2208"/>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0" name="Oval 2209"/>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1" name="Oval 2210"/>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2" name="Oval 2211"/>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3" name="Oval 2212"/>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4" name="Oval 2213"/>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5" name="Oval 2214"/>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6" name="Oval 2215"/>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7" name="Oval 2216"/>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8" name="Oval 2217"/>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9" name="Oval 2218"/>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0" name="Oval 2219"/>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2" name="Group 21"/>
            <p:cNvGrpSpPr/>
            <p:nvPr userDrawn="1"/>
          </p:nvGrpSpPr>
          <p:grpSpPr>
            <a:xfrm>
              <a:off x="72759" y="4774291"/>
              <a:ext cx="9023963" cy="63137"/>
              <a:chOff x="-7319754" y="7456803"/>
              <a:chExt cx="9023963" cy="63137"/>
            </a:xfrm>
          </p:grpSpPr>
          <p:sp>
            <p:nvSpPr>
              <p:cNvPr id="2023" name="Oval 2022"/>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4" name="Oval 2023"/>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5" name="Oval 2024"/>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6" name="Oval 2025"/>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7" name="Oval 2026"/>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8" name="Oval 2027"/>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9" name="Oval 2028"/>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0" name="Oval 2029"/>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1" name="Oval 2030"/>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2" name="Oval 2031"/>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3" name="Oval 2032"/>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4" name="Oval 2033"/>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5" name="Oval 2034"/>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6" name="Oval 2035"/>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7" name="Oval 2036"/>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8" name="Oval 2037"/>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9" name="Oval 2038"/>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0" name="Oval 2039"/>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1" name="Oval 2040"/>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2" name="Oval 2041"/>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3" name="Oval 2042"/>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4" name="Oval 2043"/>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5" name="Oval 2044"/>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6" name="Oval 2045"/>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7" name="Oval 2046"/>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8" name="Oval 2047"/>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9" name="Oval 2048"/>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0" name="Oval 2049"/>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1" name="Oval 2050"/>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2" name="Oval 2051"/>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3" name="Oval 2052"/>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4" name="Oval 2053"/>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5" name="Oval 2054"/>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6" name="Oval 2055"/>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7" name="Oval 2056"/>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8" name="Oval 2057"/>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9" name="Oval 2058"/>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0" name="Oval 2059"/>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1" name="Oval 2060"/>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2" name="Oval 2061"/>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3" name="Oval 2062"/>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4" name="Oval 2063"/>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5" name="Oval 2064"/>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6" name="Oval 2065"/>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7" name="Oval 2066"/>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8" name="Oval 2067"/>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9" name="Oval 2068"/>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0" name="Oval 2069"/>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1" name="Oval 2070"/>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2" name="Oval 2071"/>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3" name="Oval 2072"/>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4" name="Oval 2073"/>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5" name="Oval 2074"/>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6" name="Oval 2075"/>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7" name="Oval 2076"/>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8" name="Oval 2077"/>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9" name="Oval 2078"/>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0" name="Oval 2079"/>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1" name="Oval 2080"/>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2" name="Oval 2081"/>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3" name="Oval 2082"/>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4" name="Oval 2083"/>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5" name="Oval 2084"/>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6" name="Oval 2085"/>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7" name="Oval 2086"/>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8" name="Oval 2087"/>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9" name="Oval 2088"/>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0" name="Oval 2089"/>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1" name="Oval 2090"/>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2" name="Oval 2091"/>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3" name="Oval 2092"/>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4" name="Oval 2093"/>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5" name="Oval 2094"/>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6" name="Oval 2095"/>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7" name="Oval 2096"/>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8" name="Oval 2097"/>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9" name="Oval 2098"/>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0" name="Oval 2099"/>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1" name="Oval 2100"/>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2" name="Oval 2101"/>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3" name="Oval 2102"/>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4" name="Oval 2103"/>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5" name="Oval 2104"/>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6" name="Oval 2105"/>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7" name="Oval 2106"/>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8" name="Oval 2107"/>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9" name="Oval 2108"/>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0" name="Oval 2109"/>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1" name="Oval 2110"/>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2" name="Oval 2111"/>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3" name="Oval 2112"/>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4" name="Oval 2113"/>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5" name="Oval 2114"/>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6" name="Oval 2115"/>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7" name="Oval 2116"/>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8" name="Oval 2117"/>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9" name="Oval 2118"/>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0" name="Oval 2119"/>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1" name="Oval 2120"/>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3" name="Group 22"/>
            <p:cNvGrpSpPr/>
            <p:nvPr userDrawn="1"/>
          </p:nvGrpSpPr>
          <p:grpSpPr>
            <a:xfrm>
              <a:off x="72758" y="4869541"/>
              <a:ext cx="9023963" cy="63137"/>
              <a:chOff x="-7319754" y="7456803"/>
              <a:chExt cx="9023963" cy="63137"/>
            </a:xfrm>
          </p:grpSpPr>
          <p:sp>
            <p:nvSpPr>
              <p:cNvPr id="1924" name="Oval 1923"/>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5" name="Oval 1924"/>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6" name="Oval 1925"/>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7" name="Oval 1926"/>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8" name="Oval 1927"/>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9" name="Oval 1928"/>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0" name="Oval 1929"/>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1" name="Oval 1930"/>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2" name="Oval 1931"/>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3" name="Oval 1932"/>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4" name="Oval 1933"/>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5" name="Oval 1934"/>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6" name="Oval 1935"/>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7" name="Oval 1936"/>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8" name="Oval 1937"/>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9" name="Oval 1938"/>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0" name="Oval 1939"/>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1" name="Oval 1940"/>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2" name="Oval 1941"/>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3" name="Oval 1942"/>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4" name="Oval 1943"/>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5" name="Oval 1944"/>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6" name="Oval 1945"/>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7" name="Oval 1946"/>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8" name="Oval 1947"/>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9" name="Oval 1948"/>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0" name="Oval 1949"/>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1" name="Oval 1950"/>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2" name="Oval 1951"/>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3" name="Oval 1952"/>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4" name="Oval 1953"/>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5" name="Oval 1954"/>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6" name="Oval 1955"/>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7" name="Oval 1956"/>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8" name="Oval 1957"/>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9" name="Oval 1958"/>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0" name="Oval 1959"/>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1" name="Oval 1960"/>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2" name="Oval 1961"/>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3" name="Oval 1962"/>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4" name="Oval 1963"/>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5" name="Oval 1964"/>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6" name="Oval 1965"/>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7" name="Oval 1966"/>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8" name="Oval 1967"/>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9" name="Oval 1968"/>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0" name="Oval 1969"/>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1" name="Oval 1970"/>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2" name="Oval 1971"/>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3" name="Oval 1972"/>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4" name="Oval 1973"/>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5" name="Oval 1974"/>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6" name="Oval 1975"/>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7" name="Oval 1976"/>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8" name="Oval 1977"/>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9" name="Oval 1978"/>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0" name="Oval 1979"/>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1" name="Oval 1980"/>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2" name="Oval 1981"/>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3" name="Oval 1982"/>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4" name="Oval 1983"/>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5" name="Oval 1984"/>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6" name="Oval 1985"/>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7" name="Oval 1986"/>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8" name="Oval 1987"/>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9" name="Oval 1988"/>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0" name="Oval 1989"/>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1" name="Oval 1990"/>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2" name="Oval 1991"/>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3" name="Oval 1992"/>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4" name="Oval 1993"/>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5" name="Oval 1994"/>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6" name="Oval 1995"/>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7" name="Oval 1996"/>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8" name="Oval 1997"/>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9" name="Oval 1998"/>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0" name="Oval 1999"/>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1" name="Oval 2000"/>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2" name="Oval 2001"/>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3" name="Oval 2002"/>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4" name="Oval 2003"/>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5" name="Oval 2004"/>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6" name="Oval 2005"/>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7" name="Oval 2006"/>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8" name="Oval 2007"/>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9" name="Oval 2008"/>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0" name="Oval 2009"/>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1" name="Oval 2010"/>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2" name="Oval 2011"/>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3" name="Oval 2012"/>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4" name="Oval 2013"/>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5" name="Oval 2014"/>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6" name="Oval 2015"/>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7" name="Oval 2016"/>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8" name="Oval 2017"/>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9" name="Oval 2018"/>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0" name="Oval 2019"/>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1" name="Oval 2020"/>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2" name="Oval 2021"/>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4" name="Group 23"/>
            <p:cNvGrpSpPr/>
            <p:nvPr userDrawn="1"/>
          </p:nvGrpSpPr>
          <p:grpSpPr>
            <a:xfrm>
              <a:off x="72757" y="4964791"/>
              <a:ext cx="9023963" cy="63137"/>
              <a:chOff x="-7319754" y="7456803"/>
              <a:chExt cx="9023963" cy="63137"/>
            </a:xfrm>
          </p:grpSpPr>
          <p:sp>
            <p:nvSpPr>
              <p:cNvPr id="1825" name="Oval 1824"/>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6" name="Oval 1825"/>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7" name="Oval 1826"/>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8" name="Oval 1827"/>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9" name="Oval 1828"/>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0" name="Oval 1829"/>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1" name="Oval 1830"/>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2" name="Oval 1831"/>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3" name="Oval 1832"/>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4" name="Oval 1833"/>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5" name="Oval 1834"/>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6" name="Oval 1835"/>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7" name="Oval 1836"/>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8" name="Oval 1837"/>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9" name="Oval 1838"/>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0" name="Oval 1839"/>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1" name="Oval 1840"/>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2" name="Oval 1841"/>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3" name="Oval 1842"/>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4" name="Oval 1843"/>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5" name="Oval 1844"/>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6" name="Oval 1845"/>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7" name="Oval 1846"/>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8" name="Oval 1847"/>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9" name="Oval 1848"/>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0" name="Oval 1849"/>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1" name="Oval 1850"/>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2" name="Oval 1851"/>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3" name="Oval 1852"/>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4" name="Oval 1853"/>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5" name="Oval 1854"/>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6" name="Oval 1855"/>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7" name="Oval 1856"/>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8" name="Oval 1857"/>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9" name="Oval 1858"/>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0" name="Oval 1859"/>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1" name="Oval 1860"/>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2" name="Oval 1861"/>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3" name="Oval 1862"/>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4" name="Oval 1863"/>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5" name="Oval 1864"/>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6" name="Oval 1865"/>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7" name="Oval 1866"/>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8" name="Oval 1867"/>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9" name="Oval 1868"/>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0" name="Oval 1869"/>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1" name="Oval 1870"/>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2" name="Oval 1871"/>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3" name="Oval 1872"/>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4" name="Oval 1873"/>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5" name="Oval 1874"/>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6" name="Oval 1875"/>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7" name="Oval 1876"/>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8" name="Oval 1877"/>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9" name="Oval 1878"/>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0" name="Oval 1879"/>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1" name="Oval 1880"/>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2" name="Oval 1881"/>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3" name="Oval 1882"/>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4" name="Oval 1883"/>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5" name="Oval 1884"/>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6" name="Oval 1885"/>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7" name="Oval 1886"/>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8" name="Oval 1887"/>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9" name="Oval 1888"/>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0" name="Oval 1889"/>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1" name="Oval 1890"/>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2" name="Oval 1891"/>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3" name="Oval 1892"/>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4" name="Oval 1893"/>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5" name="Oval 1894"/>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6" name="Oval 1895"/>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7" name="Oval 1896"/>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8" name="Oval 1897"/>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9" name="Oval 1898"/>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0" name="Oval 1899"/>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1" name="Oval 1900"/>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2" name="Oval 1901"/>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3" name="Oval 1902"/>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4" name="Oval 1903"/>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5" name="Oval 1904"/>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6" name="Oval 1905"/>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7" name="Oval 1906"/>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8" name="Oval 1907"/>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9" name="Oval 1908"/>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0" name="Oval 1909"/>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1" name="Oval 1910"/>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2" name="Oval 1911"/>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3" name="Oval 1912"/>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4" name="Oval 1913"/>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5" name="Oval 1914"/>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6" name="Oval 1915"/>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7" name="Oval 1916"/>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8" name="Oval 1917"/>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9" name="Oval 1918"/>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0" name="Oval 1919"/>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1" name="Oval 1920"/>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2" name="Oval 1921"/>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3" name="Oval 1922"/>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5" name="Group 24"/>
            <p:cNvGrpSpPr/>
            <p:nvPr userDrawn="1"/>
          </p:nvGrpSpPr>
          <p:grpSpPr>
            <a:xfrm>
              <a:off x="72756" y="5060041"/>
              <a:ext cx="9023963" cy="63137"/>
              <a:chOff x="-7319754" y="7456803"/>
              <a:chExt cx="9023963" cy="63137"/>
            </a:xfrm>
          </p:grpSpPr>
          <p:sp>
            <p:nvSpPr>
              <p:cNvPr id="1726" name="Oval 1725"/>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7" name="Oval 1726"/>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8" name="Oval 1727"/>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9" name="Oval 1728"/>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0" name="Oval 1729"/>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1" name="Oval 1730"/>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2" name="Oval 1731"/>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3" name="Oval 1732"/>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4" name="Oval 1733"/>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5" name="Oval 1734"/>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6" name="Oval 1735"/>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7" name="Oval 1736"/>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8" name="Oval 1737"/>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9" name="Oval 1738"/>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0" name="Oval 1739"/>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1" name="Oval 1740"/>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2" name="Oval 1741"/>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3" name="Oval 1742"/>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4" name="Oval 1743"/>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5" name="Oval 1744"/>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6" name="Oval 1745"/>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7" name="Oval 1746"/>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8" name="Oval 1747"/>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9" name="Oval 1748"/>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0" name="Oval 1749"/>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1" name="Oval 1750"/>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2" name="Oval 1751"/>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3" name="Oval 1752"/>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4" name="Oval 1753"/>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5" name="Oval 1754"/>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6" name="Oval 1755"/>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7" name="Oval 1756"/>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8" name="Oval 1757"/>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9" name="Oval 1758"/>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0" name="Oval 1759"/>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1" name="Oval 1760"/>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2" name="Oval 1761"/>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3" name="Oval 1762"/>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4" name="Oval 1763"/>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5" name="Oval 1764"/>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6" name="Oval 1765"/>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7" name="Oval 1766"/>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8" name="Oval 1767"/>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9" name="Oval 1768"/>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0" name="Oval 1769"/>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1" name="Oval 1770"/>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2" name="Oval 1771"/>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3" name="Oval 1772"/>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4" name="Oval 1773"/>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5" name="Oval 1774"/>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6" name="Oval 1775"/>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7" name="Oval 1776"/>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8" name="Oval 1777"/>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9" name="Oval 1778"/>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0" name="Oval 1779"/>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1" name="Oval 1780"/>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2" name="Oval 1781"/>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3" name="Oval 1782"/>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4" name="Oval 1783"/>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5" name="Oval 1784"/>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6" name="Oval 1785"/>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7" name="Oval 1786"/>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8" name="Oval 1787"/>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9" name="Oval 1788"/>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0" name="Oval 1789"/>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1" name="Oval 1790"/>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2" name="Oval 1791"/>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3" name="Oval 1792"/>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4" name="Oval 1793"/>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5" name="Oval 1794"/>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6" name="Oval 1795"/>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7" name="Oval 1796"/>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8" name="Oval 1797"/>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9" name="Oval 1798"/>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0" name="Oval 1799"/>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1" name="Oval 1800"/>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2" name="Oval 1801"/>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3" name="Oval 1802"/>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4" name="Oval 1803"/>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5" name="Oval 1804"/>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6" name="Oval 1805"/>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7" name="Oval 1806"/>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8" name="Oval 1807"/>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9" name="Oval 1808"/>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0" name="Oval 1809"/>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1" name="Oval 1810"/>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2" name="Oval 1811"/>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3" name="Oval 1812"/>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4" name="Oval 1813"/>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5" name="Oval 1814"/>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6" name="Oval 1815"/>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7" name="Oval 1816"/>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8" name="Oval 1817"/>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9" name="Oval 1818"/>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0" name="Oval 1819"/>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1" name="Oval 1820"/>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2" name="Oval 1821"/>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3" name="Oval 1822"/>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4" name="Oval 1823"/>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6" name="Group 25"/>
            <p:cNvGrpSpPr/>
            <p:nvPr userDrawn="1"/>
          </p:nvGrpSpPr>
          <p:grpSpPr>
            <a:xfrm>
              <a:off x="72755" y="5155291"/>
              <a:ext cx="9023963" cy="63137"/>
              <a:chOff x="-7319754" y="7456803"/>
              <a:chExt cx="9023963" cy="63137"/>
            </a:xfrm>
          </p:grpSpPr>
          <p:sp>
            <p:nvSpPr>
              <p:cNvPr id="1627" name="Oval 1626"/>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8" name="Oval 1627"/>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9" name="Oval 1628"/>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0" name="Oval 1629"/>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1" name="Oval 1630"/>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2" name="Oval 1631"/>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3" name="Oval 1632"/>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4" name="Oval 1633"/>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5" name="Oval 1634"/>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6" name="Oval 1635"/>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7" name="Oval 1636"/>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8" name="Oval 1637"/>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9" name="Oval 1638"/>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0" name="Oval 1639"/>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1" name="Oval 1640"/>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2" name="Oval 1641"/>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3" name="Oval 1642"/>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4" name="Oval 1643"/>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5" name="Oval 1644"/>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6" name="Oval 1645"/>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7" name="Oval 1646"/>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8" name="Oval 1647"/>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9" name="Oval 1648"/>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0" name="Oval 1649"/>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1" name="Oval 1650"/>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2" name="Oval 1651"/>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3" name="Oval 1652"/>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4" name="Oval 1653"/>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5" name="Oval 1654"/>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6" name="Oval 1655"/>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7" name="Oval 1656"/>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8" name="Oval 1657"/>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9" name="Oval 1658"/>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0" name="Oval 1659"/>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1" name="Oval 1660"/>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2" name="Oval 1661"/>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3" name="Oval 1662"/>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4" name="Oval 1663"/>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5" name="Oval 1664"/>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6" name="Oval 1665"/>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7" name="Oval 1666"/>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8" name="Oval 1667"/>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9" name="Oval 1668"/>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0" name="Oval 1669"/>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1" name="Oval 1670"/>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2" name="Oval 1671"/>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3" name="Oval 1672"/>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4" name="Oval 1673"/>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5" name="Oval 1674"/>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6" name="Oval 1675"/>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7" name="Oval 1676"/>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8" name="Oval 1677"/>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9" name="Oval 1678"/>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0" name="Oval 1679"/>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1" name="Oval 1680"/>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2" name="Oval 1681"/>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3" name="Oval 1682"/>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4" name="Oval 1683"/>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5" name="Oval 1684"/>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6" name="Oval 1685"/>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7" name="Oval 1686"/>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8" name="Oval 1687"/>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9" name="Oval 1688"/>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0" name="Oval 1689"/>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1" name="Oval 1690"/>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2" name="Oval 1691"/>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3" name="Oval 1692"/>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4" name="Oval 1693"/>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5" name="Oval 1694"/>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6" name="Oval 1695"/>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7" name="Oval 1696"/>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8" name="Oval 1697"/>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9" name="Oval 1698"/>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0" name="Oval 1699"/>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1" name="Oval 1700"/>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2" name="Oval 1701"/>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3" name="Oval 1702"/>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4" name="Oval 1703"/>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5" name="Oval 1704"/>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6" name="Oval 1705"/>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7" name="Oval 1706"/>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8" name="Oval 1707"/>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9" name="Oval 1708"/>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0" name="Oval 1709"/>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1" name="Oval 1710"/>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2" name="Oval 1711"/>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3" name="Oval 1712"/>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4" name="Oval 1713"/>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5" name="Oval 1714"/>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6" name="Oval 1715"/>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7" name="Oval 1716"/>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8" name="Oval 1717"/>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9" name="Oval 1718"/>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0" name="Oval 1719"/>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1" name="Oval 1720"/>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2" name="Oval 1721"/>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3" name="Oval 1722"/>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4" name="Oval 1723"/>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5" name="Oval 1724"/>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7" name="Group 26"/>
            <p:cNvGrpSpPr/>
            <p:nvPr userDrawn="1"/>
          </p:nvGrpSpPr>
          <p:grpSpPr>
            <a:xfrm>
              <a:off x="72754" y="5250541"/>
              <a:ext cx="9023963" cy="63137"/>
              <a:chOff x="-7319754" y="7456803"/>
              <a:chExt cx="9023963" cy="63137"/>
            </a:xfrm>
          </p:grpSpPr>
          <p:sp>
            <p:nvSpPr>
              <p:cNvPr id="1528" name="Oval 1527"/>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9" name="Oval 1528"/>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0" name="Oval 1529"/>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1" name="Oval 1530"/>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2" name="Oval 1531"/>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3" name="Oval 1532"/>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4" name="Oval 1533"/>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5" name="Oval 1534"/>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6" name="Oval 1535"/>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7" name="Oval 1536"/>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8" name="Oval 1537"/>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9" name="Oval 1538"/>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0" name="Oval 1539"/>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1" name="Oval 1540"/>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2" name="Oval 1541"/>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3" name="Oval 1542"/>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4" name="Oval 1543"/>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5" name="Oval 1544"/>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6" name="Oval 1545"/>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7" name="Oval 1546"/>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8" name="Oval 1547"/>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9" name="Oval 1548"/>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0" name="Oval 1549"/>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1" name="Oval 1550"/>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2" name="Oval 1551"/>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3" name="Oval 1552"/>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4" name="Oval 1553"/>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5" name="Oval 1554"/>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6" name="Oval 1555"/>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7" name="Oval 1556"/>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8" name="Oval 1557"/>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9" name="Oval 1558"/>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0" name="Oval 1559"/>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1" name="Oval 1560"/>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2" name="Oval 1561"/>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3" name="Oval 1562"/>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4" name="Oval 1563"/>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5" name="Oval 1564"/>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6" name="Oval 1565"/>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7" name="Oval 1566"/>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8" name="Oval 1567"/>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9" name="Oval 1568"/>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0" name="Oval 1569"/>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1" name="Oval 1570"/>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2" name="Oval 1571"/>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3" name="Oval 1572"/>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4" name="Oval 1573"/>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5" name="Oval 1574"/>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6" name="Oval 1575"/>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7" name="Oval 1576"/>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8" name="Oval 1577"/>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9" name="Oval 1578"/>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0" name="Oval 1579"/>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1" name="Oval 1580"/>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2" name="Oval 1581"/>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3" name="Oval 1582"/>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4" name="Oval 1583"/>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5" name="Oval 1584"/>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6" name="Oval 1585"/>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7" name="Oval 1586"/>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8" name="Oval 1587"/>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9" name="Oval 1588"/>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0" name="Oval 1589"/>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1" name="Oval 1590"/>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2" name="Oval 1591"/>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3" name="Oval 1592"/>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4" name="Oval 1593"/>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5" name="Oval 1594"/>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6" name="Oval 1595"/>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7" name="Oval 1596"/>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8" name="Oval 1597"/>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9" name="Oval 1598"/>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0" name="Oval 1599"/>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1" name="Oval 1600"/>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2" name="Oval 1601"/>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3" name="Oval 1602"/>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4" name="Oval 1603"/>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5" name="Oval 1604"/>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6" name="Oval 1605"/>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7" name="Oval 1606"/>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8" name="Oval 1607"/>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9" name="Oval 1608"/>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0" name="Oval 1609"/>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1" name="Oval 1610"/>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2" name="Oval 1611"/>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3" name="Oval 1612"/>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4" name="Oval 1613"/>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5" name="Oval 1614"/>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6" name="Oval 1615"/>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7" name="Oval 1616"/>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8" name="Oval 1617"/>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9" name="Oval 1618"/>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0" name="Oval 1619"/>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1" name="Oval 1620"/>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2" name="Oval 1621"/>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3" name="Oval 1622"/>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4" name="Oval 1623"/>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5" name="Oval 1624"/>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6" name="Oval 1625"/>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8" name="Group 27"/>
            <p:cNvGrpSpPr/>
            <p:nvPr userDrawn="1"/>
          </p:nvGrpSpPr>
          <p:grpSpPr>
            <a:xfrm>
              <a:off x="72753" y="5345791"/>
              <a:ext cx="9023963" cy="63137"/>
              <a:chOff x="-7319754" y="7456803"/>
              <a:chExt cx="9023963" cy="63137"/>
            </a:xfrm>
          </p:grpSpPr>
          <p:sp>
            <p:nvSpPr>
              <p:cNvPr id="1429" name="Oval 1428"/>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0" name="Oval 1429"/>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1" name="Oval 1430"/>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2" name="Oval 1431"/>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3" name="Oval 1432"/>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4" name="Oval 1433"/>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5" name="Oval 1434"/>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6" name="Oval 1435"/>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7" name="Oval 1436"/>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8" name="Oval 1437"/>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9" name="Oval 1438"/>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0" name="Oval 1439"/>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1" name="Oval 1440"/>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2" name="Oval 1441"/>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3" name="Oval 1442"/>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4" name="Oval 1443"/>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5" name="Oval 1444"/>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6" name="Oval 1445"/>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7" name="Oval 1446"/>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8" name="Oval 1447"/>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9" name="Oval 1448"/>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0" name="Oval 1449"/>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1" name="Oval 1450"/>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2" name="Oval 1451"/>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3" name="Oval 1452"/>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4" name="Oval 1453"/>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5" name="Oval 1454"/>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6" name="Oval 1455"/>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7" name="Oval 1456"/>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8" name="Oval 1457"/>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9" name="Oval 1458"/>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0" name="Oval 1459"/>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1" name="Oval 1460"/>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2" name="Oval 1461"/>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3" name="Oval 1462"/>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4" name="Oval 1463"/>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5" name="Oval 1464"/>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6" name="Oval 1465"/>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7" name="Oval 1466"/>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8" name="Oval 1467"/>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9" name="Oval 1468"/>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0" name="Oval 1469"/>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1" name="Oval 1470"/>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2" name="Oval 1471"/>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3" name="Oval 1472"/>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4" name="Oval 1473"/>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5" name="Oval 1474"/>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6" name="Oval 1475"/>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7" name="Oval 1476"/>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8" name="Oval 1477"/>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9" name="Oval 1478"/>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0" name="Oval 1479"/>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1" name="Oval 1480"/>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2" name="Oval 1481"/>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3" name="Oval 1482"/>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4" name="Oval 1483"/>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5" name="Oval 1484"/>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6" name="Oval 1485"/>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7" name="Oval 1486"/>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8" name="Oval 1487"/>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9" name="Oval 1488"/>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0" name="Oval 1489"/>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1" name="Oval 1490"/>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2" name="Oval 1491"/>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3" name="Oval 1492"/>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4" name="Oval 1493"/>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5" name="Oval 1494"/>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6" name="Oval 1495"/>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7" name="Oval 1496"/>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8" name="Oval 1497"/>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9" name="Oval 1498"/>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0" name="Oval 1499"/>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1" name="Oval 1500"/>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2" name="Oval 1501"/>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3" name="Oval 1502"/>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4" name="Oval 1503"/>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5" name="Oval 1504"/>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6" name="Oval 1505"/>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7" name="Oval 1506"/>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8" name="Oval 1507"/>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9" name="Oval 1508"/>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0" name="Oval 1509"/>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1" name="Oval 1510"/>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2" name="Oval 1511"/>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3" name="Oval 1512"/>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4" name="Oval 1513"/>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5" name="Oval 1514"/>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6" name="Oval 1515"/>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7" name="Oval 1516"/>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8" name="Oval 1517"/>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9" name="Oval 1518"/>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0" name="Oval 1519"/>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1" name="Oval 1520"/>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2" name="Oval 1521"/>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3" name="Oval 1522"/>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4" name="Oval 1523"/>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5" name="Oval 1524"/>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6" name="Oval 1525"/>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7" name="Oval 1526"/>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29" name="Group 28"/>
            <p:cNvGrpSpPr/>
            <p:nvPr userDrawn="1"/>
          </p:nvGrpSpPr>
          <p:grpSpPr>
            <a:xfrm>
              <a:off x="72752" y="5441041"/>
              <a:ext cx="9023963" cy="63137"/>
              <a:chOff x="-7319754" y="7456803"/>
              <a:chExt cx="9023963" cy="63137"/>
            </a:xfrm>
          </p:grpSpPr>
          <p:sp>
            <p:nvSpPr>
              <p:cNvPr id="1330" name="Oval 1329"/>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1" name="Oval 1330"/>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2" name="Oval 1331"/>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3" name="Oval 1332"/>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4" name="Oval 1333"/>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5" name="Oval 1334"/>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6" name="Oval 1335"/>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7" name="Oval 1336"/>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8" name="Oval 1337"/>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9" name="Oval 1338"/>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0" name="Oval 1339"/>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1" name="Oval 1340"/>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2" name="Oval 1341"/>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3" name="Oval 1342"/>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4" name="Oval 1343"/>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5" name="Oval 1344"/>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6" name="Oval 1345"/>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7" name="Oval 1346"/>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8" name="Oval 1347"/>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9" name="Oval 1348"/>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0" name="Oval 1349"/>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1" name="Oval 1350"/>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2" name="Oval 1351"/>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3" name="Oval 1352"/>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4" name="Oval 1353"/>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5" name="Oval 1354"/>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6" name="Oval 1355"/>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7" name="Oval 1356"/>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8" name="Oval 1357"/>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9" name="Oval 1358"/>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0" name="Oval 1359"/>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1" name="Oval 1360"/>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2" name="Oval 1361"/>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3" name="Oval 1362"/>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4" name="Oval 1363"/>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5" name="Oval 1364"/>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6" name="Oval 1365"/>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7" name="Oval 1366"/>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8" name="Oval 1367"/>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9" name="Oval 1368"/>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0" name="Oval 1369"/>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1" name="Oval 1370"/>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2" name="Oval 1371"/>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3" name="Oval 1372"/>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4" name="Oval 1373"/>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5" name="Oval 1374"/>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6" name="Oval 1375"/>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7" name="Oval 1376"/>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8" name="Oval 1377"/>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9" name="Oval 1378"/>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0" name="Oval 1379"/>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1" name="Oval 1380"/>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2" name="Oval 1381"/>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3" name="Oval 1382"/>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4" name="Oval 1383"/>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5" name="Oval 1384"/>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6" name="Oval 1385"/>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7" name="Oval 1386"/>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8" name="Oval 1387"/>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9" name="Oval 1388"/>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0" name="Oval 1389"/>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1" name="Oval 1390"/>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2" name="Oval 1391"/>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3" name="Oval 1392"/>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4" name="Oval 1393"/>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5" name="Oval 1394"/>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6" name="Oval 1395"/>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7" name="Oval 1396"/>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8" name="Oval 1397"/>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9" name="Oval 1398"/>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0" name="Oval 1399"/>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1" name="Oval 1400"/>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2" name="Oval 1401"/>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3" name="Oval 1402"/>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4" name="Oval 1403"/>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5" name="Oval 1404"/>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6" name="Oval 1405"/>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7" name="Oval 1406"/>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8" name="Oval 1407"/>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9" name="Oval 1408"/>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0" name="Oval 1409"/>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1" name="Oval 1410"/>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2" name="Oval 1411"/>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3" name="Oval 1412"/>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4" name="Oval 1413"/>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5" name="Oval 1414"/>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6" name="Oval 1415"/>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7" name="Oval 1416"/>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8" name="Oval 1417"/>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9" name="Oval 1418"/>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0" name="Oval 1419"/>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1" name="Oval 1420"/>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2" name="Oval 1421"/>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3" name="Oval 1422"/>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4" name="Oval 1423"/>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5" name="Oval 1424"/>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6" name="Oval 1425"/>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7" name="Oval 1426"/>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28" name="Oval 1427"/>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0" name="Group 29"/>
            <p:cNvGrpSpPr/>
            <p:nvPr userDrawn="1"/>
          </p:nvGrpSpPr>
          <p:grpSpPr>
            <a:xfrm>
              <a:off x="72751" y="5536291"/>
              <a:ext cx="9023963" cy="63137"/>
              <a:chOff x="-7319754" y="7456803"/>
              <a:chExt cx="9023963" cy="63137"/>
            </a:xfrm>
          </p:grpSpPr>
          <p:sp>
            <p:nvSpPr>
              <p:cNvPr id="1231" name="Oval 1230"/>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2" name="Oval 1231"/>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3" name="Oval 1232"/>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4" name="Oval 1233"/>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5" name="Oval 1234"/>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6" name="Oval 1235"/>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7" name="Oval 1236"/>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8" name="Oval 1237"/>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9" name="Oval 1238"/>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0" name="Oval 1239"/>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1" name="Oval 1240"/>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2" name="Oval 1241"/>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3" name="Oval 1242"/>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4" name="Oval 1243"/>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5" name="Oval 1244"/>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6" name="Oval 1245"/>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7" name="Oval 1246"/>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8" name="Oval 1247"/>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9" name="Oval 1248"/>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0" name="Oval 1249"/>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1" name="Oval 1250"/>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2" name="Oval 1251"/>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3" name="Oval 1252"/>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4" name="Oval 1253"/>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5" name="Oval 1254"/>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6" name="Oval 1255"/>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7" name="Oval 1256"/>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8" name="Oval 1257"/>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9" name="Oval 1258"/>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0" name="Oval 1259"/>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1" name="Oval 1260"/>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2" name="Oval 1261"/>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3" name="Oval 1262"/>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4" name="Oval 1263"/>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5" name="Oval 1264"/>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6" name="Oval 1265"/>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7" name="Oval 1266"/>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8" name="Oval 1267"/>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9" name="Oval 1268"/>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0" name="Oval 1269"/>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1" name="Oval 1270"/>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2" name="Oval 1271"/>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3" name="Oval 1272"/>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4" name="Oval 1273"/>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5" name="Oval 1274"/>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6" name="Oval 1275"/>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7" name="Oval 1276"/>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8" name="Oval 1277"/>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9" name="Oval 1278"/>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0" name="Oval 1279"/>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1" name="Oval 1280"/>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2" name="Oval 1281"/>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3" name="Oval 1282"/>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4" name="Oval 1283"/>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5" name="Oval 1284"/>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6" name="Oval 1285"/>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7" name="Oval 1286"/>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8" name="Oval 1287"/>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9" name="Oval 1288"/>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0" name="Oval 1289"/>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1" name="Oval 1290"/>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2" name="Oval 1291"/>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3" name="Oval 1292"/>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4" name="Oval 1293"/>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5" name="Oval 1294"/>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6" name="Oval 1295"/>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7" name="Oval 1296"/>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8" name="Oval 1297"/>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9" name="Oval 1298"/>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0" name="Oval 1299"/>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1" name="Oval 1300"/>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2" name="Oval 1301"/>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3" name="Oval 1302"/>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4" name="Oval 1303"/>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5" name="Oval 1304"/>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6" name="Oval 1305"/>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7" name="Oval 1306"/>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8" name="Oval 1307"/>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9" name="Oval 1308"/>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0" name="Oval 1309"/>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1" name="Oval 1310"/>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2" name="Oval 1311"/>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3" name="Oval 1312"/>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4" name="Oval 1313"/>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5" name="Oval 1314"/>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6" name="Oval 1315"/>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7" name="Oval 1316"/>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8" name="Oval 1317"/>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9" name="Oval 1318"/>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0" name="Oval 1319"/>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1" name="Oval 1320"/>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2" name="Oval 1321"/>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3" name="Oval 1322"/>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4" name="Oval 1323"/>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5" name="Oval 1324"/>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6" name="Oval 1325"/>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7" name="Oval 1326"/>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8" name="Oval 1327"/>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9" name="Oval 1328"/>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1" name="Group 30"/>
            <p:cNvGrpSpPr/>
            <p:nvPr userDrawn="1"/>
          </p:nvGrpSpPr>
          <p:grpSpPr>
            <a:xfrm>
              <a:off x="72750" y="5631541"/>
              <a:ext cx="9023963" cy="63137"/>
              <a:chOff x="-7319754" y="7456803"/>
              <a:chExt cx="9023963" cy="63137"/>
            </a:xfrm>
          </p:grpSpPr>
          <p:sp>
            <p:nvSpPr>
              <p:cNvPr id="1132" name="Oval 1131"/>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3" name="Oval 1132"/>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4" name="Oval 1133"/>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5" name="Oval 1134"/>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6" name="Oval 1135"/>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7" name="Oval 1136"/>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8" name="Oval 1137"/>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9" name="Oval 1138"/>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0" name="Oval 1139"/>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1" name="Oval 1140"/>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2" name="Oval 1141"/>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3" name="Oval 1142"/>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4" name="Oval 1143"/>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5" name="Oval 1144"/>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6" name="Oval 1145"/>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7" name="Oval 1146"/>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8" name="Oval 1147"/>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9" name="Oval 1148"/>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0" name="Oval 1149"/>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1" name="Oval 1150"/>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2" name="Oval 1151"/>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3" name="Oval 1152"/>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4" name="Oval 1153"/>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5" name="Oval 1154"/>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6" name="Oval 1155"/>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7" name="Oval 1156"/>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8" name="Oval 1157"/>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9" name="Oval 1158"/>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0" name="Oval 1159"/>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1" name="Oval 1160"/>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2" name="Oval 1161"/>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3" name="Oval 1162"/>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4" name="Oval 1163"/>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5" name="Oval 1164"/>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6" name="Oval 1165"/>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7" name="Oval 1166"/>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8" name="Oval 1167"/>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9" name="Oval 1168"/>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0" name="Oval 1169"/>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1" name="Oval 1170"/>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2" name="Oval 1171"/>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3" name="Oval 1172"/>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4" name="Oval 1173"/>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5" name="Oval 1174"/>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6" name="Oval 1175"/>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7" name="Oval 1176"/>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8" name="Oval 1177"/>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9" name="Oval 1178"/>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0" name="Oval 1179"/>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1" name="Oval 1180"/>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2" name="Oval 1181"/>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3" name="Oval 1182"/>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4" name="Oval 1183"/>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5" name="Oval 1184"/>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6" name="Oval 1185"/>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7" name="Oval 1186"/>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8" name="Oval 1187"/>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9" name="Oval 1188"/>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0" name="Oval 1189"/>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1" name="Oval 1190"/>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2" name="Oval 1191"/>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3" name="Oval 1192"/>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4" name="Oval 1193"/>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5" name="Oval 1194"/>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6" name="Oval 1195"/>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7" name="Oval 1196"/>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8" name="Oval 1197"/>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9" name="Oval 1198"/>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0" name="Oval 1199"/>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1" name="Oval 1200"/>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2" name="Oval 1201"/>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3" name="Oval 1202"/>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4" name="Oval 1203"/>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5" name="Oval 1204"/>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6" name="Oval 1205"/>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7" name="Oval 1206"/>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8" name="Oval 1207"/>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9" name="Oval 1208"/>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0" name="Oval 1209"/>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1" name="Oval 1210"/>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2" name="Oval 1211"/>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3" name="Oval 1212"/>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4" name="Oval 1213"/>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5" name="Oval 1214"/>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6" name="Oval 1215"/>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7" name="Oval 1216"/>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8" name="Oval 1217"/>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9" name="Oval 1218"/>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0" name="Oval 1219"/>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1" name="Oval 1220"/>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2" name="Oval 1221"/>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3" name="Oval 1222"/>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4" name="Oval 1223"/>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5" name="Oval 1224"/>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6" name="Oval 1225"/>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7" name="Oval 1226"/>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8" name="Oval 1227"/>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9" name="Oval 1228"/>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0" name="Oval 1229"/>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2" name="Group 31"/>
            <p:cNvGrpSpPr/>
            <p:nvPr userDrawn="1"/>
          </p:nvGrpSpPr>
          <p:grpSpPr>
            <a:xfrm>
              <a:off x="72749" y="5726791"/>
              <a:ext cx="9023963" cy="63137"/>
              <a:chOff x="-7319754" y="7456803"/>
              <a:chExt cx="9023963" cy="63137"/>
            </a:xfrm>
          </p:grpSpPr>
          <p:sp>
            <p:nvSpPr>
              <p:cNvPr id="1033" name="Oval 1032"/>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4" name="Oval 1033"/>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5" name="Oval 1034"/>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6" name="Oval 1035"/>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7" name="Oval 1036"/>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8" name="Oval 1037"/>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9" name="Oval 1038"/>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0" name="Oval 1039"/>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1" name="Oval 1040"/>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2" name="Oval 1041"/>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3" name="Oval 1042"/>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4" name="Oval 1043"/>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5" name="Oval 1044"/>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6" name="Oval 1045"/>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7" name="Oval 1046"/>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8" name="Oval 1047"/>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9" name="Oval 1048"/>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0" name="Oval 1049"/>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1" name="Oval 1050"/>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2" name="Oval 1051"/>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3" name="Oval 1052"/>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4" name="Oval 1053"/>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5" name="Oval 1054"/>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6" name="Oval 1055"/>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7" name="Oval 1056"/>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8" name="Oval 1057"/>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9" name="Oval 1058"/>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0" name="Oval 1059"/>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1" name="Oval 1060"/>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2" name="Oval 1061"/>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3" name="Oval 1062"/>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4" name="Oval 1063"/>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5" name="Oval 1064"/>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6" name="Oval 1065"/>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7" name="Oval 1066"/>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8" name="Oval 1067"/>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9" name="Oval 1068"/>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0" name="Oval 1069"/>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1" name="Oval 1070"/>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2" name="Oval 1071"/>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3" name="Oval 1072"/>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4" name="Oval 1073"/>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5" name="Oval 1074"/>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6" name="Oval 1075"/>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7" name="Oval 1076"/>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8" name="Oval 1077"/>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9" name="Oval 1078"/>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0" name="Oval 1079"/>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1" name="Oval 1080"/>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2" name="Oval 1081"/>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3" name="Oval 1082"/>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4" name="Oval 1083"/>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5" name="Oval 1084"/>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6" name="Oval 1085"/>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7" name="Oval 1086"/>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8" name="Oval 1087"/>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9" name="Oval 1088"/>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0" name="Oval 1089"/>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1" name="Oval 1090"/>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2" name="Oval 1091"/>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3" name="Oval 1092"/>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4" name="Oval 1093"/>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5" name="Oval 1094"/>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6" name="Oval 1095"/>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7" name="Oval 1096"/>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8" name="Oval 1097"/>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9" name="Oval 1098"/>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0" name="Oval 1099"/>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1" name="Oval 1100"/>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2" name="Oval 1101"/>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3" name="Oval 1102"/>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4" name="Oval 1103"/>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5" name="Oval 1104"/>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6" name="Oval 1105"/>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7" name="Oval 1106"/>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8" name="Oval 1107"/>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9" name="Oval 1108"/>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0" name="Oval 1109"/>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1" name="Oval 1110"/>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2" name="Oval 1111"/>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3" name="Oval 1112"/>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4" name="Oval 1113"/>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5" name="Oval 1114"/>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6" name="Oval 1115"/>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7" name="Oval 1116"/>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8" name="Oval 1117"/>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9" name="Oval 1118"/>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0" name="Oval 1119"/>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1" name="Oval 1120"/>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2" name="Oval 1121"/>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3" name="Oval 1122"/>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4" name="Oval 1123"/>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5" name="Oval 1124"/>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6" name="Oval 1125"/>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7" name="Oval 1126"/>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8" name="Oval 1127"/>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9" name="Oval 1128"/>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0" name="Oval 1129"/>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1" name="Oval 1130"/>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3" name="Group 32"/>
            <p:cNvGrpSpPr/>
            <p:nvPr userDrawn="1"/>
          </p:nvGrpSpPr>
          <p:grpSpPr>
            <a:xfrm>
              <a:off x="72748" y="5822041"/>
              <a:ext cx="9023963" cy="63137"/>
              <a:chOff x="-7319754" y="7456803"/>
              <a:chExt cx="9023963" cy="63137"/>
            </a:xfrm>
          </p:grpSpPr>
          <p:sp>
            <p:nvSpPr>
              <p:cNvPr id="934" name="Oval 933"/>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5" name="Oval 934"/>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6" name="Oval 935"/>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7" name="Oval 936"/>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8" name="Oval 937"/>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9" name="Oval 938"/>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0" name="Oval 939"/>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1" name="Oval 940"/>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2" name="Oval 941"/>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3" name="Oval 942"/>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4" name="Oval 943"/>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5" name="Oval 944"/>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6" name="Oval 945"/>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7" name="Oval 946"/>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8" name="Oval 947"/>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9" name="Oval 948"/>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0" name="Oval 949"/>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1" name="Oval 950"/>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2" name="Oval 951"/>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3" name="Oval 952"/>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4" name="Oval 953"/>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5" name="Oval 954"/>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6" name="Oval 955"/>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7" name="Oval 956"/>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8" name="Oval 957"/>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9" name="Oval 958"/>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0" name="Oval 959"/>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1" name="Oval 960"/>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2" name="Oval 961"/>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3" name="Oval 962"/>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4" name="Oval 963"/>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5" name="Oval 964"/>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6" name="Oval 965"/>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7" name="Oval 966"/>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8" name="Oval 967"/>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9" name="Oval 968"/>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0" name="Oval 969"/>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1" name="Oval 970"/>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2" name="Oval 971"/>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3" name="Oval 972"/>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4" name="Oval 973"/>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5" name="Oval 974"/>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6" name="Oval 975"/>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7" name="Oval 976"/>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8" name="Oval 977"/>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9" name="Oval 978"/>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0" name="Oval 979"/>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1" name="Oval 980"/>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2" name="Oval 981"/>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3" name="Oval 982"/>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4" name="Oval 983"/>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5" name="Oval 984"/>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6" name="Oval 985"/>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7" name="Oval 986"/>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8" name="Oval 987"/>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9" name="Oval 988"/>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0" name="Oval 989"/>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1" name="Oval 990"/>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2" name="Oval 991"/>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3" name="Oval 992"/>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4" name="Oval 993"/>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5" name="Oval 994"/>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6" name="Oval 995"/>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7" name="Oval 996"/>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8" name="Oval 997"/>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9" name="Oval 998"/>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0" name="Oval 999"/>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1" name="Oval 1000"/>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2" name="Oval 1001"/>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3" name="Oval 1002"/>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4" name="Oval 1003"/>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5" name="Oval 1004"/>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6" name="Oval 1005"/>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7" name="Oval 1006"/>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8" name="Oval 1007"/>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9" name="Oval 1008"/>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0" name="Oval 1009"/>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1" name="Oval 1010"/>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2" name="Oval 1011"/>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3" name="Oval 1012"/>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4" name="Oval 1013"/>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5" name="Oval 1014"/>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6" name="Oval 1015"/>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7" name="Oval 1016"/>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8" name="Oval 1017"/>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9" name="Oval 1018"/>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0" name="Oval 1019"/>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1" name="Oval 1020"/>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2" name="Oval 1021"/>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3" name="Oval 1022"/>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4" name="Oval 1023"/>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5" name="Oval 1024"/>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6" name="Oval 1025"/>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7" name="Oval 1026"/>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8" name="Oval 1027"/>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9" name="Oval 1028"/>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0" name="Oval 1029"/>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1" name="Oval 1030"/>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2" name="Oval 1031"/>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4" name="Group 33"/>
            <p:cNvGrpSpPr/>
            <p:nvPr userDrawn="1"/>
          </p:nvGrpSpPr>
          <p:grpSpPr>
            <a:xfrm>
              <a:off x="72747" y="5917291"/>
              <a:ext cx="9023963" cy="63137"/>
              <a:chOff x="-7319754" y="7456803"/>
              <a:chExt cx="9023963" cy="63137"/>
            </a:xfrm>
          </p:grpSpPr>
          <p:sp>
            <p:nvSpPr>
              <p:cNvPr id="835" name="Oval 834"/>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6" name="Oval 835"/>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7" name="Oval 836"/>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8" name="Oval 837"/>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9" name="Oval 838"/>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0" name="Oval 839"/>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1" name="Oval 840"/>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2" name="Oval 841"/>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3" name="Oval 842"/>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4" name="Oval 843"/>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5" name="Oval 844"/>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6" name="Oval 845"/>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7" name="Oval 846"/>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8" name="Oval 847"/>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9" name="Oval 848"/>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0" name="Oval 849"/>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1" name="Oval 850"/>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2" name="Oval 851"/>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3" name="Oval 852"/>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4" name="Oval 853"/>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5" name="Oval 854"/>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6" name="Oval 855"/>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7" name="Oval 856"/>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8" name="Oval 857"/>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9" name="Oval 858"/>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0" name="Oval 859"/>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1" name="Oval 860"/>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2" name="Oval 861"/>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3" name="Oval 862"/>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4" name="Oval 863"/>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5" name="Oval 864"/>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6" name="Oval 865"/>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7" name="Oval 866"/>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8" name="Oval 867"/>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9" name="Oval 868"/>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0" name="Oval 869"/>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1" name="Oval 870"/>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2" name="Oval 871"/>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3" name="Oval 872"/>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4" name="Oval 873"/>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5" name="Oval 874"/>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6" name="Oval 875"/>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7" name="Oval 876"/>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8" name="Oval 877"/>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9" name="Oval 878"/>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0" name="Oval 879"/>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1" name="Oval 880"/>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2" name="Oval 881"/>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3" name="Oval 882"/>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4" name="Oval 883"/>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5" name="Oval 884"/>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6" name="Oval 885"/>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7" name="Oval 886"/>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8" name="Oval 887"/>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9" name="Oval 888"/>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0" name="Oval 889"/>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1" name="Oval 890"/>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2" name="Oval 891"/>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3" name="Oval 892"/>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4" name="Oval 893"/>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5" name="Oval 894"/>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6" name="Oval 895"/>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7" name="Oval 896"/>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8" name="Oval 897"/>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9" name="Oval 898"/>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0" name="Oval 899"/>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1" name="Oval 900"/>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2" name="Oval 901"/>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3" name="Oval 902"/>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4" name="Oval 903"/>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5" name="Oval 904"/>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6" name="Oval 905"/>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7" name="Oval 906"/>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8" name="Oval 907"/>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9" name="Oval 908"/>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0" name="Oval 909"/>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1" name="Oval 910"/>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2" name="Oval 911"/>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3" name="Oval 912"/>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4" name="Oval 913"/>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5" name="Oval 914"/>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6" name="Oval 915"/>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7" name="Oval 916"/>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8" name="Oval 917"/>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9" name="Oval 918"/>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0" name="Oval 919"/>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1" name="Oval 920"/>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2" name="Oval 921"/>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3" name="Oval 922"/>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4" name="Oval 923"/>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5" name="Oval 924"/>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6" name="Oval 925"/>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7" name="Oval 926"/>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8" name="Oval 927"/>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9" name="Oval 928"/>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0" name="Oval 929"/>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1" name="Oval 930"/>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2" name="Oval 931"/>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3" name="Oval 932"/>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5" name="Group 34"/>
            <p:cNvGrpSpPr/>
            <p:nvPr userDrawn="1"/>
          </p:nvGrpSpPr>
          <p:grpSpPr>
            <a:xfrm>
              <a:off x="69850" y="6016232"/>
              <a:ext cx="9023963" cy="63137"/>
              <a:chOff x="-7319754" y="7456803"/>
              <a:chExt cx="9023963" cy="63137"/>
            </a:xfrm>
          </p:grpSpPr>
          <p:sp>
            <p:nvSpPr>
              <p:cNvPr id="736" name="Oval 735"/>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7" name="Oval 736"/>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8" name="Oval 737"/>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9" name="Oval 738"/>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0" name="Oval 739"/>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1" name="Oval 740"/>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2" name="Oval 741"/>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3" name="Oval 742"/>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4" name="Oval 743"/>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5" name="Oval 744"/>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6" name="Oval 745"/>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7" name="Oval 746"/>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8" name="Oval 747"/>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9" name="Oval 748"/>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0" name="Oval 749"/>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1" name="Oval 750"/>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2" name="Oval 751"/>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3" name="Oval 752"/>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4" name="Oval 753"/>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5" name="Oval 754"/>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6" name="Oval 755"/>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7" name="Oval 756"/>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8" name="Oval 757"/>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9" name="Oval 758"/>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0" name="Oval 759"/>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1" name="Oval 760"/>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2" name="Oval 761"/>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3" name="Oval 762"/>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4" name="Oval 763"/>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5" name="Oval 764"/>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6" name="Oval 765"/>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7" name="Oval 766"/>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8" name="Oval 767"/>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9" name="Oval 768"/>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0" name="Oval 769"/>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1" name="Oval 770"/>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2" name="Oval 771"/>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3" name="Oval 772"/>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4" name="Oval 773"/>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5" name="Oval 774"/>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6" name="Oval 775"/>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7" name="Oval 776"/>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8" name="Oval 777"/>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9" name="Oval 778"/>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0" name="Oval 779"/>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1" name="Oval 780"/>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2" name="Oval 781"/>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3" name="Oval 782"/>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4" name="Oval 783"/>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5" name="Oval 784"/>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6" name="Oval 785"/>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7" name="Oval 786"/>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8" name="Oval 787"/>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9" name="Oval 788"/>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0" name="Oval 789"/>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1" name="Oval 790"/>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2" name="Oval 791"/>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3" name="Oval 792"/>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4" name="Oval 793"/>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5" name="Oval 794"/>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6" name="Oval 795"/>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7" name="Oval 796"/>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8" name="Oval 797"/>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9" name="Oval 798"/>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0" name="Oval 799"/>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1" name="Oval 800"/>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2" name="Oval 801"/>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3" name="Oval 802"/>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4" name="Oval 803"/>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5" name="Oval 804"/>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6" name="Oval 805"/>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7" name="Oval 806"/>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8" name="Oval 807"/>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9" name="Oval 808"/>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0" name="Oval 809"/>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1" name="Oval 810"/>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2" name="Oval 811"/>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3" name="Oval 812"/>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4" name="Oval 813"/>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5" name="Oval 814"/>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6" name="Oval 815"/>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7" name="Oval 816"/>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8" name="Oval 817"/>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9" name="Oval 818"/>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0" name="Oval 819"/>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1" name="Oval 820"/>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2" name="Oval 821"/>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3" name="Oval 822"/>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4" name="Oval 823"/>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5" name="Oval 824"/>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6" name="Oval 825"/>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7" name="Oval 826"/>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8" name="Oval 827"/>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9" name="Oval 828"/>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0" name="Oval 829"/>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1" name="Oval 830"/>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2" name="Oval 831"/>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3" name="Oval 832"/>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4" name="Oval 833"/>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6" name="Group 35"/>
            <p:cNvGrpSpPr/>
            <p:nvPr userDrawn="1"/>
          </p:nvGrpSpPr>
          <p:grpSpPr>
            <a:xfrm>
              <a:off x="72745" y="6107791"/>
              <a:ext cx="9023963" cy="63137"/>
              <a:chOff x="-7319754" y="7456803"/>
              <a:chExt cx="9023963" cy="63137"/>
            </a:xfrm>
          </p:grpSpPr>
          <p:sp>
            <p:nvSpPr>
              <p:cNvPr id="637" name="Oval 636"/>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8" name="Oval 637"/>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9" name="Oval 638"/>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0" name="Oval 639"/>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1" name="Oval 640"/>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2" name="Oval 641"/>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3" name="Oval 642"/>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4" name="Oval 643"/>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5" name="Oval 644"/>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6" name="Oval 645"/>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7" name="Oval 646"/>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8" name="Oval 647"/>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9" name="Oval 648"/>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0" name="Oval 649"/>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1" name="Oval 650"/>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2" name="Oval 651"/>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3" name="Oval 652"/>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4" name="Oval 653"/>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5" name="Oval 654"/>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6" name="Oval 655"/>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7" name="Oval 656"/>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8" name="Oval 657"/>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9" name="Oval 658"/>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0" name="Oval 659"/>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1" name="Oval 660"/>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2" name="Oval 661"/>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3" name="Oval 662"/>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4" name="Oval 663"/>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5" name="Oval 664"/>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6" name="Oval 665"/>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7" name="Oval 666"/>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8" name="Oval 667"/>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9" name="Oval 668"/>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0" name="Oval 669"/>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1" name="Oval 670"/>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2" name="Oval 671"/>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3" name="Oval 672"/>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4" name="Oval 673"/>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5" name="Oval 674"/>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6" name="Oval 675"/>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7" name="Oval 676"/>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8" name="Oval 677"/>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9" name="Oval 678"/>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0" name="Oval 679"/>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1" name="Oval 680"/>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2" name="Oval 681"/>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3" name="Oval 682"/>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4" name="Oval 683"/>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5" name="Oval 684"/>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6" name="Oval 685"/>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7" name="Oval 686"/>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8" name="Oval 687"/>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9" name="Oval 688"/>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0" name="Oval 689"/>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1" name="Oval 690"/>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2" name="Oval 691"/>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3" name="Oval 692"/>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4" name="Oval 693"/>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5" name="Oval 694"/>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6" name="Oval 695"/>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7" name="Oval 696"/>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8" name="Oval 697"/>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9" name="Oval 698"/>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0" name="Oval 699"/>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1" name="Oval 700"/>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2" name="Oval 701"/>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3" name="Oval 702"/>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4" name="Oval 703"/>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5" name="Oval 704"/>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6" name="Oval 705"/>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7" name="Oval 706"/>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8" name="Oval 707"/>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9" name="Oval 708"/>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0" name="Oval 709"/>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1" name="Oval 710"/>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2" name="Oval 711"/>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3" name="Oval 712"/>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4" name="Oval 713"/>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5" name="Oval 714"/>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6" name="Oval 715"/>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7" name="Oval 716"/>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8" name="Oval 717"/>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9" name="Oval 718"/>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0" name="Oval 719"/>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1" name="Oval 720"/>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2" name="Oval 721"/>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3" name="Oval 722"/>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4" name="Oval 723"/>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5" name="Oval 724"/>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6" name="Oval 725"/>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7" name="Oval 726"/>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8" name="Oval 727"/>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9" name="Oval 728"/>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0" name="Oval 729"/>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1" name="Oval 730"/>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2" name="Oval 731"/>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3" name="Oval 732"/>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4" name="Oval 733"/>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5" name="Oval 734"/>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7" name="Group 36"/>
            <p:cNvGrpSpPr/>
            <p:nvPr userDrawn="1"/>
          </p:nvGrpSpPr>
          <p:grpSpPr>
            <a:xfrm>
              <a:off x="72744" y="6203041"/>
              <a:ext cx="9023963" cy="63137"/>
              <a:chOff x="-7319754" y="7456803"/>
              <a:chExt cx="9023963" cy="63137"/>
            </a:xfrm>
          </p:grpSpPr>
          <p:sp>
            <p:nvSpPr>
              <p:cNvPr id="538" name="Oval 537"/>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9" name="Oval 538"/>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0" name="Oval 539"/>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1" name="Oval 540"/>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2" name="Oval 541"/>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3" name="Oval 542"/>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4" name="Oval 543"/>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5" name="Oval 544"/>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6" name="Oval 545"/>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7" name="Oval 546"/>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8" name="Oval 547"/>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9" name="Oval 548"/>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0" name="Oval 549"/>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1" name="Oval 550"/>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2" name="Oval 551"/>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3" name="Oval 552"/>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4" name="Oval 553"/>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5" name="Oval 554"/>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6" name="Oval 555"/>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7" name="Oval 556"/>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8" name="Oval 557"/>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9" name="Oval 558"/>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0" name="Oval 559"/>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1" name="Oval 560"/>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2" name="Oval 561"/>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3" name="Oval 562"/>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4" name="Oval 563"/>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5" name="Oval 564"/>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6" name="Oval 565"/>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7" name="Oval 566"/>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8" name="Oval 567"/>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9" name="Oval 568"/>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0" name="Oval 569"/>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1" name="Oval 570"/>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2" name="Oval 571"/>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3" name="Oval 572"/>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4" name="Oval 573"/>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5" name="Oval 574"/>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6" name="Oval 575"/>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7" name="Oval 576"/>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8" name="Oval 577"/>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9" name="Oval 578"/>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0" name="Oval 579"/>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1" name="Oval 580"/>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2" name="Oval 581"/>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3" name="Oval 582"/>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4" name="Oval 583"/>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5" name="Oval 584"/>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6" name="Oval 585"/>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7" name="Oval 586"/>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8" name="Oval 587"/>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9" name="Oval 588"/>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0" name="Oval 589"/>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1" name="Oval 590"/>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2" name="Oval 591"/>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3" name="Oval 592"/>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4" name="Oval 593"/>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5" name="Oval 594"/>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6" name="Oval 595"/>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7" name="Oval 596"/>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8" name="Oval 597"/>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9" name="Oval 598"/>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0" name="Oval 599"/>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1" name="Oval 600"/>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2" name="Oval 601"/>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3" name="Oval 602"/>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4" name="Oval 603"/>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5" name="Oval 604"/>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6" name="Oval 605"/>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7" name="Oval 606"/>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8" name="Oval 607"/>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9" name="Oval 608"/>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0" name="Oval 609"/>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1" name="Oval 610"/>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2" name="Oval 611"/>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3" name="Oval 612"/>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4" name="Oval 613"/>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5" name="Oval 614"/>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6" name="Oval 615"/>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7" name="Oval 616"/>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8" name="Oval 617"/>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9" name="Oval 618"/>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0" name="Oval 619"/>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1" name="Oval 620"/>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2" name="Oval 621"/>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3" name="Oval 622"/>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4" name="Oval 623"/>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5" name="Oval 624"/>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6" name="Oval 625"/>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7" name="Oval 626"/>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8" name="Oval 627"/>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9" name="Oval 628"/>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0" name="Oval 629"/>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1" name="Oval 630"/>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2" name="Oval 631"/>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3" name="Oval 632"/>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4" name="Oval 633"/>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5" name="Oval 634"/>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6" name="Oval 635"/>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8" name="Group 37"/>
            <p:cNvGrpSpPr/>
            <p:nvPr userDrawn="1"/>
          </p:nvGrpSpPr>
          <p:grpSpPr>
            <a:xfrm>
              <a:off x="72743" y="6298291"/>
              <a:ext cx="9023963" cy="63137"/>
              <a:chOff x="-7319754" y="7456803"/>
              <a:chExt cx="9023963" cy="63137"/>
            </a:xfrm>
          </p:grpSpPr>
          <p:sp>
            <p:nvSpPr>
              <p:cNvPr id="439" name="Oval 438"/>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0" name="Oval 439"/>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1" name="Oval 440"/>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2" name="Oval 441"/>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3" name="Oval 442"/>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4" name="Oval 443"/>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5" name="Oval 444"/>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6" name="Oval 445"/>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7" name="Oval 446"/>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8" name="Oval 447"/>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9" name="Oval 448"/>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0" name="Oval 449"/>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1" name="Oval 450"/>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2" name="Oval 451"/>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3" name="Oval 452"/>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4" name="Oval 453"/>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5" name="Oval 454"/>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6" name="Oval 455"/>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7" name="Oval 456"/>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8" name="Oval 457"/>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9" name="Oval 458"/>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0" name="Oval 459"/>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1" name="Oval 460"/>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2" name="Oval 461"/>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3" name="Oval 462"/>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4" name="Oval 463"/>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5" name="Oval 464"/>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6" name="Oval 465"/>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7" name="Oval 466"/>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8" name="Oval 467"/>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9" name="Oval 468"/>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0" name="Oval 469"/>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1" name="Oval 470"/>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2" name="Oval 471"/>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3" name="Oval 472"/>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4" name="Oval 473"/>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5" name="Oval 474"/>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6" name="Oval 475"/>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7" name="Oval 476"/>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8" name="Oval 477"/>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9" name="Oval 478"/>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0" name="Oval 479"/>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1" name="Oval 480"/>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2" name="Oval 481"/>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3" name="Oval 482"/>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4" name="Oval 483"/>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5" name="Oval 484"/>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6" name="Oval 485"/>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7" name="Oval 486"/>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8" name="Oval 487"/>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9" name="Oval 488"/>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0" name="Oval 489"/>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1" name="Oval 490"/>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2" name="Oval 491"/>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3" name="Oval 492"/>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4" name="Oval 493"/>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5" name="Oval 494"/>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6" name="Oval 495"/>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7" name="Oval 496"/>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8" name="Oval 497"/>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9" name="Oval 498"/>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0" name="Oval 499"/>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1" name="Oval 500"/>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2" name="Oval 501"/>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3" name="Oval 502"/>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4" name="Oval 503"/>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5" name="Oval 504"/>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6" name="Oval 505"/>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7" name="Oval 506"/>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8" name="Oval 507"/>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9" name="Oval 508"/>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0" name="Oval 509"/>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1" name="Oval 510"/>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2" name="Oval 511"/>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3" name="Oval 512"/>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4" name="Oval 513"/>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5" name="Oval 514"/>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6" name="Oval 515"/>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7" name="Oval 516"/>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8" name="Oval 517"/>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9" name="Oval 518"/>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0" name="Oval 519"/>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1" name="Oval 520"/>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2" name="Oval 521"/>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3" name="Oval 522"/>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4" name="Oval 523"/>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5" name="Oval 524"/>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6" name="Oval 525"/>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7" name="Oval 526"/>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8" name="Oval 527"/>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9" name="Oval 528"/>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0" name="Oval 529"/>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1" name="Oval 530"/>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2" name="Oval 531"/>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3" name="Oval 532"/>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4" name="Oval 533"/>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5" name="Oval 534"/>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6" name="Oval 535"/>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7" name="Oval 536"/>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39" name="Group 38"/>
            <p:cNvGrpSpPr/>
            <p:nvPr userDrawn="1"/>
          </p:nvGrpSpPr>
          <p:grpSpPr>
            <a:xfrm>
              <a:off x="72742" y="6393541"/>
              <a:ext cx="9023963" cy="63137"/>
              <a:chOff x="-7319754" y="7456803"/>
              <a:chExt cx="9023963" cy="63137"/>
            </a:xfrm>
          </p:grpSpPr>
          <p:sp>
            <p:nvSpPr>
              <p:cNvPr id="340" name="Oval 339"/>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1" name="Oval 340"/>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2" name="Oval 341"/>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3" name="Oval 342"/>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4" name="Oval 343"/>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5" name="Oval 344"/>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6" name="Oval 345"/>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7" name="Oval 346"/>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8" name="Oval 347"/>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49" name="Oval 348"/>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0" name="Oval 349"/>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1" name="Oval 350"/>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2" name="Oval 351"/>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3" name="Oval 352"/>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4" name="Oval 353"/>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5" name="Oval 354"/>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6" name="Oval 355"/>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7" name="Oval 356"/>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8" name="Oval 357"/>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59" name="Oval 358"/>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0" name="Oval 359"/>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1" name="Oval 360"/>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2" name="Oval 361"/>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3" name="Oval 362"/>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4" name="Oval 363"/>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5" name="Oval 364"/>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6" name="Oval 365"/>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7" name="Oval 366"/>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8" name="Oval 367"/>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69" name="Oval 368"/>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0" name="Oval 369"/>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1" name="Oval 370"/>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2" name="Oval 371"/>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3" name="Oval 372"/>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4" name="Oval 373"/>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5" name="Oval 374"/>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6" name="Oval 375"/>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7" name="Oval 376"/>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8" name="Oval 377"/>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79" name="Oval 378"/>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0" name="Oval 379"/>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1" name="Oval 380"/>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2" name="Oval 381"/>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3" name="Oval 382"/>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4" name="Oval 383"/>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5" name="Oval 384"/>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6" name="Oval 385"/>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7" name="Oval 386"/>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8" name="Oval 387"/>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89" name="Oval 388"/>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0" name="Oval 389"/>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1" name="Oval 390"/>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2" name="Oval 391"/>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3" name="Oval 392"/>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4" name="Oval 393"/>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5" name="Oval 394"/>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6" name="Oval 395"/>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7" name="Oval 396"/>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8" name="Oval 397"/>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99" name="Oval 398"/>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0" name="Oval 399"/>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1" name="Oval 400"/>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2" name="Oval 401"/>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3" name="Oval 402"/>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4" name="Oval 403"/>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5" name="Oval 404"/>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6" name="Oval 405"/>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7" name="Oval 406"/>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8" name="Oval 407"/>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09" name="Oval 408"/>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0" name="Oval 409"/>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1" name="Oval 410"/>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2" name="Oval 411"/>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3" name="Oval 412"/>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4" name="Oval 413"/>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5" name="Oval 414"/>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6" name="Oval 415"/>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7" name="Oval 416"/>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8" name="Oval 417"/>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19" name="Oval 418"/>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0" name="Oval 419"/>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1" name="Oval 420"/>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2" name="Oval 421"/>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3" name="Oval 422"/>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4" name="Oval 423"/>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5" name="Oval 424"/>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6" name="Oval 425"/>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7" name="Oval 426"/>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8" name="Oval 427"/>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29" name="Oval 428"/>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0" name="Oval 429"/>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1" name="Oval 430"/>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2" name="Oval 431"/>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3" name="Oval 432"/>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4" name="Oval 433"/>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5" name="Oval 434"/>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6" name="Oval 435"/>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7" name="Oval 436"/>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38" name="Oval 437"/>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40" name="Group 39"/>
            <p:cNvGrpSpPr/>
            <p:nvPr userDrawn="1"/>
          </p:nvGrpSpPr>
          <p:grpSpPr>
            <a:xfrm>
              <a:off x="72741" y="6488791"/>
              <a:ext cx="9023963" cy="63137"/>
              <a:chOff x="-7319754" y="7456803"/>
              <a:chExt cx="9023963" cy="63137"/>
            </a:xfrm>
          </p:grpSpPr>
          <p:sp>
            <p:nvSpPr>
              <p:cNvPr id="241" name="Oval 240"/>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2" name="Oval 241"/>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3" name="Oval 242"/>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4" name="Oval 243"/>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5" name="Oval 244"/>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6" name="Oval 245"/>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7" name="Oval 246"/>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8" name="Oval 247"/>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9" name="Oval 248"/>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0" name="Oval 249"/>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1" name="Oval 250"/>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2" name="Oval 251"/>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3" name="Oval 252"/>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4" name="Oval 253"/>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5" name="Oval 254"/>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6" name="Oval 255"/>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7" name="Oval 256"/>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8" name="Oval 257"/>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59" name="Oval 258"/>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0" name="Oval 259"/>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1" name="Oval 260"/>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2" name="Oval 261"/>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3" name="Oval 262"/>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4" name="Oval 263"/>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5" name="Oval 264"/>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6" name="Oval 265"/>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7" name="Oval 266"/>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8" name="Oval 267"/>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69" name="Oval 268"/>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0" name="Oval 269"/>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1" name="Oval 270"/>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2" name="Oval 271"/>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3" name="Oval 272"/>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4" name="Oval 273"/>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5" name="Oval 274"/>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6" name="Oval 275"/>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7" name="Oval 276"/>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8" name="Oval 277"/>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79" name="Oval 278"/>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0" name="Oval 279"/>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1" name="Oval 280"/>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2" name="Oval 281"/>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3" name="Oval 282"/>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4" name="Oval 283"/>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5" name="Oval 284"/>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6" name="Oval 285"/>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7" name="Oval 286"/>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8" name="Oval 287"/>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89" name="Oval 288"/>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0" name="Oval 289"/>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1" name="Oval 290"/>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2" name="Oval 291"/>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3" name="Oval 292"/>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4" name="Oval 293"/>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5" name="Oval 294"/>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6" name="Oval 295"/>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7" name="Oval 296"/>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8" name="Oval 297"/>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99" name="Oval 298"/>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0" name="Oval 299"/>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1" name="Oval 300"/>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2" name="Oval 301"/>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3" name="Oval 302"/>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4" name="Oval 303"/>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5" name="Oval 304"/>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6" name="Oval 305"/>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7" name="Oval 306"/>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8" name="Oval 307"/>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09" name="Oval 308"/>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0" name="Oval 309"/>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1" name="Oval 310"/>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2" name="Oval 311"/>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3" name="Oval 312"/>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4" name="Oval 313"/>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5" name="Oval 314"/>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6" name="Oval 315"/>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7" name="Oval 316"/>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8" name="Oval 317"/>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19" name="Oval 318"/>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0" name="Oval 319"/>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1" name="Oval 320"/>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2" name="Oval 321"/>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3" name="Oval 322"/>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4" name="Oval 323"/>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5" name="Oval 324"/>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6" name="Oval 325"/>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7" name="Oval 326"/>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8" name="Oval 327"/>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29" name="Oval 328"/>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0" name="Oval 329"/>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1" name="Oval 330"/>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2" name="Oval 331"/>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3" name="Oval 332"/>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4" name="Oval 333"/>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5" name="Oval 334"/>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6" name="Oval 335"/>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7" name="Oval 336"/>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8" name="Oval 337"/>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339" name="Oval 338"/>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41" name="Group 40"/>
            <p:cNvGrpSpPr/>
            <p:nvPr userDrawn="1"/>
          </p:nvGrpSpPr>
          <p:grpSpPr>
            <a:xfrm>
              <a:off x="72740" y="6584041"/>
              <a:ext cx="9023963" cy="63137"/>
              <a:chOff x="-7319754" y="7456803"/>
              <a:chExt cx="9023963" cy="63137"/>
            </a:xfrm>
          </p:grpSpPr>
          <p:sp>
            <p:nvSpPr>
              <p:cNvPr id="142" name="Oval 141"/>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3" name="Oval 142"/>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4" name="Oval 143"/>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5" name="Oval 144"/>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6" name="Oval 145"/>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7" name="Oval 146"/>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8" name="Oval 147"/>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9" name="Oval 148"/>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0" name="Oval 149"/>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1" name="Oval 150"/>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2" name="Oval 151"/>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3" name="Oval 152"/>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4" name="Oval 153"/>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5" name="Oval 154"/>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6" name="Oval 155"/>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7" name="Oval 156"/>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8" name="Oval 157"/>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59" name="Oval 158"/>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0" name="Oval 159"/>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1" name="Oval 160"/>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2" name="Oval 161"/>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3" name="Oval 162"/>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4" name="Oval 163"/>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5" name="Oval 164"/>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6" name="Oval 165"/>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7" name="Oval 166"/>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8" name="Oval 167"/>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69" name="Oval 168"/>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0" name="Oval 169"/>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1" name="Oval 170"/>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2" name="Oval 171"/>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3" name="Oval 172"/>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4" name="Oval 173"/>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5" name="Oval 174"/>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6" name="Oval 175"/>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7" name="Oval 176"/>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8" name="Oval 177"/>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79" name="Oval 178"/>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0" name="Oval 179"/>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1" name="Oval 180"/>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2" name="Oval 181"/>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3" name="Oval 182"/>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4" name="Oval 183"/>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5" name="Oval 184"/>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6" name="Oval 185"/>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7" name="Oval 186"/>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8" name="Oval 187"/>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89" name="Oval 188"/>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0" name="Oval 189"/>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1" name="Oval 190"/>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2" name="Oval 191"/>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3" name="Oval 192"/>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4" name="Oval 193"/>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5" name="Oval 194"/>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6" name="Oval 195"/>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7" name="Oval 196"/>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8" name="Oval 197"/>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99" name="Oval 198"/>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0" name="Oval 199"/>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1" name="Oval 200"/>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2" name="Oval 201"/>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3" name="Oval 202"/>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4" name="Oval 203"/>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5" name="Oval 204"/>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6" name="Oval 205"/>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7" name="Oval 206"/>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8" name="Oval 207"/>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09" name="Oval 208"/>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0" name="Oval 209"/>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1" name="Oval 210"/>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2" name="Oval 211"/>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3" name="Oval 212"/>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4" name="Oval 213"/>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5" name="Oval 214"/>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6" name="Oval 215"/>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7" name="Oval 216"/>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8" name="Oval 217"/>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19" name="Oval 218"/>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0" name="Oval 219"/>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1" name="Oval 220"/>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2" name="Oval 221"/>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3" name="Oval 222"/>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4" name="Oval 223"/>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5" name="Oval 224"/>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6" name="Oval 225"/>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7" name="Oval 226"/>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8" name="Oval 227"/>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29" name="Oval 228"/>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0" name="Oval 229"/>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1" name="Oval 230"/>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2" name="Oval 231"/>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3" name="Oval 232"/>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4" name="Oval 233"/>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5" name="Oval 234"/>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6" name="Oval 235"/>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7" name="Oval 236"/>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8" name="Oval 237"/>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39" name="Oval 238"/>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240" name="Oval 239"/>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nvGrpSpPr>
            <p:cNvPr id="42" name="Group 41"/>
            <p:cNvGrpSpPr/>
            <p:nvPr userDrawn="1"/>
          </p:nvGrpSpPr>
          <p:grpSpPr>
            <a:xfrm>
              <a:off x="72739" y="6679291"/>
              <a:ext cx="9023963" cy="63137"/>
              <a:chOff x="-7319754" y="7456803"/>
              <a:chExt cx="9023963" cy="63137"/>
            </a:xfrm>
          </p:grpSpPr>
          <p:sp>
            <p:nvSpPr>
              <p:cNvPr id="43" name="Oval 42"/>
              <p:cNvSpPr/>
              <p:nvPr userDrawn="1"/>
            </p:nvSpPr>
            <p:spPr>
              <a:xfrm>
                <a:off x="-73197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4" name="Oval 43"/>
              <p:cNvSpPr/>
              <p:nvPr userDrawn="1"/>
            </p:nvSpPr>
            <p:spPr>
              <a:xfrm>
                <a:off x="-72283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5" name="Oval 44"/>
              <p:cNvSpPr/>
              <p:nvPr userDrawn="1"/>
            </p:nvSpPr>
            <p:spPr>
              <a:xfrm>
                <a:off x="-71368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6" name="Oval 45"/>
              <p:cNvSpPr/>
              <p:nvPr userDrawn="1"/>
            </p:nvSpPr>
            <p:spPr>
              <a:xfrm>
                <a:off x="-70454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7" name="Oval 46"/>
              <p:cNvSpPr/>
              <p:nvPr userDrawn="1"/>
            </p:nvSpPr>
            <p:spPr>
              <a:xfrm>
                <a:off x="-695400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8" name="Oval 47"/>
              <p:cNvSpPr/>
              <p:nvPr userDrawn="1"/>
            </p:nvSpPr>
            <p:spPr>
              <a:xfrm>
                <a:off x="-686256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49" name="Oval 48"/>
              <p:cNvSpPr/>
              <p:nvPr userDrawn="1"/>
            </p:nvSpPr>
            <p:spPr>
              <a:xfrm>
                <a:off x="-677113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0" name="Oval 49"/>
              <p:cNvSpPr/>
              <p:nvPr userDrawn="1"/>
            </p:nvSpPr>
            <p:spPr>
              <a:xfrm>
                <a:off x="-667969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1" name="Oval 50"/>
              <p:cNvSpPr/>
              <p:nvPr userDrawn="1"/>
            </p:nvSpPr>
            <p:spPr>
              <a:xfrm>
                <a:off x="-658825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2" name="Oval 51"/>
              <p:cNvSpPr/>
              <p:nvPr userDrawn="1"/>
            </p:nvSpPr>
            <p:spPr>
              <a:xfrm>
                <a:off x="-649682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3" name="Oval 52"/>
              <p:cNvSpPr/>
              <p:nvPr userDrawn="1"/>
            </p:nvSpPr>
            <p:spPr>
              <a:xfrm>
                <a:off x="-640538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4" name="Oval 53"/>
              <p:cNvSpPr/>
              <p:nvPr userDrawn="1"/>
            </p:nvSpPr>
            <p:spPr>
              <a:xfrm>
                <a:off x="-631394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5" name="Oval 54"/>
              <p:cNvSpPr/>
              <p:nvPr userDrawn="1"/>
            </p:nvSpPr>
            <p:spPr>
              <a:xfrm>
                <a:off x="-622251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6" name="Oval 55"/>
              <p:cNvSpPr/>
              <p:nvPr userDrawn="1"/>
            </p:nvSpPr>
            <p:spPr>
              <a:xfrm>
                <a:off x="-613107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7" name="Oval 56"/>
              <p:cNvSpPr/>
              <p:nvPr userDrawn="1"/>
            </p:nvSpPr>
            <p:spPr>
              <a:xfrm>
                <a:off x="-603963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8" name="Oval 57"/>
              <p:cNvSpPr/>
              <p:nvPr userDrawn="1"/>
            </p:nvSpPr>
            <p:spPr>
              <a:xfrm>
                <a:off x="-594819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59" name="Oval 58"/>
              <p:cNvSpPr/>
              <p:nvPr userDrawn="1"/>
            </p:nvSpPr>
            <p:spPr>
              <a:xfrm>
                <a:off x="-585676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0" name="Oval 59"/>
              <p:cNvSpPr/>
              <p:nvPr userDrawn="1"/>
            </p:nvSpPr>
            <p:spPr>
              <a:xfrm>
                <a:off x="-576532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1" name="Oval 60"/>
              <p:cNvSpPr/>
              <p:nvPr userDrawn="1"/>
            </p:nvSpPr>
            <p:spPr>
              <a:xfrm>
                <a:off x="-567388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2" name="Oval 61"/>
              <p:cNvSpPr/>
              <p:nvPr userDrawn="1"/>
            </p:nvSpPr>
            <p:spPr>
              <a:xfrm>
                <a:off x="-558245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3" name="Oval 62"/>
              <p:cNvSpPr/>
              <p:nvPr userDrawn="1"/>
            </p:nvSpPr>
            <p:spPr>
              <a:xfrm>
                <a:off x="-549101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4" name="Oval 63"/>
              <p:cNvSpPr/>
              <p:nvPr userDrawn="1"/>
            </p:nvSpPr>
            <p:spPr>
              <a:xfrm>
                <a:off x="-539957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5" name="Oval 64"/>
              <p:cNvSpPr/>
              <p:nvPr userDrawn="1"/>
            </p:nvSpPr>
            <p:spPr>
              <a:xfrm>
                <a:off x="-530814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6" name="Oval 65"/>
              <p:cNvSpPr/>
              <p:nvPr userDrawn="1"/>
            </p:nvSpPr>
            <p:spPr>
              <a:xfrm>
                <a:off x="-521670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7" name="Oval 66"/>
              <p:cNvSpPr/>
              <p:nvPr userDrawn="1"/>
            </p:nvSpPr>
            <p:spPr>
              <a:xfrm>
                <a:off x="-512526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8" name="Oval 67"/>
              <p:cNvSpPr/>
              <p:nvPr userDrawn="1"/>
            </p:nvSpPr>
            <p:spPr>
              <a:xfrm>
                <a:off x="-503382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69" name="Oval 68"/>
              <p:cNvSpPr/>
              <p:nvPr userDrawn="1"/>
            </p:nvSpPr>
            <p:spPr>
              <a:xfrm>
                <a:off x="-494239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0" name="Oval 69"/>
              <p:cNvSpPr/>
              <p:nvPr userDrawn="1"/>
            </p:nvSpPr>
            <p:spPr>
              <a:xfrm>
                <a:off x="-485095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1" name="Oval 70"/>
              <p:cNvSpPr/>
              <p:nvPr userDrawn="1"/>
            </p:nvSpPr>
            <p:spPr>
              <a:xfrm>
                <a:off x="-475951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2" name="Oval 71"/>
              <p:cNvSpPr/>
              <p:nvPr userDrawn="1"/>
            </p:nvSpPr>
            <p:spPr>
              <a:xfrm>
                <a:off x="-466808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3" name="Oval 72"/>
              <p:cNvSpPr/>
              <p:nvPr userDrawn="1"/>
            </p:nvSpPr>
            <p:spPr>
              <a:xfrm>
                <a:off x="-457664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4" name="Oval 73"/>
              <p:cNvSpPr/>
              <p:nvPr userDrawn="1"/>
            </p:nvSpPr>
            <p:spPr>
              <a:xfrm>
                <a:off x="-448520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5" name="Oval 74"/>
              <p:cNvSpPr/>
              <p:nvPr userDrawn="1"/>
            </p:nvSpPr>
            <p:spPr>
              <a:xfrm>
                <a:off x="-439377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6" name="Oval 75"/>
              <p:cNvSpPr/>
              <p:nvPr userDrawn="1"/>
            </p:nvSpPr>
            <p:spPr>
              <a:xfrm>
                <a:off x="-430233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7" name="Oval 76"/>
              <p:cNvSpPr/>
              <p:nvPr userDrawn="1"/>
            </p:nvSpPr>
            <p:spPr>
              <a:xfrm>
                <a:off x="-421089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8" name="Oval 77"/>
              <p:cNvSpPr/>
              <p:nvPr userDrawn="1"/>
            </p:nvSpPr>
            <p:spPr>
              <a:xfrm>
                <a:off x="-411945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79" name="Oval 78"/>
              <p:cNvSpPr/>
              <p:nvPr userDrawn="1"/>
            </p:nvSpPr>
            <p:spPr>
              <a:xfrm>
                <a:off x="-402802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0" name="Oval 79"/>
              <p:cNvSpPr/>
              <p:nvPr userDrawn="1"/>
            </p:nvSpPr>
            <p:spPr>
              <a:xfrm>
                <a:off x="-393658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1" name="Oval 80"/>
              <p:cNvSpPr/>
              <p:nvPr userDrawn="1"/>
            </p:nvSpPr>
            <p:spPr>
              <a:xfrm>
                <a:off x="-384514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2" name="Oval 81"/>
              <p:cNvSpPr/>
              <p:nvPr userDrawn="1"/>
            </p:nvSpPr>
            <p:spPr>
              <a:xfrm>
                <a:off x="-375371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3" name="Oval 82"/>
              <p:cNvSpPr/>
              <p:nvPr userDrawn="1"/>
            </p:nvSpPr>
            <p:spPr>
              <a:xfrm>
                <a:off x="-366227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4" name="Oval 83"/>
              <p:cNvSpPr/>
              <p:nvPr userDrawn="1"/>
            </p:nvSpPr>
            <p:spPr>
              <a:xfrm>
                <a:off x="-357083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5" name="Oval 84"/>
              <p:cNvSpPr/>
              <p:nvPr userDrawn="1"/>
            </p:nvSpPr>
            <p:spPr>
              <a:xfrm>
                <a:off x="-347940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6" name="Oval 85"/>
              <p:cNvSpPr/>
              <p:nvPr userDrawn="1"/>
            </p:nvSpPr>
            <p:spPr>
              <a:xfrm>
                <a:off x="-338796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7" name="Oval 86"/>
              <p:cNvSpPr/>
              <p:nvPr userDrawn="1"/>
            </p:nvSpPr>
            <p:spPr>
              <a:xfrm>
                <a:off x="-329652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8" name="Oval 87"/>
              <p:cNvSpPr/>
              <p:nvPr userDrawn="1"/>
            </p:nvSpPr>
            <p:spPr>
              <a:xfrm>
                <a:off x="-320508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89" name="Oval 88"/>
              <p:cNvSpPr/>
              <p:nvPr userDrawn="1"/>
            </p:nvSpPr>
            <p:spPr>
              <a:xfrm>
                <a:off x="-311365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0" name="Oval 89"/>
              <p:cNvSpPr/>
              <p:nvPr userDrawn="1"/>
            </p:nvSpPr>
            <p:spPr>
              <a:xfrm>
                <a:off x="-302221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1" name="Oval 90"/>
              <p:cNvSpPr/>
              <p:nvPr userDrawn="1"/>
            </p:nvSpPr>
            <p:spPr>
              <a:xfrm>
                <a:off x="-293077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2" name="Oval 91"/>
              <p:cNvSpPr/>
              <p:nvPr userDrawn="1"/>
            </p:nvSpPr>
            <p:spPr>
              <a:xfrm>
                <a:off x="-283934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3" name="Oval 92"/>
              <p:cNvSpPr/>
              <p:nvPr userDrawn="1"/>
            </p:nvSpPr>
            <p:spPr>
              <a:xfrm>
                <a:off x="-274790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4" name="Oval 93"/>
              <p:cNvSpPr/>
              <p:nvPr userDrawn="1"/>
            </p:nvSpPr>
            <p:spPr>
              <a:xfrm>
                <a:off x="-265646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5" name="Oval 94"/>
              <p:cNvSpPr/>
              <p:nvPr userDrawn="1"/>
            </p:nvSpPr>
            <p:spPr>
              <a:xfrm>
                <a:off x="-256503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6" name="Oval 95"/>
              <p:cNvSpPr/>
              <p:nvPr userDrawn="1"/>
            </p:nvSpPr>
            <p:spPr>
              <a:xfrm>
                <a:off x="-247359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7" name="Oval 96"/>
              <p:cNvSpPr/>
              <p:nvPr userDrawn="1"/>
            </p:nvSpPr>
            <p:spPr>
              <a:xfrm>
                <a:off x="-238215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8" name="Oval 97"/>
              <p:cNvSpPr/>
              <p:nvPr userDrawn="1"/>
            </p:nvSpPr>
            <p:spPr>
              <a:xfrm>
                <a:off x="-229071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99" name="Oval 98"/>
              <p:cNvSpPr/>
              <p:nvPr userDrawn="1"/>
            </p:nvSpPr>
            <p:spPr>
              <a:xfrm>
                <a:off x="-219928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0" name="Oval 99"/>
              <p:cNvSpPr/>
              <p:nvPr userDrawn="1"/>
            </p:nvSpPr>
            <p:spPr>
              <a:xfrm>
                <a:off x="-210784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1" name="Oval 100"/>
              <p:cNvSpPr/>
              <p:nvPr userDrawn="1"/>
            </p:nvSpPr>
            <p:spPr>
              <a:xfrm>
                <a:off x="-201640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2" name="Oval 101"/>
              <p:cNvSpPr/>
              <p:nvPr userDrawn="1"/>
            </p:nvSpPr>
            <p:spPr>
              <a:xfrm>
                <a:off x="-192497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3" name="Oval 102"/>
              <p:cNvSpPr/>
              <p:nvPr userDrawn="1"/>
            </p:nvSpPr>
            <p:spPr>
              <a:xfrm>
                <a:off x="-183353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4" name="Oval 103"/>
              <p:cNvSpPr/>
              <p:nvPr userDrawn="1"/>
            </p:nvSpPr>
            <p:spPr>
              <a:xfrm>
                <a:off x="-174209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5" name="Oval 104"/>
              <p:cNvSpPr/>
              <p:nvPr userDrawn="1"/>
            </p:nvSpPr>
            <p:spPr>
              <a:xfrm>
                <a:off x="-165066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6" name="Oval 105"/>
              <p:cNvSpPr/>
              <p:nvPr userDrawn="1"/>
            </p:nvSpPr>
            <p:spPr>
              <a:xfrm>
                <a:off x="-155922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7" name="Oval 106"/>
              <p:cNvSpPr/>
              <p:nvPr userDrawn="1"/>
            </p:nvSpPr>
            <p:spPr>
              <a:xfrm>
                <a:off x="-146778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8" name="Oval 107"/>
              <p:cNvSpPr/>
              <p:nvPr userDrawn="1"/>
            </p:nvSpPr>
            <p:spPr>
              <a:xfrm>
                <a:off x="-137634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09" name="Oval 108"/>
              <p:cNvSpPr/>
              <p:nvPr userDrawn="1"/>
            </p:nvSpPr>
            <p:spPr>
              <a:xfrm>
                <a:off x="-128491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0" name="Oval 109"/>
              <p:cNvSpPr/>
              <p:nvPr userDrawn="1"/>
            </p:nvSpPr>
            <p:spPr>
              <a:xfrm>
                <a:off x="-119347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1" name="Oval 110"/>
              <p:cNvSpPr/>
              <p:nvPr userDrawn="1"/>
            </p:nvSpPr>
            <p:spPr>
              <a:xfrm>
                <a:off x="-110203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2" name="Oval 111"/>
              <p:cNvSpPr/>
              <p:nvPr userDrawn="1"/>
            </p:nvSpPr>
            <p:spPr>
              <a:xfrm>
                <a:off x="-101060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3" name="Oval 112"/>
              <p:cNvSpPr/>
              <p:nvPr userDrawn="1"/>
            </p:nvSpPr>
            <p:spPr>
              <a:xfrm>
                <a:off x="-91916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4" name="Oval 113"/>
              <p:cNvSpPr/>
              <p:nvPr userDrawn="1"/>
            </p:nvSpPr>
            <p:spPr>
              <a:xfrm>
                <a:off x="-82772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5" name="Oval 114"/>
              <p:cNvSpPr/>
              <p:nvPr userDrawn="1"/>
            </p:nvSpPr>
            <p:spPr>
              <a:xfrm>
                <a:off x="-73629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6" name="Oval 115"/>
              <p:cNvSpPr/>
              <p:nvPr userDrawn="1"/>
            </p:nvSpPr>
            <p:spPr>
              <a:xfrm>
                <a:off x="-64485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7" name="Oval 116"/>
              <p:cNvSpPr/>
              <p:nvPr userDrawn="1"/>
            </p:nvSpPr>
            <p:spPr>
              <a:xfrm>
                <a:off x="-55341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8" name="Oval 117"/>
              <p:cNvSpPr/>
              <p:nvPr userDrawn="1"/>
            </p:nvSpPr>
            <p:spPr>
              <a:xfrm>
                <a:off x="-46197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19" name="Oval 118"/>
              <p:cNvSpPr/>
              <p:nvPr userDrawn="1"/>
            </p:nvSpPr>
            <p:spPr>
              <a:xfrm>
                <a:off x="-37054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0" name="Oval 119"/>
              <p:cNvSpPr/>
              <p:nvPr userDrawn="1"/>
            </p:nvSpPr>
            <p:spPr>
              <a:xfrm>
                <a:off x="-27910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1" name="Oval 120"/>
              <p:cNvSpPr/>
              <p:nvPr userDrawn="1"/>
            </p:nvSpPr>
            <p:spPr>
              <a:xfrm>
                <a:off x="-18766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2" name="Oval 121"/>
              <p:cNvSpPr/>
              <p:nvPr userDrawn="1"/>
            </p:nvSpPr>
            <p:spPr>
              <a:xfrm>
                <a:off x="-9623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3" name="Oval 122"/>
              <p:cNvSpPr/>
              <p:nvPr userDrawn="1"/>
            </p:nvSpPr>
            <p:spPr>
              <a:xfrm>
                <a:off x="-479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4" name="Oval 123"/>
              <p:cNvSpPr/>
              <p:nvPr userDrawn="1"/>
            </p:nvSpPr>
            <p:spPr>
              <a:xfrm>
                <a:off x="8664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5" name="Oval 124"/>
              <p:cNvSpPr/>
              <p:nvPr userDrawn="1"/>
            </p:nvSpPr>
            <p:spPr>
              <a:xfrm>
                <a:off x="17808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6" name="Oval 125"/>
              <p:cNvSpPr/>
              <p:nvPr userDrawn="1"/>
            </p:nvSpPr>
            <p:spPr>
              <a:xfrm>
                <a:off x="26951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7" name="Oval 126"/>
              <p:cNvSpPr/>
              <p:nvPr userDrawn="1"/>
            </p:nvSpPr>
            <p:spPr>
              <a:xfrm>
                <a:off x="36095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8" name="Oval 127"/>
              <p:cNvSpPr/>
              <p:nvPr userDrawn="1"/>
            </p:nvSpPr>
            <p:spPr>
              <a:xfrm>
                <a:off x="45239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29" name="Oval 128"/>
              <p:cNvSpPr/>
              <p:nvPr userDrawn="1"/>
            </p:nvSpPr>
            <p:spPr>
              <a:xfrm>
                <a:off x="54382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0" name="Oval 129"/>
              <p:cNvSpPr/>
              <p:nvPr userDrawn="1"/>
            </p:nvSpPr>
            <p:spPr>
              <a:xfrm>
                <a:off x="63526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1" name="Oval 130"/>
              <p:cNvSpPr/>
              <p:nvPr userDrawn="1"/>
            </p:nvSpPr>
            <p:spPr>
              <a:xfrm>
                <a:off x="72670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2" name="Oval 131"/>
              <p:cNvSpPr/>
              <p:nvPr userDrawn="1"/>
            </p:nvSpPr>
            <p:spPr>
              <a:xfrm>
                <a:off x="818139"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3" name="Oval 132"/>
              <p:cNvSpPr/>
              <p:nvPr userDrawn="1"/>
            </p:nvSpPr>
            <p:spPr>
              <a:xfrm>
                <a:off x="909576"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4" name="Oval 133"/>
              <p:cNvSpPr/>
              <p:nvPr userDrawn="1"/>
            </p:nvSpPr>
            <p:spPr>
              <a:xfrm>
                <a:off x="1001013"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5" name="Oval 134"/>
              <p:cNvSpPr/>
              <p:nvPr userDrawn="1"/>
            </p:nvSpPr>
            <p:spPr>
              <a:xfrm>
                <a:off x="1092450"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6" name="Oval 135"/>
              <p:cNvSpPr/>
              <p:nvPr userDrawn="1"/>
            </p:nvSpPr>
            <p:spPr>
              <a:xfrm>
                <a:off x="1183887"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7" name="Oval 136"/>
              <p:cNvSpPr/>
              <p:nvPr userDrawn="1"/>
            </p:nvSpPr>
            <p:spPr>
              <a:xfrm>
                <a:off x="1275324"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8" name="Oval 137"/>
              <p:cNvSpPr/>
              <p:nvPr userDrawn="1"/>
            </p:nvSpPr>
            <p:spPr>
              <a:xfrm>
                <a:off x="1366761"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39" name="Oval 138"/>
              <p:cNvSpPr/>
              <p:nvPr userDrawn="1"/>
            </p:nvSpPr>
            <p:spPr>
              <a:xfrm>
                <a:off x="1458198"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0" name="Oval 139"/>
              <p:cNvSpPr/>
              <p:nvPr userDrawn="1"/>
            </p:nvSpPr>
            <p:spPr>
              <a:xfrm>
                <a:off x="1549635"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sp>
            <p:nvSpPr>
              <p:cNvPr id="141" name="Oval 140"/>
              <p:cNvSpPr/>
              <p:nvPr userDrawn="1"/>
            </p:nvSpPr>
            <p:spPr>
              <a:xfrm>
                <a:off x="1641072" y="7456803"/>
                <a:ext cx="63137" cy="631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dirty="0">
                  <a:solidFill>
                    <a:srgbClr val="EAEFF2"/>
                  </a:solidFill>
                </a:endParaRPr>
              </a:p>
            </p:txBody>
          </p:sp>
        </p:grpSp>
      </p:grpSp>
    </p:spTree>
    <p:extLst>
      <p:ext uri="{BB962C8B-B14F-4D97-AF65-F5344CB8AC3E}">
        <p14:creationId xmlns:p14="http://schemas.microsoft.com/office/powerpoint/2010/main" val="729328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nla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8775" y="228600"/>
            <a:ext cx="9588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p:cNvSpPr txBox="1">
            <a:spLocks noChangeArrowheads="1"/>
          </p:cNvSpPr>
          <p:nvPr userDrawn="1"/>
        </p:nvSpPr>
        <p:spPr bwMode="auto">
          <a:xfrm>
            <a:off x="439738" y="985838"/>
            <a:ext cx="7250112"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r>
              <a:rPr lang="en-US" sz="3200" b="1">
                <a:solidFill>
                  <a:srgbClr val="00A0AF"/>
                </a:solidFill>
                <a:cs typeface="Arial" pitchFamily="34" charset="0"/>
              </a:rPr>
              <a:t>National Landlords Association</a:t>
            </a:r>
          </a:p>
        </p:txBody>
      </p:sp>
      <p:sp>
        <p:nvSpPr>
          <p:cNvPr id="6" name="TextBox 11"/>
          <p:cNvSpPr txBox="1">
            <a:spLocks noChangeArrowheads="1"/>
          </p:cNvSpPr>
          <p:nvPr userDrawn="1"/>
        </p:nvSpPr>
        <p:spPr bwMode="auto">
          <a:xfrm>
            <a:off x="439738" y="4010025"/>
            <a:ext cx="6770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r>
              <a:rPr lang="en-US" sz="1800">
                <a:solidFill>
                  <a:srgbClr val="00A0AF"/>
                </a:solidFill>
                <a:cs typeface="Arial" pitchFamily="34" charset="0"/>
              </a:rPr>
              <a:t>www.landlords.org.uk</a:t>
            </a:r>
          </a:p>
        </p:txBody>
      </p:sp>
      <p:sp>
        <p:nvSpPr>
          <p:cNvPr id="7" name="TextBox 12"/>
          <p:cNvSpPr txBox="1">
            <a:spLocks noChangeArrowheads="1"/>
          </p:cNvSpPr>
          <p:nvPr userDrawn="1"/>
        </p:nvSpPr>
        <p:spPr bwMode="auto">
          <a:xfrm>
            <a:off x="7037388" y="6357938"/>
            <a:ext cx="188118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endParaRPr lang="en-US" sz="1800">
              <a:solidFill>
                <a:prstClr val="black"/>
              </a:solidFill>
              <a:cs typeface="Arial" pitchFamily="34" charset="0"/>
            </a:endParaRPr>
          </a:p>
        </p:txBody>
      </p:sp>
      <p:pic>
        <p:nvPicPr>
          <p:cNvPr id="8" name="Picture 10" descr="New 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025" y="4492625"/>
            <a:ext cx="83264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2218" y="2162603"/>
            <a:ext cx="6953448" cy="764508"/>
          </a:xfrm>
          <a:noFill/>
          <a:ln>
            <a:noFill/>
          </a:ln>
        </p:spPr>
        <p:txBody>
          <a:bodyPr>
            <a:normAutofit/>
          </a:bodyPr>
          <a:lstStyle>
            <a:lvl1pPr>
              <a:defRPr sz="3200" b="1"/>
            </a:lvl1pPr>
          </a:lstStyle>
          <a:p>
            <a:r>
              <a:rPr lang="en-US"/>
              <a:t>Click to edit Master title style</a:t>
            </a:r>
            <a:endParaRPr lang="en-US" dirty="0"/>
          </a:p>
        </p:txBody>
      </p:sp>
      <p:sp>
        <p:nvSpPr>
          <p:cNvPr id="3" name="Subtitle 2"/>
          <p:cNvSpPr>
            <a:spLocks noGrp="1"/>
          </p:cNvSpPr>
          <p:nvPr>
            <p:ph type="subTitle" idx="1"/>
          </p:nvPr>
        </p:nvSpPr>
        <p:spPr>
          <a:xfrm>
            <a:off x="912218" y="2950339"/>
            <a:ext cx="6953448" cy="604007"/>
          </a:xfrm>
          <a:noFill/>
          <a:ln>
            <a:noFill/>
          </a:ln>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0246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306000">
              <a:buClr>
                <a:srgbClr val="00A0AF"/>
              </a:buClr>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83335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79286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8042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77490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41466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77490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41466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8488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3302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04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A3E80675-A888-4D23-B0E9-111C84C866E7}" type="datetimeFigureOut">
              <a:rPr lang="en-US" sz="1800">
                <a:solidFill>
                  <a:prstClr val="black"/>
                </a:solidFill>
              </a:rPr>
              <a:pPr defTabSz="457200" eaLnBrk="1" hangingPunct="1">
                <a:defRPr/>
              </a:pPr>
              <a:t>3/23/2017</a:t>
            </a:fld>
            <a:endParaRPr lang="en-US" sz="180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endParaRPr lang="en-US" sz="180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CF34F660-4CF0-434A-AA22-CB09D7F39BC0}" type="slidenum">
              <a:rPr lang="en-US" sz="1800">
                <a:solidFill>
                  <a:prstClr val="black"/>
                </a:solidFill>
              </a:rPr>
              <a:pPr defTabSz="457200" eaLnBrk="1" hangingPunct="1">
                <a:defRPr/>
              </a:pPr>
              <a:t>‹#›</a:t>
            </a:fld>
            <a:endParaRPr lang="en-US" sz="1800">
              <a:solidFill>
                <a:prstClr val="black"/>
              </a:solidFill>
            </a:endParaRPr>
          </a:p>
        </p:txBody>
      </p:sp>
    </p:spTree>
    <p:extLst>
      <p:ext uri="{BB962C8B-B14F-4D97-AF65-F5344CB8AC3E}">
        <p14:creationId xmlns:p14="http://schemas.microsoft.com/office/powerpoint/2010/main" val="155908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1077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9E72750F-571E-4623-953C-D051A377C4A7}" type="datetimeFigureOut">
              <a:rPr lang="en-US" sz="1800">
                <a:solidFill>
                  <a:prstClr val="black"/>
                </a:solidFill>
              </a:rPr>
              <a:pPr defTabSz="457200" eaLnBrk="1" hangingPunct="1">
                <a:defRPr/>
              </a:pPr>
              <a:t>3/23/2017</a:t>
            </a:fld>
            <a:endParaRPr lang="en-US" sz="180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endParaRPr lang="en-US" sz="180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3F855188-962B-4A59-BAD5-3B8992692CF6}" type="slidenum">
              <a:rPr lang="en-US" sz="1800">
                <a:solidFill>
                  <a:prstClr val="black"/>
                </a:solidFill>
              </a:rPr>
              <a:pPr defTabSz="457200" eaLnBrk="1" hangingPunct="1">
                <a:defRPr/>
              </a:pPr>
              <a:t>‹#›</a:t>
            </a:fld>
            <a:endParaRPr lang="en-US" sz="1800">
              <a:solidFill>
                <a:prstClr val="black"/>
              </a:solidFill>
            </a:endParaRPr>
          </a:p>
        </p:txBody>
      </p:sp>
    </p:spTree>
    <p:extLst>
      <p:ext uri="{BB962C8B-B14F-4D97-AF65-F5344CB8AC3E}">
        <p14:creationId xmlns:p14="http://schemas.microsoft.com/office/powerpoint/2010/main" val="1180930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E0205202-F646-4911-86A8-F212CE916BE4}" type="datetimeFigureOut">
              <a:rPr lang="en-US" sz="1800">
                <a:solidFill>
                  <a:prstClr val="black"/>
                </a:solidFill>
              </a:rPr>
              <a:pPr defTabSz="457200" eaLnBrk="1" hangingPunct="1">
                <a:defRPr/>
              </a:pPr>
              <a:t>3/23/2017</a:t>
            </a:fld>
            <a:endParaRPr lang="en-US" sz="18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endParaRPr lang="en-US" sz="180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D57BFACA-7D24-4780-8451-55851E6B144A}" type="slidenum">
              <a:rPr lang="en-US" sz="1800">
                <a:solidFill>
                  <a:prstClr val="black"/>
                </a:solidFill>
              </a:rPr>
              <a:pPr defTabSz="457200" eaLnBrk="1" hangingPunct="1">
                <a:defRPr/>
              </a:pPr>
              <a:t>‹#›</a:t>
            </a:fld>
            <a:endParaRPr lang="en-US" sz="1800">
              <a:solidFill>
                <a:prstClr val="black"/>
              </a:solidFill>
            </a:endParaRPr>
          </a:p>
        </p:txBody>
      </p:sp>
    </p:spTree>
    <p:extLst>
      <p:ext uri="{BB962C8B-B14F-4D97-AF65-F5344CB8AC3E}">
        <p14:creationId xmlns:p14="http://schemas.microsoft.com/office/powerpoint/2010/main" val="3974966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A17BBA06-7014-4AD7-83C5-1C11937E4F34}" type="datetimeFigureOut">
              <a:rPr lang="en-US" sz="1800">
                <a:solidFill>
                  <a:prstClr val="black"/>
                </a:solidFill>
              </a:rPr>
              <a:pPr defTabSz="457200" eaLnBrk="1" hangingPunct="1">
                <a:defRPr/>
              </a:pPr>
              <a:t>3/23/2017</a:t>
            </a:fld>
            <a:endParaRPr lang="en-US" sz="18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eaLnBrk="1" hangingPunct="1">
              <a:defRPr/>
            </a:pPr>
            <a:endParaRPr lang="en-US" sz="180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hangingPunct="1">
              <a:defRPr/>
            </a:pPr>
            <a:fld id="{055A5624-9D32-42E1-93A4-3C834F462437}" type="slidenum">
              <a:rPr lang="en-US" sz="1800">
                <a:solidFill>
                  <a:prstClr val="black"/>
                </a:solidFill>
              </a:rPr>
              <a:pPr defTabSz="457200" eaLnBrk="1" hangingPunct="1">
                <a:defRPr/>
              </a:pPr>
              <a:t>‹#›</a:t>
            </a:fld>
            <a:endParaRPr lang="en-US" sz="1800">
              <a:solidFill>
                <a:prstClr val="black"/>
              </a:solidFill>
            </a:endParaRPr>
          </a:p>
        </p:txBody>
      </p:sp>
    </p:spTree>
    <p:extLst>
      <p:ext uri="{BB962C8B-B14F-4D97-AF65-F5344CB8AC3E}">
        <p14:creationId xmlns:p14="http://schemas.microsoft.com/office/powerpoint/2010/main" val="2448048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367077" y="6420102"/>
            <a:ext cx="626035" cy="366183"/>
          </a:xfrm>
          <a:prstGeom prst="rect">
            <a:avLst/>
          </a:prstGeom>
        </p:spPr>
        <p:txBody>
          <a:bodyPr/>
          <a:lstStyle/>
          <a:p>
            <a:pPr defTabSz="457200" eaLnBrk="1" hangingPunct="1"/>
            <a:fld id="{A88B48FB-E956-2048-9E74-C69E7CAA26CC}" type="slidenum">
              <a:rPr lang="en-US" sz="1800" smtClean="0">
                <a:solidFill>
                  <a:prstClr val="black"/>
                </a:solidFill>
              </a:rPr>
              <a:pPr defTabSz="457200" eaLnBrk="1" hangingPunct="1"/>
              <a:t>‹#›</a:t>
            </a:fld>
            <a:endParaRPr lang="en-US" sz="1800">
              <a:solidFill>
                <a:prstClr val="black"/>
              </a:solidFill>
            </a:endParaRPr>
          </a:p>
        </p:txBody>
      </p:sp>
    </p:spTree>
    <p:extLst>
      <p:ext uri="{BB962C8B-B14F-4D97-AF65-F5344CB8AC3E}">
        <p14:creationId xmlns:p14="http://schemas.microsoft.com/office/powerpoint/2010/main" val="1567162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nla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8775" y="228600"/>
            <a:ext cx="9588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p:cNvSpPr txBox="1">
            <a:spLocks noChangeArrowheads="1"/>
          </p:cNvSpPr>
          <p:nvPr userDrawn="1"/>
        </p:nvSpPr>
        <p:spPr bwMode="auto">
          <a:xfrm>
            <a:off x="439738" y="985838"/>
            <a:ext cx="7250112"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r>
              <a:rPr lang="en-US" sz="3200" b="1">
                <a:solidFill>
                  <a:srgbClr val="00A0AF"/>
                </a:solidFill>
                <a:cs typeface="Arial" pitchFamily="34" charset="0"/>
              </a:rPr>
              <a:t>National Landlords Association</a:t>
            </a:r>
          </a:p>
        </p:txBody>
      </p:sp>
      <p:sp>
        <p:nvSpPr>
          <p:cNvPr id="6" name="TextBox 11"/>
          <p:cNvSpPr txBox="1">
            <a:spLocks noChangeArrowheads="1"/>
          </p:cNvSpPr>
          <p:nvPr userDrawn="1"/>
        </p:nvSpPr>
        <p:spPr bwMode="auto">
          <a:xfrm>
            <a:off x="439738" y="4010025"/>
            <a:ext cx="6770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r>
              <a:rPr lang="en-US" sz="1800">
                <a:solidFill>
                  <a:srgbClr val="00A0AF"/>
                </a:solidFill>
                <a:cs typeface="Arial" pitchFamily="34" charset="0"/>
              </a:rPr>
              <a:t>www.landlords.org.uk</a:t>
            </a:r>
          </a:p>
        </p:txBody>
      </p:sp>
      <p:sp>
        <p:nvSpPr>
          <p:cNvPr id="7" name="TextBox 12"/>
          <p:cNvSpPr txBox="1">
            <a:spLocks noChangeArrowheads="1"/>
          </p:cNvSpPr>
          <p:nvPr userDrawn="1"/>
        </p:nvSpPr>
        <p:spPr bwMode="auto">
          <a:xfrm>
            <a:off x="7037388" y="6357938"/>
            <a:ext cx="188118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defTabSz="457200" eaLnBrk="1" hangingPunct="1">
              <a:defRPr/>
            </a:pPr>
            <a:endParaRPr lang="en-US" sz="1800">
              <a:solidFill>
                <a:prstClr val="black"/>
              </a:solidFill>
              <a:cs typeface="Arial" pitchFamily="34" charset="0"/>
            </a:endParaRPr>
          </a:p>
        </p:txBody>
      </p:sp>
      <p:pic>
        <p:nvPicPr>
          <p:cNvPr id="8" name="Picture 10" descr="New 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025" y="4492625"/>
            <a:ext cx="83264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2218" y="2162603"/>
            <a:ext cx="6953448" cy="764508"/>
          </a:xfrm>
          <a:noFill/>
          <a:ln>
            <a:noFill/>
          </a:ln>
        </p:spPr>
        <p:txBody>
          <a:bodyPr>
            <a:normAutofit/>
          </a:bodyPr>
          <a:lstStyle>
            <a:lvl1pPr>
              <a:defRPr sz="3200" b="1"/>
            </a:lvl1pPr>
          </a:lstStyle>
          <a:p>
            <a:r>
              <a:rPr lang="en-US"/>
              <a:t>Click to edit Master title style</a:t>
            </a:r>
            <a:endParaRPr lang="en-US" dirty="0"/>
          </a:p>
        </p:txBody>
      </p:sp>
      <p:sp>
        <p:nvSpPr>
          <p:cNvPr id="3" name="Subtitle 2"/>
          <p:cNvSpPr>
            <a:spLocks noGrp="1"/>
          </p:cNvSpPr>
          <p:nvPr>
            <p:ph type="subTitle" idx="1"/>
          </p:nvPr>
        </p:nvSpPr>
        <p:spPr>
          <a:xfrm>
            <a:off x="912218" y="2950339"/>
            <a:ext cx="6953448" cy="604007"/>
          </a:xfrm>
          <a:noFill/>
          <a:ln>
            <a:noFill/>
          </a:ln>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64652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306000">
              <a:buClr>
                <a:srgbClr val="00A0AF"/>
              </a:buClr>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69952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626966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40873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77490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41466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77490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41466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24568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4873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Slide Number Placeholder 5"/>
          <p:cNvSpPr>
            <a:spLocks noGrp="1"/>
          </p:cNvSpPr>
          <p:nvPr>
            <p:ph type="sldNum" sz="quarter" idx="10"/>
          </p:nvPr>
        </p:nvSpPr>
        <p:spPr/>
        <p:txBody>
          <a:bodyPr/>
          <a:lstStyle>
            <a:lvl1pPr>
              <a:defRPr/>
            </a:lvl1pPr>
          </a:lstStyle>
          <a:p>
            <a:fld id="{2471CBD6-3D2F-4DAA-B206-7F6F4263A72E}"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1581153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60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68F791F9-9598-4C7D-A161-253A93D69EBF}" type="datetimeFigureOut">
              <a:rPr lang="en-US" sz="1800"/>
              <a:pPr defTabSz="457200" eaLnBrk="1" hangingPunct="1">
                <a:defRPr/>
              </a:pPr>
              <a:t>3/23/2017</a:t>
            </a:fld>
            <a:endParaRPr lang="en-US" sz="180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457200" eaLnBrk="1" hangingPunct="1">
              <a:defRPr/>
            </a:pPr>
            <a:endParaRPr lang="en-US" sz="180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2B89688B-DCA4-4C72-8BC5-1C5EC7497D53}" type="slidenum">
              <a:rPr lang="en-US" sz="1800"/>
              <a:pPr defTabSz="457200" eaLnBrk="1" hangingPunct="1">
                <a:defRPr/>
              </a:pPr>
              <a:t>‹#›</a:t>
            </a:fld>
            <a:endParaRPr lang="en-US" sz="1800"/>
          </a:p>
        </p:txBody>
      </p:sp>
    </p:spTree>
    <p:extLst>
      <p:ext uri="{BB962C8B-B14F-4D97-AF65-F5344CB8AC3E}">
        <p14:creationId xmlns:p14="http://schemas.microsoft.com/office/powerpoint/2010/main" val="743423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1DFE0EB6-A37A-4D41-8E05-5C23AEF84378}" type="datetimeFigureOut">
              <a:rPr lang="en-US" sz="1800"/>
              <a:pPr defTabSz="457200" eaLnBrk="1" hangingPunct="1">
                <a:defRPr/>
              </a:pPr>
              <a:t>3/23/2017</a:t>
            </a:fld>
            <a:endParaRPr lang="en-US" sz="180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457200" eaLnBrk="1" hangingPunct="1">
              <a:defRPr/>
            </a:pPr>
            <a:endParaRPr lang="en-US" sz="180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C3335692-9EBA-47F3-A9F0-00B67A609BD0}" type="slidenum">
              <a:rPr lang="en-US" sz="1800"/>
              <a:pPr defTabSz="457200" eaLnBrk="1" hangingPunct="1">
                <a:defRPr/>
              </a:pPr>
              <a:t>‹#›</a:t>
            </a:fld>
            <a:endParaRPr lang="en-US" sz="1800"/>
          </a:p>
        </p:txBody>
      </p:sp>
    </p:spTree>
    <p:extLst>
      <p:ext uri="{BB962C8B-B14F-4D97-AF65-F5344CB8AC3E}">
        <p14:creationId xmlns:p14="http://schemas.microsoft.com/office/powerpoint/2010/main" val="1405052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8DB55BE1-8BF3-400D-8D45-4FB090FC14D2}" type="datetimeFigureOut">
              <a:rPr lang="en-US" sz="1800"/>
              <a:pPr defTabSz="457200" eaLnBrk="1" hangingPunct="1">
                <a:defRPr/>
              </a:pPr>
              <a:t>3/23/2017</a:t>
            </a:fld>
            <a:endParaRPr lang="en-US" sz="180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457200" eaLnBrk="1" hangingPunct="1">
              <a:defRPr/>
            </a:pPr>
            <a:endParaRPr lang="en-US" sz="180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E91A03C6-7962-4373-A68E-424EE22B497F}" type="slidenum">
              <a:rPr lang="en-US" sz="1800"/>
              <a:pPr defTabSz="457200" eaLnBrk="1" hangingPunct="1">
                <a:defRPr/>
              </a:pPr>
              <a:t>‹#›</a:t>
            </a:fld>
            <a:endParaRPr lang="en-US" sz="1800"/>
          </a:p>
        </p:txBody>
      </p:sp>
    </p:spTree>
    <p:extLst>
      <p:ext uri="{BB962C8B-B14F-4D97-AF65-F5344CB8AC3E}">
        <p14:creationId xmlns:p14="http://schemas.microsoft.com/office/powerpoint/2010/main" val="177292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A8817C86-EC72-4527-BA49-6867C05E7A45}" type="datetimeFigureOut">
              <a:rPr lang="en-US" sz="1800"/>
              <a:pPr defTabSz="457200" eaLnBrk="1" hangingPunct="1">
                <a:defRPr/>
              </a:pPr>
              <a:t>3/23/2017</a:t>
            </a:fld>
            <a:endParaRPr lang="en-US" sz="180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457200" eaLnBrk="1" hangingPunct="1">
              <a:defRPr/>
            </a:pPr>
            <a:endParaRPr lang="en-US" sz="180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pitchFamily="34" charset="0"/>
              </a:defRPr>
            </a:lvl1pPr>
          </a:lstStyle>
          <a:p>
            <a:pPr defTabSz="457200" eaLnBrk="1" hangingPunct="1">
              <a:defRPr/>
            </a:pPr>
            <a:fld id="{E8F1DF51-2DC9-43B1-88B8-B1A8E8F300FF}" type="slidenum">
              <a:rPr lang="en-US" sz="1800"/>
              <a:pPr defTabSz="457200" eaLnBrk="1" hangingPunct="1">
                <a:defRPr/>
              </a:pPr>
              <a:t>‹#›</a:t>
            </a:fld>
            <a:endParaRPr lang="en-US" sz="1800"/>
          </a:p>
        </p:txBody>
      </p:sp>
    </p:spTree>
    <p:extLst>
      <p:ext uri="{BB962C8B-B14F-4D97-AF65-F5344CB8AC3E}">
        <p14:creationId xmlns:p14="http://schemas.microsoft.com/office/powerpoint/2010/main" val="36766847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345779-1EDE-3741-BB8C-DB903E50A155}"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3878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none">
                <a:solidFill>
                  <a:schemeClr val="tx2"/>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336D216E-6108-2D40-9874-7EA6E941F954}"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258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599" cy="458595"/>
          </a:xfrm>
        </p:spPr>
        <p:txBody>
          <a:bodyPr lIns="0"/>
          <a:lstStyle/>
          <a:p>
            <a:r>
              <a:rPr lang="en-GB" dirty="0"/>
              <a:t>Click to edit Master title style</a:t>
            </a:r>
            <a:endParaRPr lang="en-US" dirty="0"/>
          </a:p>
        </p:txBody>
      </p:sp>
      <p:sp>
        <p:nvSpPr>
          <p:cNvPr id="3" name="Content Placeholder 2"/>
          <p:cNvSpPr>
            <a:spLocks noGrp="1"/>
          </p:cNvSpPr>
          <p:nvPr>
            <p:ph sz="half" idx="1"/>
          </p:nvPr>
        </p:nvSpPr>
        <p:spPr>
          <a:xfrm>
            <a:off x="457200" y="1440000"/>
            <a:ext cx="4038600" cy="4525963"/>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440000"/>
            <a:ext cx="4038600" cy="4525963"/>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BB80F859-7AFC-0045-BD66-6E40642939CA}"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grpSp>
        <p:nvGrpSpPr>
          <p:cNvPr id="19" name="Group 18"/>
          <p:cNvGrpSpPr/>
          <p:nvPr userDrawn="1"/>
        </p:nvGrpSpPr>
        <p:grpSpPr>
          <a:xfrm>
            <a:off x="457201" y="816049"/>
            <a:ext cx="8229599" cy="157973"/>
            <a:chOff x="609601" y="816048"/>
            <a:chExt cx="10972799" cy="157973"/>
          </a:xfrm>
        </p:grpSpPr>
        <p:grpSp>
          <p:nvGrpSpPr>
            <p:cNvPr id="18" name="Group 17"/>
            <p:cNvGrpSpPr/>
            <p:nvPr userDrawn="1"/>
          </p:nvGrpSpPr>
          <p:grpSpPr>
            <a:xfrm>
              <a:off x="609601" y="903699"/>
              <a:ext cx="10806112" cy="70322"/>
              <a:chOff x="609601" y="903699"/>
              <a:chExt cx="10806112" cy="70322"/>
            </a:xfrm>
          </p:grpSpPr>
          <p:sp>
            <p:nvSpPr>
              <p:cNvPr id="12" name="Parallelogram 11"/>
              <p:cNvSpPr/>
              <p:nvPr userDrawn="1"/>
            </p:nvSpPr>
            <p:spPr>
              <a:xfrm>
                <a:off x="10022615" y="903699"/>
                <a:ext cx="1393098" cy="70322"/>
              </a:xfrm>
              <a:prstGeom prst="parallelogram">
                <a:avLst>
                  <a:gd name="adj" fmla="val 192853"/>
                </a:avLst>
              </a:prstGeom>
              <a:solidFill>
                <a:srgbClr val="004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sp>
            <p:nvSpPr>
              <p:cNvPr id="15" name="Rectangle 14"/>
              <p:cNvSpPr/>
              <p:nvPr userDrawn="1"/>
            </p:nvSpPr>
            <p:spPr>
              <a:xfrm>
                <a:off x="609601" y="903699"/>
                <a:ext cx="9950614" cy="70322"/>
              </a:xfrm>
              <a:prstGeom prst="rect">
                <a:avLst/>
              </a:prstGeom>
              <a:solidFill>
                <a:srgbClr val="004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grpSp>
        <p:grpSp>
          <p:nvGrpSpPr>
            <p:cNvPr id="17" name="Group 16"/>
            <p:cNvGrpSpPr/>
            <p:nvPr userDrawn="1"/>
          </p:nvGrpSpPr>
          <p:grpSpPr>
            <a:xfrm>
              <a:off x="609601" y="816048"/>
              <a:ext cx="10972799" cy="39934"/>
              <a:chOff x="609601" y="816048"/>
              <a:chExt cx="10972799" cy="39934"/>
            </a:xfrm>
          </p:grpSpPr>
          <p:sp>
            <p:nvSpPr>
              <p:cNvPr id="13" name="Parallelogram 12"/>
              <p:cNvSpPr/>
              <p:nvPr userDrawn="1"/>
            </p:nvSpPr>
            <p:spPr>
              <a:xfrm>
                <a:off x="9892306" y="816382"/>
                <a:ext cx="1690094" cy="39600"/>
              </a:xfrm>
              <a:prstGeom prst="parallelogram">
                <a:avLst>
                  <a:gd name="adj" fmla="val 192853"/>
                </a:avLst>
              </a:prstGeom>
              <a:solidFill>
                <a:srgbClr val="E200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sp>
            <p:nvSpPr>
              <p:cNvPr id="16" name="Rectangle 15"/>
              <p:cNvSpPr/>
              <p:nvPr userDrawn="1"/>
            </p:nvSpPr>
            <p:spPr>
              <a:xfrm>
                <a:off x="609601" y="816048"/>
                <a:ext cx="10275754" cy="39600"/>
              </a:xfrm>
              <a:prstGeom prst="rect">
                <a:avLst/>
              </a:prstGeom>
              <a:solidFill>
                <a:srgbClr val="E200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grpSp>
      </p:grpSp>
    </p:spTree>
    <p:extLst>
      <p:ext uri="{BB962C8B-B14F-4D97-AF65-F5344CB8AC3E}">
        <p14:creationId xmlns:p14="http://schemas.microsoft.com/office/powerpoint/2010/main" val="303988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440000"/>
            <a:ext cx="4040188" cy="639762"/>
          </a:xfrm>
        </p:spPr>
        <p:txBody>
          <a:bodyPr anchor="b">
            <a:normAutofit/>
          </a:bodyPr>
          <a:lstStyle>
            <a:lvl1pPr marL="0" indent="0">
              <a:buNone/>
              <a:defRPr sz="1350" b="1">
                <a:solidFill>
                  <a:srgbClr val="153F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4" name="Content Placeholder 3"/>
          <p:cNvSpPr>
            <a:spLocks noGrp="1"/>
          </p:cNvSpPr>
          <p:nvPr>
            <p:ph sz="half" idx="2"/>
          </p:nvPr>
        </p:nvSpPr>
        <p:spPr>
          <a:xfrm>
            <a:off x="457200" y="2232001"/>
            <a:ext cx="4040188" cy="375902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440000"/>
            <a:ext cx="4041775" cy="639762"/>
          </a:xfrm>
        </p:spPr>
        <p:txBody>
          <a:bodyPr anchor="b">
            <a:normAutofit/>
          </a:bodyPr>
          <a:lstStyle>
            <a:lvl1pPr marL="0" indent="0">
              <a:buNone/>
              <a:defRPr sz="1350" b="1">
                <a:solidFill>
                  <a:srgbClr val="153F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645026" y="2232001"/>
            <a:ext cx="4041775" cy="375902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30C8ACBA-A4BD-F14C-8294-918BDC762C1D}" type="datetime1">
              <a:rPr lang="en-US" smtClean="0"/>
              <a:pPr/>
              <a:t>3/23/2017</a:t>
            </a:fld>
            <a:endParaRPr lang="en-US" dirty="0"/>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3584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AD52CE34-96E6-F145-9610-2833FF01B122}"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49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596" y="1500174"/>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28596" y="2786058"/>
            <a:ext cx="8229600" cy="33829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9E6E1C62-7154-4A37-B6DB-7A1EE6622365}"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932253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76FD7B-21B3-EB42-AC7C-80ED834FF805}" type="datetime1">
              <a:rPr lang="en-US" smtClean="0"/>
              <a:pPr/>
              <a:t>3/23/2017</a:t>
            </a:fld>
            <a:endParaRPr lang="en-US" dirty="0"/>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100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5771719" cy="720000"/>
          </a:xfrm>
        </p:spPr>
        <p:txBody>
          <a:bodyPr anchor="b">
            <a:normAutofit/>
          </a:bodyPr>
          <a:lstStyle>
            <a:lvl1pPr algn="l">
              <a:defRPr sz="1500" b="0"/>
            </a:lvl1pPr>
          </a:lstStyle>
          <a:p>
            <a:r>
              <a:rPr lang="en-GB" dirty="0"/>
              <a:t>Click to edit Master title style</a:t>
            </a:r>
            <a:endParaRPr lang="en-US" dirty="0"/>
          </a:p>
        </p:txBody>
      </p:sp>
      <p:sp>
        <p:nvSpPr>
          <p:cNvPr id="3" name="Content Placeholder 2"/>
          <p:cNvSpPr>
            <a:spLocks noGrp="1"/>
          </p:cNvSpPr>
          <p:nvPr>
            <p:ph idx="1"/>
          </p:nvPr>
        </p:nvSpPr>
        <p:spPr>
          <a:xfrm>
            <a:off x="3575050" y="1440002"/>
            <a:ext cx="5111750" cy="4470719"/>
          </a:xfrm>
        </p:spPr>
        <p:txBody>
          <a:bodyPr>
            <a:normAutofit/>
          </a:bodyPr>
          <a:lstStyle>
            <a:lvl1pPr>
              <a:defRPr sz="1350"/>
            </a:lvl1pPr>
            <a:lvl2pPr>
              <a:defRPr sz="1350"/>
            </a:lvl2pPr>
            <a:lvl3pPr>
              <a:defRPr sz="1350"/>
            </a:lvl3pPr>
            <a:lvl4pPr>
              <a:defRPr sz="1350"/>
            </a:lvl4pPr>
            <a:lvl5pPr>
              <a:defRPr sz="1350"/>
            </a:lvl5pPr>
            <a:lvl6pPr>
              <a:defRPr sz="1500"/>
            </a:lvl6pPr>
            <a:lvl7pPr>
              <a:defRPr sz="1500"/>
            </a:lvl7pPr>
            <a:lvl8pPr>
              <a:defRPr sz="1500"/>
            </a:lvl8pPr>
            <a:lvl9pPr>
              <a:defRPr sz="15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1" y="1440002"/>
            <a:ext cx="3008313" cy="4470719"/>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dirty="0"/>
              <a:t>Click to edit Master text styles</a:t>
            </a:r>
          </a:p>
        </p:txBody>
      </p:sp>
      <p:sp>
        <p:nvSpPr>
          <p:cNvPr id="5" name="Date Placeholder 4"/>
          <p:cNvSpPr>
            <a:spLocks noGrp="1"/>
          </p:cNvSpPr>
          <p:nvPr>
            <p:ph type="dt" sz="half" idx="10"/>
          </p:nvPr>
        </p:nvSpPr>
        <p:spPr/>
        <p:txBody>
          <a:bodyPr/>
          <a:lstStyle/>
          <a:p>
            <a:fld id="{EFDD959D-5DE3-9B41-982F-F7C33F6E3374}"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027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91342"/>
            <a:ext cx="8229600" cy="50634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5688000"/>
            <a:ext cx="8229600" cy="329010"/>
          </a:xfrm>
        </p:spPr>
        <p:txBody>
          <a:bodyPr/>
          <a:lstStyle>
            <a:lvl1pPr marL="0" indent="0">
              <a:buNone/>
              <a:defRPr sz="1050" i="1"/>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dirty="0"/>
              <a:t>Click to edit Master text styles</a:t>
            </a:r>
          </a:p>
        </p:txBody>
      </p:sp>
      <p:sp>
        <p:nvSpPr>
          <p:cNvPr id="5" name="Date Placeholder 4"/>
          <p:cNvSpPr>
            <a:spLocks noGrp="1"/>
          </p:cNvSpPr>
          <p:nvPr>
            <p:ph type="dt" sz="half" idx="10"/>
          </p:nvPr>
        </p:nvSpPr>
        <p:spPr/>
        <p:txBody>
          <a:bodyPr/>
          <a:lstStyle/>
          <a:p>
            <a:fld id="{FDFED8D0-6E16-0E4B-9A1A-0B0FC6FA8BF5}"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055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ormAutofit/>
          </a:bodyPr>
          <a:lstStyle>
            <a:lvl1pPr>
              <a:defRPr sz="1350"/>
            </a:lvl1pPr>
            <a:lvl2pPr>
              <a:defRPr sz="1350"/>
            </a:lvl2pPr>
            <a:lvl3pPr>
              <a:defRPr sz="1350"/>
            </a:lvl3pPr>
            <a:lvl4pPr>
              <a:defRPr sz="1350"/>
            </a:lvl4pPr>
            <a:lvl5pPr>
              <a:defRPr sz="13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16B1EE0D-C8D5-6B46-84BE-1B66535DF57C}"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91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77958"/>
            <a:ext cx="2057400" cy="5479849"/>
          </a:xfrm>
        </p:spPr>
        <p:txBody>
          <a:bodyPr vert="eaVert" anchor="t" anchorCtr="0"/>
          <a:lstStyle>
            <a:lvl1pPr>
              <a:defRPr>
                <a:solidFill>
                  <a:schemeClr val="tx2"/>
                </a:solidFill>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377956"/>
            <a:ext cx="6019800" cy="5479850"/>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8529D65-FB76-1942-9BA9-6E6D20F34ABF}"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64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57201" y="272930"/>
            <a:ext cx="6172735" cy="4730906"/>
          </a:xfrm>
          <a:prstGeom prst="rect">
            <a:avLst/>
          </a:prstGeom>
        </p:spPr>
      </p:pic>
      <p:sp>
        <p:nvSpPr>
          <p:cNvPr id="8" name="Subtitle 2"/>
          <p:cNvSpPr>
            <a:spLocks noGrp="1"/>
          </p:cNvSpPr>
          <p:nvPr>
            <p:ph type="subTitle" idx="1"/>
          </p:nvPr>
        </p:nvSpPr>
        <p:spPr>
          <a:xfrm>
            <a:off x="457201" y="1903832"/>
            <a:ext cx="4312761" cy="26165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subtitle style</a:t>
            </a:r>
            <a:endParaRPr lang="en-US" dirty="0"/>
          </a:p>
        </p:txBody>
      </p:sp>
      <p:sp>
        <p:nvSpPr>
          <p:cNvPr id="3" name="Date Placeholder 2"/>
          <p:cNvSpPr>
            <a:spLocks noGrp="1"/>
          </p:cNvSpPr>
          <p:nvPr>
            <p:ph type="dt" sz="half" idx="10"/>
          </p:nvPr>
        </p:nvSpPr>
        <p:spPr/>
        <p:txBody>
          <a:bodyPr/>
          <a:lstStyle/>
          <a:p>
            <a:fld id="{21C62C1E-1FED-AC48-A64A-3B5FC8C77EF3}"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pic>
        <p:nvPicPr>
          <p:cNvPr id="10" name="Picture 9" descr="BBA Services stacked_RGB.png"/>
          <p:cNvPicPr>
            <a:picLocks noChangeAspect="1"/>
          </p:cNvPicPr>
          <p:nvPr userDrawn="1"/>
        </p:nvPicPr>
        <p:blipFill>
          <a:blip r:embed="rId3"/>
          <a:stretch>
            <a:fillRect/>
          </a:stretch>
        </p:blipFill>
        <p:spPr>
          <a:xfrm>
            <a:off x="3149221" y="3179482"/>
            <a:ext cx="4746497" cy="1824353"/>
          </a:xfrm>
          <a:prstGeom prst="rect">
            <a:avLst/>
          </a:prstGeom>
        </p:spPr>
      </p:pic>
    </p:spTree>
    <p:extLst>
      <p:ext uri="{BB962C8B-B14F-4D97-AF65-F5344CB8AC3E}">
        <p14:creationId xmlns:p14="http://schemas.microsoft.com/office/powerpoint/2010/main" val="9939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Subtitle 2"/>
          <p:cNvSpPr>
            <a:spLocks noGrp="1"/>
          </p:cNvSpPr>
          <p:nvPr>
            <p:ph type="subTitle" idx="1"/>
          </p:nvPr>
        </p:nvSpPr>
        <p:spPr>
          <a:xfrm>
            <a:off x="457201" y="1903832"/>
            <a:ext cx="4312761" cy="26165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subtitle style</a:t>
            </a:r>
            <a:endParaRPr lang="en-US" dirty="0"/>
          </a:p>
        </p:txBody>
      </p:sp>
      <p:sp>
        <p:nvSpPr>
          <p:cNvPr id="2" name="Title 1"/>
          <p:cNvSpPr>
            <a:spLocks noGrp="1"/>
          </p:cNvSpPr>
          <p:nvPr>
            <p:ph type="title"/>
          </p:nvPr>
        </p:nvSpPr>
        <p:spPr/>
        <p:txBody>
          <a:bodyPr/>
          <a:lstStyle>
            <a:lvl1pPr>
              <a:defRPr>
                <a:solidFill>
                  <a:srgbClr val="FFFFFF"/>
                </a:solidFill>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72990835-85BD-3346-BAE9-57B933855EB2}"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1E859BC3-4A22-334C-AB2F-78C950E8520A}" type="slidenum">
              <a:rPr lang="en-US" smtClean="0">
                <a:solidFill>
                  <a:prstClr val="white"/>
                </a:solidFill>
              </a:rPr>
              <a:pPr/>
              <a:t>‹#›</a:t>
            </a:fld>
            <a:endParaRPr lang="en-US" dirty="0">
              <a:solidFill>
                <a:prstClr val="white"/>
              </a:solidFill>
            </a:endParaRPr>
          </a:p>
        </p:txBody>
      </p:sp>
      <p:pic>
        <p:nvPicPr>
          <p:cNvPr id="9" name="Picture 8" descr="BBA Services landscape_RGB.png"/>
          <p:cNvPicPr>
            <a:picLocks noChangeAspect="1"/>
          </p:cNvPicPr>
          <p:nvPr userDrawn="1"/>
        </p:nvPicPr>
        <p:blipFill>
          <a:blip r:embed="rId2"/>
          <a:stretch>
            <a:fillRect/>
          </a:stretch>
        </p:blipFill>
        <p:spPr>
          <a:xfrm>
            <a:off x="1297889" y="5737363"/>
            <a:ext cx="6172200" cy="206373"/>
          </a:xfrm>
          <a:prstGeom prst="rect">
            <a:avLst/>
          </a:prstGeom>
        </p:spPr>
      </p:pic>
      <p:sp>
        <p:nvSpPr>
          <p:cNvPr id="11" name="TextBox 10"/>
          <p:cNvSpPr txBox="1"/>
          <p:nvPr userDrawn="1"/>
        </p:nvSpPr>
        <p:spPr>
          <a:xfrm>
            <a:off x="6379574" y="1791509"/>
            <a:ext cx="1090515" cy="1486365"/>
          </a:xfrm>
          <a:prstGeom prst="rect">
            <a:avLst/>
          </a:prstGeom>
          <a:noFill/>
        </p:spPr>
        <p:txBody>
          <a:bodyPr wrap="square" lIns="0" tIns="0" rIns="0" bIns="0" rtlCol="0" anchor="t">
            <a:noAutofit/>
          </a:bodyPr>
          <a:lstStyle/>
          <a:p>
            <a:pPr eaLnBrk="1" fontAlgn="auto" hangingPunct="1">
              <a:spcBef>
                <a:spcPts val="0"/>
              </a:spcBef>
              <a:spcAft>
                <a:spcPts val="225"/>
              </a:spcAft>
            </a:pPr>
            <a:r>
              <a:rPr lang="en-US" sz="675" dirty="0">
                <a:solidFill>
                  <a:prstClr val="black"/>
                </a:solidFill>
                <a:latin typeface="Century Gothic"/>
                <a:ea typeface="+mn-ea"/>
              </a:rPr>
              <a:t>Bucknalls Lane</a:t>
            </a:r>
            <a:br>
              <a:rPr lang="en-US" sz="675" dirty="0">
                <a:solidFill>
                  <a:prstClr val="black"/>
                </a:solidFill>
                <a:latin typeface="Century Gothic"/>
                <a:ea typeface="+mn-ea"/>
              </a:rPr>
            </a:br>
            <a:r>
              <a:rPr lang="en-US" sz="675" dirty="0">
                <a:solidFill>
                  <a:prstClr val="black"/>
                </a:solidFill>
                <a:latin typeface="Century Gothic"/>
                <a:ea typeface="+mn-ea"/>
              </a:rPr>
              <a:t>Garston, Watford</a:t>
            </a:r>
            <a:br>
              <a:rPr lang="en-US" sz="675" dirty="0">
                <a:solidFill>
                  <a:prstClr val="black"/>
                </a:solidFill>
                <a:latin typeface="Century Gothic"/>
                <a:ea typeface="+mn-ea"/>
              </a:rPr>
            </a:br>
            <a:r>
              <a:rPr lang="en-US" sz="675" dirty="0">
                <a:solidFill>
                  <a:prstClr val="black"/>
                </a:solidFill>
                <a:latin typeface="Century Gothic"/>
                <a:ea typeface="+mn-ea"/>
              </a:rPr>
              <a:t>Hertfordshire WD25 9BA</a:t>
            </a:r>
          </a:p>
          <a:p>
            <a:pPr marL="135000" indent="-135000" eaLnBrk="1" fontAlgn="auto" hangingPunct="1">
              <a:spcBef>
                <a:spcPts val="0"/>
              </a:spcBef>
              <a:spcAft>
                <a:spcPts val="225"/>
              </a:spcAft>
            </a:pPr>
            <a:r>
              <a:rPr lang="en-US" sz="675" dirty="0">
                <a:solidFill>
                  <a:prstClr val="black"/>
                </a:solidFill>
                <a:latin typeface="Century Gothic"/>
                <a:ea typeface="+mn-ea"/>
              </a:rPr>
              <a:t>T	01923 665300</a:t>
            </a:r>
          </a:p>
          <a:p>
            <a:pPr marL="135000" indent="-135000" eaLnBrk="1" fontAlgn="auto" hangingPunct="1">
              <a:spcBef>
                <a:spcPts val="0"/>
              </a:spcBef>
              <a:spcAft>
                <a:spcPts val="225"/>
              </a:spcAft>
            </a:pPr>
            <a:r>
              <a:rPr lang="en-US" sz="675" dirty="0">
                <a:solidFill>
                  <a:prstClr val="black"/>
                </a:solidFill>
                <a:latin typeface="Century Gothic"/>
                <a:ea typeface="+mn-ea"/>
              </a:rPr>
              <a:t>F	01923 665301</a:t>
            </a:r>
          </a:p>
          <a:p>
            <a:pPr marL="135000" indent="-135000" eaLnBrk="1" fontAlgn="auto" hangingPunct="1">
              <a:spcBef>
                <a:spcPts val="0"/>
              </a:spcBef>
              <a:spcAft>
                <a:spcPts val="225"/>
              </a:spcAft>
            </a:pPr>
            <a:r>
              <a:rPr lang="en-US" sz="675" dirty="0">
                <a:solidFill>
                  <a:prstClr val="black"/>
                </a:solidFill>
                <a:latin typeface="Century Gothic"/>
                <a:ea typeface="+mn-ea"/>
              </a:rPr>
              <a:t>E	mail@bba.star.co.uk</a:t>
            </a:r>
          </a:p>
          <a:p>
            <a:pPr marL="135000" indent="-135000" eaLnBrk="1" fontAlgn="auto" hangingPunct="1">
              <a:spcBef>
                <a:spcPts val="0"/>
              </a:spcBef>
              <a:spcAft>
                <a:spcPts val="225"/>
              </a:spcAft>
            </a:pPr>
            <a:r>
              <a:rPr lang="en-US" sz="675" dirty="0">
                <a:solidFill>
                  <a:prstClr val="black"/>
                </a:solidFill>
                <a:latin typeface="Century Gothic"/>
                <a:ea typeface="+mn-ea"/>
              </a:rPr>
              <a:t>W	www.bbacerts.co.uk</a:t>
            </a:r>
          </a:p>
        </p:txBody>
      </p:sp>
    </p:spTree>
    <p:extLst>
      <p:ext uri="{BB962C8B-B14F-4D97-AF65-F5344CB8AC3E}">
        <p14:creationId xmlns:p14="http://schemas.microsoft.com/office/powerpoint/2010/main" val="204483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57201" y="272930"/>
            <a:ext cx="6172735" cy="4730906"/>
          </a:xfrm>
          <a:prstGeom prst="rect">
            <a:avLst/>
          </a:prstGeom>
        </p:spPr>
      </p:pic>
      <p:sp>
        <p:nvSpPr>
          <p:cNvPr id="12" name="TextBox 11"/>
          <p:cNvSpPr txBox="1"/>
          <p:nvPr userDrawn="1"/>
        </p:nvSpPr>
        <p:spPr>
          <a:xfrm>
            <a:off x="0" y="6160672"/>
            <a:ext cx="9144000" cy="30008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350" dirty="0">
              <a:solidFill>
                <a:prstClr val="black"/>
              </a:solidFill>
              <a:latin typeface="Century Gothic"/>
              <a:ea typeface="+mn-ea"/>
            </a:endParaRPr>
          </a:p>
        </p:txBody>
      </p:sp>
      <p:sp>
        <p:nvSpPr>
          <p:cNvPr id="3"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22" name="Title 1"/>
          <p:cNvSpPr>
            <a:spLocks noGrp="1"/>
          </p:cNvSpPr>
          <p:nvPr>
            <p:ph type="title"/>
          </p:nvPr>
        </p:nvSpPr>
        <p:spPr>
          <a:xfrm>
            <a:off x="457201" y="274638"/>
            <a:ext cx="6542774" cy="1143000"/>
          </a:xfrm>
        </p:spPr>
        <p:txBody>
          <a:bodyPr/>
          <a:lstStyle>
            <a:lvl1pPr>
              <a:defRPr sz="2250"/>
            </a:lvl1pPr>
          </a:lstStyle>
          <a:p>
            <a:r>
              <a:rPr lang="en-GB" dirty="0"/>
              <a:t>Click to edit Master title style</a:t>
            </a:r>
            <a:endParaRPr lang="en-US" dirty="0"/>
          </a:p>
        </p:txBody>
      </p:sp>
      <p:pic>
        <p:nvPicPr>
          <p:cNvPr id="13" name="Picture 12" descr="BBA Logo_RGB+strap_final_angled_CURRENT.png"/>
          <p:cNvPicPr>
            <a:picLocks noChangeAspect="1"/>
          </p:cNvPicPr>
          <p:nvPr userDrawn="1"/>
        </p:nvPicPr>
        <p:blipFill rotWithShape="1">
          <a:blip r:embed="rId3"/>
          <a:srcRect b="13454"/>
          <a:stretch/>
        </p:blipFill>
        <p:spPr>
          <a:xfrm>
            <a:off x="6645522" y="4520346"/>
            <a:ext cx="1828800" cy="1790044"/>
          </a:xfrm>
          <a:prstGeom prst="rect">
            <a:avLst/>
          </a:prstGeom>
        </p:spPr>
      </p:pic>
      <p:sp>
        <p:nvSpPr>
          <p:cNvPr id="7" name="Rectangle 6"/>
          <p:cNvSpPr/>
          <p:nvPr userDrawn="1"/>
        </p:nvSpPr>
        <p:spPr>
          <a:xfrm>
            <a:off x="342900" y="6310391"/>
            <a:ext cx="8438030" cy="4848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spTree>
    <p:extLst>
      <p:ext uri="{BB962C8B-B14F-4D97-AF65-F5344CB8AC3E}">
        <p14:creationId xmlns:p14="http://schemas.microsoft.com/office/powerpoint/2010/main" val="224212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57201" y="272930"/>
            <a:ext cx="6172735" cy="4730906"/>
          </a:xfrm>
          <a:prstGeom prst="rect">
            <a:avLst/>
          </a:prstGeom>
        </p:spPr>
      </p:pic>
      <p:sp>
        <p:nvSpPr>
          <p:cNvPr id="12" name="TextBox 11"/>
          <p:cNvSpPr txBox="1"/>
          <p:nvPr userDrawn="1"/>
        </p:nvSpPr>
        <p:spPr>
          <a:xfrm>
            <a:off x="0" y="6160672"/>
            <a:ext cx="9144000"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entury Gothic"/>
              <a:ea typeface="+mn-ea"/>
            </a:endParaRPr>
          </a:p>
        </p:txBody>
      </p:sp>
      <p:sp>
        <p:nvSpPr>
          <p:cNvPr id="3"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4" name="Date Placeholder 3"/>
          <p:cNvSpPr>
            <a:spLocks noGrp="1"/>
          </p:cNvSpPr>
          <p:nvPr>
            <p:ph type="dt" sz="half" idx="10"/>
          </p:nvPr>
        </p:nvSpPr>
        <p:spPr/>
        <p:txBody>
          <a:bodyPr/>
          <a:lstStyle/>
          <a:p>
            <a:fld id="{D65C8ADF-B4B1-8E4E-8D5C-2A09B2F48F6B}"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sp>
        <p:nvSpPr>
          <p:cNvPr id="22" name="Title 1"/>
          <p:cNvSpPr>
            <a:spLocks noGrp="1"/>
          </p:cNvSpPr>
          <p:nvPr>
            <p:ph type="title"/>
          </p:nvPr>
        </p:nvSpPr>
        <p:spPr>
          <a:xfrm>
            <a:off x="457201" y="274638"/>
            <a:ext cx="6542774" cy="1143000"/>
          </a:xfrm>
        </p:spPr>
        <p:txBody>
          <a:bodyPr/>
          <a:lstStyle>
            <a:lvl1pPr>
              <a:defRPr sz="2250"/>
            </a:lvl1pPr>
          </a:lstStyle>
          <a:p>
            <a:r>
              <a:rPr lang="en-US"/>
              <a:t>Click to edit Master title style</a:t>
            </a:r>
            <a:endParaRPr lang="en-US" dirty="0"/>
          </a:p>
        </p:txBody>
      </p:sp>
      <p:pic>
        <p:nvPicPr>
          <p:cNvPr id="13" name="Picture 12" descr="BBA Logo_RGB+strap_final_angled_CURRENT.png"/>
          <p:cNvPicPr>
            <a:picLocks noChangeAspect="1"/>
          </p:cNvPicPr>
          <p:nvPr userDrawn="1"/>
        </p:nvPicPr>
        <p:blipFill rotWithShape="1">
          <a:blip r:embed="rId3"/>
          <a:srcRect b="13454"/>
          <a:stretch/>
        </p:blipFill>
        <p:spPr>
          <a:xfrm>
            <a:off x="6553200" y="4288028"/>
            <a:ext cx="1828800" cy="1790044"/>
          </a:xfrm>
          <a:prstGeom prst="rect">
            <a:avLst/>
          </a:prstGeom>
        </p:spPr>
      </p:pic>
    </p:spTree>
    <p:extLst>
      <p:ext uri="{BB962C8B-B14F-4D97-AF65-F5344CB8AC3E}">
        <p14:creationId xmlns:p14="http://schemas.microsoft.com/office/powerpoint/2010/main" val="1284253491"/>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457201" y="272930"/>
            <a:ext cx="6172735" cy="4730906"/>
          </a:xfrm>
          <a:prstGeom prst="rect">
            <a:avLst/>
          </a:prstGeom>
        </p:spPr>
      </p:pic>
      <p:sp>
        <p:nvSpPr>
          <p:cNvPr id="12" name="TextBox 11"/>
          <p:cNvSpPr txBox="1"/>
          <p:nvPr userDrawn="1"/>
        </p:nvSpPr>
        <p:spPr>
          <a:xfrm>
            <a:off x="0" y="6160672"/>
            <a:ext cx="9144000" cy="300082"/>
          </a:xfrm>
          <a:prstGeom prst="rect">
            <a:avLst/>
          </a:prstGeom>
          <a:solidFill>
            <a:schemeClr val="bg1"/>
          </a:solidFill>
        </p:spPr>
        <p:txBody>
          <a:bodyPr wrap="square" rtlCol="0">
            <a:spAutoFit/>
          </a:bodyPr>
          <a:lstStyle/>
          <a:p>
            <a:pPr defTabSz="342900" eaLnBrk="1" fontAlgn="auto" hangingPunct="1">
              <a:spcBef>
                <a:spcPts val="0"/>
              </a:spcBef>
              <a:spcAft>
                <a:spcPts val="0"/>
              </a:spcAft>
            </a:pPr>
            <a:endParaRPr lang="en-US" sz="1350" dirty="0">
              <a:solidFill>
                <a:prstClr val="black"/>
              </a:solidFill>
              <a:latin typeface="Century Gothic"/>
              <a:ea typeface="+mn-ea"/>
            </a:endParaRPr>
          </a:p>
        </p:txBody>
      </p:sp>
      <p:sp>
        <p:nvSpPr>
          <p:cNvPr id="3" name="Subtitle 2"/>
          <p:cNvSpPr>
            <a:spLocks noGrp="1"/>
          </p:cNvSpPr>
          <p:nvPr>
            <p:ph type="subTitle" idx="1" hasCustomPrompt="1"/>
          </p:nvPr>
        </p:nvSpPr>
        <p:spPr>
          <a:xfrm>
            <a:off x="457201" y="1903832"/>
            <a:ext cx="4312761" cy="2616515"/>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edit Master </a:t>
            </a:r>
            <a:br>
              <a:rPr lang="en-GB" dirty="0"/>
            </a:br>
            <a:r>
              <a:rPr lang="en-GB" dirty="0"/>
              <a:t>subtitle style</a:t>
            </a:r>
            <a:endParaRPr lang="en-US" dirty="0"/>
          </a:p>
        </p:txBody>
      </p:sp>
      <p:sp>
        <p:nvSpPr>
          <p:cNvPr id="4" name="Date Placeholder 3"/>
          <p:cNvSpPr>
            <a:spLocks noGrp="1"/>
          </p:cNvSpPr>
          <p:nvPr>
            <p:ph type="dt" sz="half" idx="10"/>
          </p:nvPr>
        </p:nvSpPr>
        <p:spPr/>
        <p:txBody>
          <a:bodyPr/>
          <a:lstStyle/>
          <a:p>
            <a:fld id="{46BA43B3-6317-9F42-B5B0-53C36D2E8A6C}"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pic>
        <p:nvPicPr>
          <p:cNvPr id="15" name="Picture 14" descr="BBA Services stacked_RGB.png"/>
          <p:cNvPicPr>
            <a:picLocks noChangeAspect="1"/>
          </p:cNvPicPr>
          <p:nvPr userDrawn="1"/>
        </p:nvPicPr>
        <p:blipFill>
          <a:blip r:embed="rId3"/>
          <a:stretch>
            <a:fillRect/>
          </a:stretch>
        </p:blipFill>
        <p:spPr>
          <a:xfrm>
            <a:off x="3149221" y="3179482"/>
            <a:ext cx="4746497" cy="1824353"/>
          </a:xfrm>
          <a:prstGeom prst="rect">
            <a:avLst/>
          </a:prstGeom>
        </p:spPr>
      </p:pic>
      <p:pic>
        <p:nvPicPr>
          <p:cNvPr id="16" name="Picture 15" descr="BBA Logo_RGB+strap_final_angled_CURRENT.png"/>
          <p:cNvPicPr>
            <a:picLocks noChangeAspect="1"/>
          </p:cNvPicPr>
          <p:nvPr userDrawn="1"/>
        </p:nvPicPr>
        <p:blipFill rotWithShape="1">
          <a:blip r:embed="rId4"/>
          <a:srcRect b="13454"/>
          <a:stretch/>
        </p:blipFill>
        <p:spPr>
          <a:xfrm>
            <a:off x="6553200" y="4351911"/>
            <a:ext cx="1828800" cy="1790044"/>
          </a:xfrm>
          <a:prstGeom prst="rect">
            <a:avLst/>
          </a:prstGeom>
        </p:spPr>
      </p:pic>
      <p:sp>
        <p:nvSpPr>
          <p:cNvPr id="22" name="Title 1"/>
          <p:cNvSpPr>
            <a:spLocks noGrp="1"/>
          </p:cNvSpPr>
          <p:nvPr>
            <p:ph type="title"/>
          </p:nvPr>
        </p:nvSpPr>
        <p:spPr>
          <a:xfrm>
            <a:off x="457201" y="274638"/>
            <a:ext cx="6542774" cy="1143000"/>
          </a:xfrm>
        </p:spPr>
        <p:txBody>
          <a:bodyPr/>
          <a:lstStyle>
            <a:lvl1pPr>
              <a:defRPr sz="2250"/>
            </a:lvl1pPr>
          </a:lstStyle>
          <a:p>
            <a:r>
              <a:rPr lang="en-US"/>
              <a:t>Click to edit Master title style</a:t>
            </a:r>
            <a:endParaRPr lang="en-US" dirty="0"/>
          </a:p>
        </p:txBody>
      </p:sp>
    </p:spTree>
    <p:extLst>
      <p:ext uri="{BB962C8B-B14F-4D97-AF65-F5344CB8AC3E}">
        <p14:creationId xmlns:p14="http://schemas.microsoft.com/office/powerpoint/2010/main" val="334704629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EF373560-5338-4A46-B4E8-7EE29056FC33}" type="slidenum">
              <a:rPr lang="en-GB" altLang="en-US">
                <a:solidFill>
                  <a:prstClr val="black"/>
                </a:solidFill>
              </a:rPr>
              <a:pPr/>
              <a:t>‹#›</a:t>
            </a:fld>
            <a:endParaRPr lang="en-GB" altLang="en-US">
              <a:solidFill>
                <a:prstClr val="black"/>
              </a:solidFill>
            </a:endParaRPr>
          </a:p>
        </p:txBody>
      </p:sp>
    </p:spTree>
    <p:extLst>
      <p:ext uri="{BB962C8B-B14F-4D97-AF65-F5344CB8AC3E}">
        <p14:creationId xmlns:p14="http://schemas.microsoft.com/office/powerpoint/2010/main" val="3266739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575F4-D594-AD42-BBAE-0B428A223534}"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2479602227"/>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none">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03D4C6-73BB-F64A-97A6-6F2DAE438F02}"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38629844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0000"/>
            <a:ext cx="4038600" cy="4525963"/>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0000"/>
            <a:ext cx="4038600" cy="4525963"/>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22195B-3724-7B4A-A429-026A0C6E7001}"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298710327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40000"/>
            <a:ext cx="4040188" cy="639762"/>
          </a:xfrm>
        </p:spPr>
        <p:txBody>
          <a:bodyPr anchor="b">
            <a:normAutofit/>
          </a:bodyPr>
          <a:lstStyle>
            <a:lvl1pPr marL="0" indent="0">
              <a:buNone/>
              <a:defRPr sz="1350" b="1">
                <a:solidFill>
                  <a:srgbClr val="153F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2001"/>
            <a:ext cx="4040188" cy="375902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40000"/>
            <a:ext cx="4041775" cy="639762"/>
          </a:xfrm>
        </p:spPr>
        <p:txBody>
          <a:bodyPr anchor="b">
            <a:normAutofit/>
          </a:bodyPr>
          <a:lstStyle>
            <a:lvl1pPr marL="0" indent="0">
              <a:buNone/>
              <a:defRPr sz="1350" b="1">
                <a:solidFill>
                  <a:srgbClr val="153F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232001"/>
            <a:ext cx="4041775" cy="375902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04180-E624-FC48-B3F1-B775A34554F7}" type="datetime1">
              <a:rPr lang="en-US" smtClean="0"/>
              <a:pPr/>
              <a:t>3/23/2017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4184898879"/>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8D571-F03C-7249-87A3-63E216ECFDB0}" type="datetime1">
              <a:rPr lang="en-US" smtClean="0"/>
              <a:pPr/>
              <a:t>3/23/2017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44651136"/>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D0C459-804B-A846-B293-2040DF331C5A}" type="datetime1">
              <a:rPr lang="en-US" smtClean="0"/>
              <a:pPr/>
              <a:t>3/23/2017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5271514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5771719" cy="720000"/>
          </a:xfrm>
        </p:spPr>
        <p:txBody>
          <a:bodyPr anchor="b">
            <a:normAutofit/>
          </a:bodyPr>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3575050" y="1440002"/>
            <a:ext cx="5111750" cy="4470719"/>
          </a:xfrm>
        </p:spPr>
        <p:txBody>
          <a:bodyPr>
            <a:normAutofit/>
          </a:bodyPr>
          <a:lstStyle>
            <a:lvl1pPr>
              <a:defRPr sz="1350"/>
            </a:lvl1pPr>
            <a:lvl2pPr>
              <a:defRPr sz="1350"/>
            </a:lvl2pPr>
            <a:lvl3pPr>
              <a:defRPr sz="135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40002"/>
            <a:ext cx="3008313" cy="4470719"/>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C3B87B3-8C50-9943-8D14-98C4ABE598BA}"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3689358302"/>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440000"/>
            <a:ext cx="82296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57200" y="5688000"/>
            <a:ext cx="8229600" cy="329010"/>
          </a:xfrm>
        </p:spPr>
        <p:txBody>
          <a:bodyPr/>
          <a:lstStyle>
            <a:lvl1pPr marL="0" indent="0">
              <a:buNone/>
              <a:defRPr sz="1050" i="1"/>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3BE4724-8A0B-BC46-B571-BC1E48EE2BB4}" type="datetime1">
              <a:rPr lang="en-US" smtClean="0"/>
              <a:pPr/>
              <a:t>3/23/2017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383022751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5A3745-CBC7-1041-8279-E04A841C700E}"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338032388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40002"/>
            <a:ext cx="2057400" cy="4417805"/>
          </a:xfrm>
        </p:spPr>
        <p:txBody>
          <a:bodyPr vert="eaVert" anchor="t" anchorCtr="0"/>
          <a:lstStyle>
            <a:lvl1pPr>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0002"/>
            <a:ext cx="6019800" cy="4417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AE8BED-D4FE-054B-8470-03A0CA218E5E}" type="datetime1">
              <a:rPr lang="en-US" smtClean="0"/>
              <a:pPr/>
              <a:t>3/23/2017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859BC3-4A22-334C-AB2F-78C950E8520A}" type="slidenum">
              <a:rPr lang="en-US" smtClean="0"/>
              <a:pPr/>
              <a:t>‹#›</a:t>
            </a:fld>
            <a:endParaRPr lang="en-US" dirty="0"/>
          </a:p>
        </p:txBody>
      </p:sp>
    </p:spTree>
    <p:extLst>
      <p:ext uri="{BB962C8B-B14F-4D97-AF65-F5344CB8AC3E}">
        <p14:creationId xmlns:p14="http://schemas.microsoft.com/office/powerpoint/2010/main" val="144010468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jpeg"/><Relationship Id="rId5" Type="http://schemas.openxmlformats.org/officeDocument/2006/relationships/slideLayout" Target="../slideLayouts/slideLayout5.xml"/><Relationship Id="rId15" Type="http://schemas.openxmlformats.org/officeDocument/2006/relationships/image" Target="../media/image9.jpeg"/><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 Id="rId14" Type="http://schemas.openxmlformats.org/officeDocument/2006/relationships/image" Target="../media/image8.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10.xml"/><Relationship Id="rId4" Type="http://schemas.openxmlformats.org/officeDocument/2006/relationships/slideLayout" Target="../slideLayouts/slideLayout3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11.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39.gi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1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43.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4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4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4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45.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1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56.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55.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54.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8.xml"/><Relationship Id="rId4"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9.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2571750"/>
            <a:ext cx="822960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7" name="Title Placeholder 1"/>
          <p:cNvSpPr>
            <a:spLocks noGrp="1"/>
          </p:cNvSpPr>
          <p:nvPr>
            <p:ph type="title"/>
          </p:nvPr>
        </p:nvSpPr>
        <p:spPr bwMode="auto">
          <a:xfrm>
            <a:off x="304800" y="152400"/>
            <a:ext cx="6705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pic>
        <p:nvPicPr>
          <p:cNvPr id="1028" name="Picture 3" descr="14762 INCA POWERPOINT_01.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14870 INCA POWERPOINT_02.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descr="14870 INCA POWERPOINT_03.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14870 INCA POWERPOINT_04.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14870 INCA POWERPOINT_07.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descr="14870 INCA POWERPOINT_07.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descr="14870 INCA POWERPOINT_08.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0" descr="14870 INCA POWERPOINT_09.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1" descr="14870 INCA POWERPOINT_09.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l" rtl="0" eaLnBrk="0" fontAlgn="base" hangingPunct="0">
        <a:spcBef>
          <a:spcPct val="0"/>
        </a:spcBef>
        <a:spcAft>
          <a:spcPct val="0"/>
        </a:spcAft>
        <a:defRPr sz="3200" kern="1200">
          <a:solidFill>
            <a:schemeClr val="bg1"/>
          </a:solidFill>
          <a:latin typeface="HelveticaNeue LT 55 Roman"/>
          <a:ea typeface="ＭＳ Ｐゴシック" pitchFamily="-110" charset="-128"/>
          <a:cs typeface="ＭＳ Ｐゴシック" pitchFamily="-110" charset="-128"/>
        </a:defRPr>
      </a:lvl1pPr>
      <a:lvl2pPr algn="l" rtl="0" eaLnBrk="0" fontAlgn="base" hangingPunct="0">
        <a:spcBef>
          <a:spcPct val="0"/>
        </a:spcBef>
        <a:spcAft>
          <a:spcPct val="0"/>
        </a:spcAft>
        <a:defRPr sz="3200">
          <a:solidFill>
            <a:schemeClr val="bg1"/>
          </a:solidFill>
          <a:latin typeface="HelveticaNeue LT 55 Roman" pitchFamily="-110" charset="0"/>
          <a:ea typeface="ＭＳ Ｐゴシック" pitchFamily="-110" charset="-128"/>
          <a:cs typeface="ＭＳ Ｐゴシック" pitchFamily="-110" charset="-128"/>
        </a:defRPr>
      </a:lvl2pPr>
      <a:lvl3pPr algn="l" rtl="0" eaLnBrk="0" fontAlgn="base" hangingPunct="0">
        <a:spcBef>
          <a:spcPct val="0"/>
        </a:spcBef>
        <a:spcAft>
          <a:spcPct val="0"/>
        </a:spcAft>
        <a:defRPr sz="3200">
          <a:solidFill>
            <a:schemeClr val="bg1"/>
          </a:solidFill>
          <a:latin typeface="HelveticaNeue LT 55 Roman" pitchFamily="-110" charset="0"/>
          <a:ea typeface="ＭＳ Ｐゴシック" pitchFamily="-110" charset="-128"/>
          <a:cs typeface="ＭＳ Ｐゴシック" pitchFamily="-110" charset="-128"/>
        </a:defRPr>
      </a:lvl3pPr>
      <a:lvl4pPr algn="l" rtl="0" eaLnBrk="0" fontAlgn="base" hangingPunct="0">
        <a:spcBef>
          <a:spcPct val="0"/>
        </a:spcBef>
        <a:spcAft>
          <a:spcPct val="0"/>
        </a:spcAft>
        <a:defRPr sz="3200">
          <a:solidFill>
            <a:schemeClr val="bg1"/>
          </a:solidFill>
          <a:latin typeface="HelveticaNeue LT 55 Roman" pitchFamily="-110" charset="0"/>
          <a:ea typeface="ＭＳ Ｐゴシック" pitchFamily="-110" charset="-128"/>
          <a:cs typeface="ＭＳ Ｐゴシック" pitchFamily="-110" charset="-128"/>
        </a:defRPr>
      </a:lvl4pPr>
      <a:lvl5pPr algn="l" rtl="0" eaLnBrk="0" fontAlgn="base" hangingPunct="0">
        <a:spcBef>
          <a:spcPct val="0"/>
        </a:spcBef>
        <a:spcAft>
          <a:spcPct val="0"/>
        </a:spcAft>
        <a:defRPr sz="3200">
          <a:solidFill>
            <a:schemeClr val="bg1"/>
          </a:solidFill>
          <a:latin typeface="HelveticaNeue LT 55 Roman" pitchFamily="-110" charset="0"/>
          <a:ea typeface="ＭＳ Ｐゴシック" pitchFamily="-110" charset="-128"/>
          <a:cs typeface="ＭＳ Ｐゴシック" pitchFamily="-110" charset="-128"/>
        </a:defRPr>
      </a:lvl5pPr>
      <a:lvl6pPr marL="457200" algn="l" rtl="0" fontAlgn="base">
        <a:spcBef>
          <a:spcPct val="0"/>
        </a:spcBef>
        <a:spcAft>
          <a:spcPct val="0"/>
        </a:spcAft>
        <a:defRPr sz="3200">
          <a:solidFill>
            <a:srgbClr val="7F7F7F"/>
          </a:solidFill>
          <a:latin typeface="HelveticaNeue LT 55 Roman" pitchFamily="-110" charset="0"/>
        </a:defRPr>
      </a:lvl6pPr>
      <a:lvl7pPr marL="914400" algn="l" rtl="0" fontAlgn="base">
        <a:spcBef>
          <a:spcPct val="0"/>
        </a:spcBef>
        <a:spcAft>
          <a:spcPct val="0"/>
        </a:spcAft>
        <a:defRPr sz="3200">
          <a:solidFill>
            <a:srgbClr val="7F7F7F"/>
          </a:solidFill>
          <a:latin typeface="HelveticaNeue LT 55 Roman" pitchFamily="-110" charset="0"/>
        </a:defRPr>
      </a:lvl7pPr>
      <a:lvl8pPr marL="1371600" algn="l" rtl="0" fontAlgn="base">
        <a:spcBef>
          <a:spcPct val="0"/>
        </a:spcBef>
        <a:spcAft>
          <a:spcPct val="0"/>
        </a:spcAft>
        <a:defRPr sz="3200">
          <a:solidFill>
            <a:srgbClr val="7F7F7F"/>
          </a:solidFill>
          <a:latin typeface="HelveticaNeue LT 55 Roman" pitchFamily="-110" charset="0"/>
        </a:defRPr>
      </a:lvl8pPr>
      <a:lvl9pPr marL="1828800" algn="l" rtl="0" fontAlgn="base">
        <a:spcBef>
          <a:spcPct val="0"/>
        </a:spcBef>
        <a:spcAft>
          <a:spcPct val="0"/>
        </a:spcAft>
        <a:defRPr sz="3200">
          <a:solidFill>
            <a:srgbClr val="7F7F7F"/>
          </a:solidFill>
          <a:latin typeface="HelveticaNeue LT 55 Roman" pitchFamily="-110"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bg1"/>
          </a:solidFill>
          <a:latin typeface="HelveticaNeue LT 55 Roman"/>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bg1"/>
          </a:solidFill>
          <a:latin typeface="HelveticaNeue LT 55 Roman"/>
          <a:ea typeface="ＭＳ Ｐゴシック" pitchFamily="-110"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bg1"/>
          </a:solidFill>
          <a:latin typeface="HelveticaNeue LT 55 Roman"/>
          <a:ea typeface="ＭＳ Ｐゴシック" pitchFamily="-110"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bg1"/>
          </a:solidFill>
          <a:latin typeface="HelveticaNeue LT 55 Roman"/>
          <a:ea typeface="ＭＳ Ｐゴシック" pitchFamily="-110"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bg1"/>
          </a:solidFill>
          <a:latin typeface="HelveticaNeue LT 55 Roman"/>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9366716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Lst>
  <p:txStyles>
    <p:titleStyle>
      <a:lvl1pPr algn="l" defTabSz="457200" rtl="0" eaLnBrk="1" latinLnBrk="0" hangingPunct="1">
        <a:spcBef>
          <a:spcPct val="0"/>
        </a:spcBef>
        <a:buNone/>
        <a:defRPr sz="2400" kern="1200">
          <a:solidFill>
            <a:srgbClr val="152253"/>
          </a:solidFill>
          <a:latin typeface="Lucida Sans Unicode"/>
          <a:ea typeface="+mj-ea"/>
          <a:cs typeface="Lucida Sans Unicode"/>
        </a:defRPr>
      </a:lvl1pPr>
    </p:titleStyle>
    <p:bodyStyle>
      <a:lvl1pPr marL="342900" indent="-3429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1pPr>
      <a:lvl2pPr marL="742950" indent="-28575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2pPr>
      <a:lvl3pPr marL="11430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3pPr>
      <a:lvl4pPr marL="16002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4pPr>
      <a:lvl5pPr marL="20574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459882"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bk object 17"/>
          <p:cNvSpPr/>
          <p:nvPr/>
        </p:nvSpPr>
        <p:spPr>
          <a:xfrm>
            <a:off x="7503914"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bk object 18"/>
          <p:cNvSpPr/>
          <p:nvPr/>
        </p:nvSpPr>
        <p:spPr>
          <a:xfrm>
            <a:off x="7992412"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 name="Holder 2"/>
          <p:cNvSpPr>
            <a:spLocks noGrp="1"/>
          </p:cNvSpPr>
          <p:nvPr>
            <p:ph type="title"/>
          </p:nvPr>
        </p:nvSpPr>
        <p:spPr>
          <a:xfrm>
            <a:off x="254380" y="265175"/>
            <a:ext cx="8635238" cy="1041400"/>
          </a:xfrm>
          <a:prstGeom prst="rect">
            <a:avLst/>
          </a:prstGeom>
        </p:spPr>
        <p:txBody>
          <a:bodyPr wrap="square" lIns="0" tIns="0" rIns="0" bIns="0">
            <a:spAutoFit/>
          </a:bodyPr>
          <a:lstStyle>
            <a:lvl1pPr>
              <a:defRPr sz="2500" b="0" i="0">
                <a:solidFill>
                  <a:schemeClr val="bg1"/>
                </a:solidFill>
                <a:latin typeface="Arial"/>
                <a:cs typeface="Arial"/>
              </a:defRPr>
            </a:lvl1pPr>
          </a:lstStyle>
          <a:p>
            <a:endParaRPr/>
          </a:p>
        </p:txBody>
      </p:sp>
      <p:sp>
        <p:nvSpPr>
          <p:cNvPr id="3" name="Holder 3"/>
          <p:cNvSpPr>
            <a:spLocks noGrp="1"/>
          </p:cNvSpPr>
          <p:nvPr>
            <p:ph type="body" idx="1"/>
          </p:nvPr>
        </p:nvSpPr>
        <p:spPr>
          <a:xfrm>
            <a:off x="342646" y="1563115"/>
            <a:ext cx="8458707" cy="4495165"/>
          </a:xfrm>
          <a:prstGeom prst="rect">
            <a:avLst/>
          </a:prstGeom>
        </p:spPr>
        <p:txBody>
          <a:bodyPr wrap="square" lIns="0" tIns="0" rIns="0" bIns="0">
            <a:spAutoFit/>
          </a:bodyPr>
          <a:lstStyle>
            <a:lvl1pPr>
              <a:defRPr sz="1350" b="1" i="0">
                <a:solidFill>
                  <a:srgbClr val="3EA856"/>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ea typeface="+mn-ea"/>
              </a:rPr>
              <a:pPr eaLnBrk="1" fontAlgn="auto" hangingPunct="1">
                <a:spcBef>
                  <a:spcPts val="0"/>
                </a:spcBef>
                <a:spcAft>
                  <a:spcPts val="0"/>
                </a:spcAft>
              </a:pPr>
              <a:t>3/23/2017</a:t>
            </a:fld>
            <a:endParaRPr lang="en-US" sz="1800">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sz="1800">
                <a:solidFill>
                  <a:prstClr val="black">
                    <a:tint val="75000"/>
                  </a:prstClr>
                </a:solidFill>
                <a:latin typeface="Calibri"/>
                <a:ea typeface="+mn-ea"/>
              </a:rPr>
              <a:pPr eaLnBrk="1" fontAlgn="auto" hangingPunct="1">
                <a:spcBef>
                  <a:spcPts val="0"/>
                </a:spcBef>
                <a:spcAft>
                  <a:spcPts val="0"/>
                </a:spcAft>
              </a:pPr>
              <a:t>‹#›</a:t>
            </a:fld>
            <a:endParaRPr sz="1800">
              <a:solidFill>
                <a:prstClr val="black">
                  <a:tint val="75000"/>
                </a:prstClr>
              </a:solidFill>
              <a:latin typeface="Calibri"/>
              <a:ea typeface="+mn-ea"/>
            </a:endParaRPr>
          </a:p>
        </p:txBody>
      </p:sp>
    </p:spTree>
    <p:extLst>
      <p:ext uri="{BB962C8B-B14F-4D97-AF65-F5344CB8AC3E}">
        <p14:creationId xmlns:p14="http://schemas.microsoft.com/office/powerpoint/2010/main" val="164712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24182"/>
            <a:ext cx="6962123" cy="9501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615858"/>
            <a:ext cx="7886700" cy="45360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6446232"/>
            <a:ext cx="914400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0" y="1347045"/>
            <a:ext cx="9144000" cy="0"/>
          </a:xfrm>
          <a:prstGeom prst="line">
            <a:avLst/>
          </a:prstGeom>
          <a:ln w="38100"/>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464300" y="6475741"/>
            <a:ext cx="2211233" cy="338554"/>
          </a:xfrm>
          <a:prstGeom prst="rect">
            <a:avLst/>
          </a:prstGeom>
          <a:noFill/>
        </p:spPr>
        <p:txBody>
          <a:bodyPr wrap="square" rtlCol="0">
            <a:spAutoFit/>
          </a:bodyPr>
          <a:lstStyle/>
          <a:p>
            <a:pPr eaLnBrk="1" fontAlgn="auto" hangingPunct="1">
              <a:spcBef>
                <a:spcPts val="0"/>
              </a:spcBef>
              <a:spcAft>
                <a:spcPts val="0"/>
              </a:spcAft>
            </a:pPr>
            <a:r>
              <a:rPr lang="en-GB" sz="1600" dirty="0">
                <a:solidFill>
                  <a:srgbClr val="005695"/>
                </a:solidFill>
                <a:latin typeface="Georgia"/>
                <a:ea typeface="+mn-ea"/>
              </a:rPr>
              <a:t>www.swiga.co.uk</a:t>
            </a:r>
          </a:p>
        </p:txBody>
      </p:sp>
      <p:pic>
        <p:nvPicPr>
          <p:cNvPr id="15" name="Picture 1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777212" y="166871"/>
            <a:ext cx="1020546" cy="1020546"/>
          </a:xfrm>
          <a:prstGeom prst="rect">
            <a:avLst/>
          </a:prstGeom>
        </p:spPr>
      </p:pic>
    </p:spTree>
    <p:extLst>
      <p:ext uri="{BB962C8B-B14F-4D97-AF65-F5344CB8AC3E}">
        <p14:creationId xmlns:p14="http://schemas.microsoft.com/office/powerpoint/2010/main" val="135431767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square_line.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981075"/>
            <a:ext cx="71628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06450" y="877888"/>
            <a:ext cx="6542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29" name="Picture 6" descr="nla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78775" y="228600"/>
            <a:ext cx="9588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9"/>
          <p:cNvSpPr txBox="1">
            <a:spLocks noChangeArrowheads="1"/>
          </p:cNvSpPr>
          <p:nvPr userDrawn="1"/>
        </p:nvSpPr>
        <p:spPr bwMode="auto">
          <a:xfrm>
            <a:off x="7142163" y="6364288"/>
            <a:ext cx="181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r" defTabSz="457200" eaLnBrk="1" hangingPunct="1">
              <a:defRPr/>
            </a:pPr>
            <a:r>
              <a:rPr lang="en-US" sz="1200">
                <a:solidFill>
                  <a:srgbClr val="00A0AF"/>
                </a:solidFill>
                <a:cs typeface="Arial" pitchFamily="34" charset="0"/>
              </a:rPr>
              <a:t>www.landlords.org.uk</a:t>
            </a:r>
          </a:p>
        </p:txBody>
      </p:sp>
    </p:spTree>
    <p:extLst>
      <p:ext uri="{BB962C8B-B14F-4D97-AF65-F5344CB8AC3E}">
        <p14:creationId xmlns:p14="http://schemas.microsoft.com/office/powerpoint/2010/main" val="426940120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l" defTabSz="457200" rtl="0" eaLnBrk="0" fontAlgn="base" hangingPunct="0">
        <a:spcBef>
          <a:spcPct val="0"/>
        </a:spcBef>
        <a:spcAft>
          <a:spcPct val="0"/>
        </a:spcAft>
        <a:buFont typeface="Lucida Grande" charset="0"/>
        <a:defRPr sz="3200" kern="1200">
          <a:solidFill>
            <a:schemeClr val="tx1"/>
          </a:solidFill>
          <a:latin typeface="+mj-lt"/>
          <a:ea typeface="ＭＳ Ｐゴシック" charset="0"/>
          <a:cs typeface="+mj-cs"/>
        </a:defRPr>
      </a:lvl1pPr>
      <a:lvl2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defRPr>
      </a:lvl2pPr>
      <a:lvl3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defRPr>
      </a:lvl3pPr>
      <a:lvl4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defRPr>
      </a:lvl4pPr>
      <a:lvl5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defRPr>
      </a:lvl5pPr>
      <a:lvl6pPr marL="457200" algn="l" defTabSz="457200" rtl="0" fontAlgn="base">
        <a:spcBef>
          <a:spcPct val="0"/>
        </a:spcBef>
        <a:spcAft>
          <a:spcPct val="0"/>
        </a:spcAft>
        <a:buFont typeface="Lucida Grande"/>
        <a:defRPr sz="3200">
          <a:solidFill>
            <a:schemeClr val="tx1"/>
          </a:solidFill>
          <a:latin typeface="Arial" pitchFamily="34" charset="0"/>
        </a:defRPr>
      </a:lvl6pPr>
      <a:lvl7pPr marL="914400" algn="l" defTabSz="457200" rtl="0" fontAlgn="base">
        <a:spcBef>
          <a:spcPct val="0"/>
        </a:spcBef>
        <a:spcAft>
          <a:spcPct val="0"/>
        </a:spcAft>
        <a:buFont typeface="Lucida Grande"/>
        <a:defRPr sz="3200">
          <a:solidFill>
            <a:schemeClr val="tx1"/>
          </a:solidFill>
          <a:latin typeface="Arial" pitchFamily="34" charset="0"/>
        </a:defRPr>
      </a:lvl7pPr>
      <a:lvl8pPr marL="1371600" algn="l" defTabSz="457200" rtl="0" fontAlgn="base">
        <a:spcBef>
          <a:spcPct val="0"/>
        </a:spcBef>
        <a:spcAft>
          <a:spcPct val="0"/>
        </a:spcAft>
        <a:buFont typeface="Lucida Grande"/>
        <a:defRPr sz="3200">
          <a:solidFill>
            <a:schemeClr val="tx1"/>
          </a:solidFill>
          <a:latin typeface="Arial" pitchFamily="34" charset="0"/>
        </a:defRPr>
      </a:lvl8pPr>
      <a:lvl9pPr marL="1828800" algn="l" defTabSz="457200" rtl="0" fontAlgn="base">
        <a:spcBef>
          <a:spcPct val="0"/>
        </a:spcBef>
        <a:spcAft>
          <a:spcPct val="0"/>
        </a:spcAft>
        <a:buFont typeface="Lucida Grande"/>
        <a:defRPr sz="32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Clr>
          <a:srgbClr val="00A0AF"/>
        </a:buClr>
        <a:buFont typeface="Arial" pitchFamily="34" charset="0"/>
        <a:buChar char="•"/>
        <a:defRPr sz="28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7" descr="square_lin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981075"/>
            <a:ext cx="71628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806450" y="877888"/>
            <a:ext cx="6542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053" name="Picture 6" descr="nla_logo.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78775" y="228600"/>
            <a:ext cx="9588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9"/>
          <p:cNvSpPr txBox="1">
            <a:spLocks noChangeArrowheads="1"/>
          </p:cNvSpPr>
          <p:nvPr userDrawn="1"/>
        </p:nvSpPr>
        <p:spPr bwMode="auto">
          <a:xfrm>
            <a:off x="7142163" y="6364288"/>
            <a:ext cx="181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r" defTabSz="457200" eaLnBrk="1" hangingPunct="1">
              <a:defRPr/>
            </a:pPr>
            <a:r>
              <a:rPr lang="en-US" sz="1200">
                <a:solidFill>
                  <a:srgbClr val="00A0AF"/>
                </a:solidFill>
                <a:cs typeface="Arial" pitchFamily="34" charset="0"/>
              </a:rPr>
              <a:t>www.landlords.org.uk</a:t>
            </a:r>
          </a:p>
        </p:txBody>
      </p:sp>
    </p:spTree>
    <p:extLst>
      <p:ext uri="{BB962C8B-B14F-4D97-AF65-F5344CB8AC3E}">
        <p14:creationId xmlns:p14="http://schemas.microsoft.com/office/powerpoint/2010/main" val="69150717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457200" rtl="0" eaLnBrk="0" fontAlgn="base" hangingPunct="0">
        <a:spcBef>
          <a:spcPct val="0"/>
        </a:spcBef>
        <a:spcAft>
          <a:spcPct val="0"/>
        </a:spcAft>
        <a:buFont typeface="Lucida Grande" charset="0"/>
        <a:defRPr sz="3200"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buFont typeface="Lucida Grande" charset="0"/>
        <a:defRPr sz="3200">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buFont typeface="Lucida Grande"/>
        <a:defRPr sz="3200">
          <a:solidFill>
            <a:schemeClr val="tx1"/>
          </a:solidFill>
          <a:latin typeface="Arial" pitchFamily="34" charset="0"/>
        </a:defRPr>
      </a:lvl6pPr>
      <a:lvl7pPr marL="914400" algn="l" defTabSz="457200" rtl="0" fontAlgn="base">
        <a:spcBef>
          <a:spcPct val="0"/>
        </a:spcBef>
        <a:spcAft>
          <a:spcPct val="0"/>
        </a:spcAft>
        <a:buFont typeface="Lucida Grande"/>
        <a:defRPr sz="3200">
          <a:solidFill>
            <a:schemeClr val="tx1"/>
          </a:solidFill>
          <a:latin typeface="Arial" pitchFamily="34" charset="0"/>
        </a:defRPr>
      </a:lvl7pPr>
      <a:lvl8pPr marL="1371600" algn="l" defTabSz="457200" rtl="0" fontAlgn="base">
        <a:spcBef>
          <a:spcPct val="0"/>
        </a:spcBef>
        <a:spcAft>
          <a:spcPct val="0"/>
        </a:spcAft>
        <a:buFont typeface="Lucida Grande"/>
        <a:defRPr sz="3200">
          <a:solidFill>
            <a:schemeClr val="tx1"/>
          </a:solidFill>
          <a:latin typeface="Arial" pitchFamily="34" charset="0"/>
        </a:defRPr>
      </a:lvl8pPr>
      <a:lvl9pPr marL="1828800" algn="l" defTabSz="457200" rtl="0" fontAlgn="base">
        <a:spcBef>
          <a:spcPct val="0"/>
        </a:spcBef>
        <a:spcAft>
          <a:spcPct val="0"/>
        </a:spcAft>
        <a:buFont typeface="Lucida Grande"/>
        <a:defRPr sz="32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Clr>
          <a:srgbClr val="00A0AF"/>
        </a:buClr>
        <a:buFont typeface="Arial" pitchFamily="34" charset="0"/>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00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2187" y="6447058"/>
            <a:ext cx="2133600" cy="273600"/>
          </a:xfrm>
          <a:prstGeom prst="rect">
            <a:avLst/>
          </a:prstGeom>
        </p:spPr>
        <p:txBody>
          <a:bodyPr vert="horz" lIns="91440" tIns="45720" rIns="91440" bIns="45720" rtlCol="0" anchor="ctr"/>
          <a:lstStyle>
            <a:lvl1pPr algn="l">
              <a:defRPr sz="750">
                <a:solidFill>
                  <a:srgbClr val="FFFFFF"/>
                </a:solidFill>
              </a:defRPr>
            </a:lvl1pPr>
          </a:lstStyle>
          <a:p>
            <a:pPr eaLnBrk="1" fontAlgn="auto" hangingPunct="1">
              <a:spcBef>
                <a:spcPts val="0"/>
              </a:spcBef>
              <a:spcAft>
                <a:spcPts val="0"/>
              </a:spcAft>
            </a:pPr>
            <a:fld id="{5A84ACA9-B8A5-9847-A840-0E4B03EE4197}" type="datetime1">
              <a:rPr lang="en-US" smtClean="0">
                <a:latin typeface="Century Gothic"/>
                <a:ea typeface="+mn-ea"/>
              </a:rPr>
              <a:pPr eaLnBrk="1" fontAlgn="auto" hangingPunct="1">
                <a:spcBef>
                  <a:spcPts val="0"/>
                </a:spcBef>
                <a:spcAft>
                  <a:spcPts val="0"/>
                </a:spcAft>
              </a:pPr>
              <a:t>3/23/2017</a:t>
            </a:fld>
            <a:endParaRPr lang="en-US" dirty="0">
              <a:latin typeface="Century Gothic"/>
              <a:ea typeface="+mn-ea"/>
            </a:endParaRPr>
          </a:p>
        </p:txBody>
      </p:sp>
      <p:sp>
        <p:nvSpPr>
          <p:cNvPr id="5" name="Footer Placeholder 4"/>
          <p:cNvSpPr>
            <a:spLocks noGrp="1"/>
          </p:cNvSpPr>
          <p:nvPr>
            <p:ph type="ftr" sz="quarter" idx="3"/>
          </p:nvPr>
        </p:nvSpPr>
        <p:spPr>
          <a:xfrm>
            <a:off x="3124200" y="6447058"/>
            <a:ext cx="2895600" cy="273600"/>
          </a:xfrm>
          <a:prstGeom prst="rect">
            <a:avLst/>
          </a:prstGeom>
        </p:spPr>
        <p:txBody>
          <a:bodyPr vert="horz" lIns="91440" tIns="45720" rIns="91440" bIns="45720" rtlCol="0" anchor="ctr"/>
          <a:lstStyle>
            <a:lvl1pPr algn="ctr">
              <a:defRPr sz="750">
                <a:solidFill>
                  <a:schemeClr val="bg1"/>
                </a:solidFill>
              </a:defRPr>
            </a:lvl1pPr>
          </a:lstStyle>
          <a:p>
            <a:pPr eaLnBrk="1" fontAlgn="auto" hangingPunct="1">
              <a:spcBef>
                <a:spcPts val="0"/>
              </a:spcBef>
              <a:spcAft>
                <a:spcPts val="0"/>
              </a:spcAft>
            </a:pPr>
            <a:endParaRPr lang="en-US" dirty="0">
              <a:solidFill>
                <a:prstClr val="white"/>
              </a:solidFill>
              <a:latin typeface="Century Gothic"/>
              <a:ea typeface="+mn-ea"/>
            </a:endParaRPr>
          </a:p>
        </p:txBody>
      </p:sp>
      <p:sp>
        <p:nvSpPr>
          <p:cNvPr id="6" name="Slide Number Placeholder 5"/>
          <p:cNvSpPr>
            <a:spLocks noGrp="1"/>
          </p:cNvSpPr>
          <p:nvPr>
            <p:ph type="sldNum" sz="quarter" idx="4"/>
          </p:nvPr>
        </p:nvSpPr>
        <p:spPr>
          <a:xfrm>
            <a:off x="457201" y="6447058"/>
            <a:ext cx="2078006" cy="273600"/>
          </a:xfrm>
          <a:prstGeom prst="rect">
            <a:avLst/>
          </a:prstGeom>
        </p:spPr>
        <p:txBody>
          <a:bodyPr vert="horz" lIns="91440" tIns="45720" rIns="91440" bIns="45720" rtlCol="0" anchor="ctr"/>
          <a:lstStyle>
            <a:lvl1pPr algn="l">
              <a:defRPr sz="750">
                <a:solidFill>
                  <a:schemeClr val="bg1"/>
                </a:solidFill>
              </a:defRPr>
            </a:lvl1pPr>
          </a:lstStyle>
          <a:p>
            <a:pPr eaLnBrk="1" fontAlgn="auto" hangingPunct="1">
              <a:spcBef>
                <a:spcPts val="0"/>
              </a:spcBef>
              <a:spcAft>
                <a:spcPts val="0"/>
              </a:spcAft>
            </a:pPr>
            <a:fld id="{1E859BC3-4A22-334C-AB2F-78C950E8520A}" type="slidenum">
              <a:rPr lang="en-US" smtClean="0">
                <a:solidFill>
                  <a:prstClr val="white"/>
                </a:solidFill>
                <a:latin typeface="Century Gothic"/>
                <a:ea typeface="+mn-ea"/>
              </a:rPr>
              <a:pPr eaLnBrk="1" fontAlgn="auto" hangingPunct="1">
                <a:spcBef>
                  <a:spcPts val="0"/>
                </a:spcBef>
                <a:spcAft>
                  <a:spcPts val="0"/>
                </a:spcAft>
              </a:pPr>
              <a:t>‹#›</a:t>
            </a:fld>
            <a:endParaRPr lang="en-US" dirty="0">
              <a:solidFill>
                <a:prstClr val="white"/>
              </a:solidFill>
              <a:latin typeface="Century Gothic"/>
              <a:ea typeface="+mn-ea"/>
            </a:endParaRPr>
          </a:p>
        </p:txBody>
      </p:sp>
      <p:sp>
        <p:nvSpPr>
          <p:cNvPr id="2" name="Title Placeholder 1"/>
          <p:cNvSpPr>
            <a:spLocks noGrp="1"/>
          </p:cNvSpPr>
          <p:nvPr>
            <p:ph type="title"/>
          </p:nvPr>
        </p:nvSpPr>
        <p:spPr>
          <a:xfrm>
            <a:off x="457200" y="274639"/>
            <a:ext cx="8229600" cy="458595"/>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descr="BBA Logo_CMYK_final_angled_CURRENT_RGB.png"/>
          <p:cNvPicPr>
            <a:picLocks noChangeAspect="1"/>
          </p:cNvPicPr>
          <p:nvPr userDrawn="1"/>
        </p:nvPicPr>
        <p:blipFill>
          <a:blip r:embed="rId15"/>
          <a:stretch>
            <a:fillRect/>
          </a:stretch>
        </p:blipFill>
        <p:spPr>
          <a:xfrm>
            <a:off x="8025560" y="6181689"/>
            <a:ext cx="566777" cy="539787"/>
          </a:xfrm>
          <a:prstGeom prst="rect">
            <a:avLst/>
          </a:prstGeom>
        </p:spPr>
      </p:pic>
      <p:pic>
        <p:nvPicPr>
          <p:cNvPr id="9" name="Picture 8" descr="Banner bottom grey 75.png"/>
          <p:cNvPicPr>
            <a:picLocks noChangeAspect="1"/>
          </p:cNvPicPr>
          <p:nvPr userDrawn="1"/>
        </p:nvPicPr>
        <p:blipFill>
          <a:blip r:embed="rId16"/>
          <a:stretch>
            <a:fillRect/>
          </a:stretch>
        </p:blipFill>
        <p:spPr>
          <a:xfrm>
            <a:off x="2444084" y="6447060"/>
            <a:ext cx="5510595" cy="273069"/>
          </a:xfrm>
          <a:prstGeom prst="rect">
            <a:avLst/>
          </a:prstGeom>
        </p:spPr>
      </p:pic>
      <p:pic>
        <p:nvPicPr>
          <p:cNvPr id="10" name="Picture 9" descr="Banner bottom grey 75.png"/>
          <p:cNvPicPr>
            <a:picLocks noChangeAspect="1"/>
          </p:cNvPicPr>
          <p:nvPr userDrawn="1"/>
        </p:nvPicPr>
        <p:blipFill>
          <a:blip r:embed="rId16"/>
          <a:stretch>
            <a:fillRect/>
          </a:stretch>
        </p:blipFill>
        <p:spPr>
          <a:xfrm>
            <a:off x="457200" y="6447601"/>
            <a:ext cx="5510595" cy="273069"/>
          </a:xfrm>
          <a:prstGeom prst="rect">
            <a:avLst/>
          </a:prstGeom>
        </p:spPr>
      </p:pic>
    </p:spTree>
    <p:extLst>
      <p:ext uri="{BB962C8B-B14F-4D97-AF65-F5344CB8AC3E}">
        <p14:creationId xmlns:p14="http://schemas.microsoft.com/office/powerpoint/2010/main" val="103580067"/>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342900" rtl="0" eaLnBrk="1" latinLnBrk="0" hangingPunct="1">
        <a:spcBef>
          <a:spcPct val="0"/>
        </a:spcBef>
        <a:buNone/>
        <a:defRPr sz="1500" b="0" i="0" kern="1200">
          <a:solidFill>
            <a:srgbClr val="FFFFFF"/>
          </a:solidFill>
          <a:latin typeface="+mj-lt"/>
          <a:ea typeface="+mj-ea"/>
          <a:cs typeface="+mj-cs"/>
        </a:defRPr>
      </a:lvl1pPr>
    </p:titleStyle>
    <p:bodyStyle>
      <a:lvl1pPr marL="257175" indent="-257175"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1pPr>
      <a:lvl2pPr marL="557213" indent="-214313"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00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2187" y="6356352"/>
            <a:ext cx="2133600" cy="365125"/>
          </a:xfrm>
          <a:prstGeom prst="rect">
            <a:avLst/>
          </a:prstGeom>
        </p:spPr>
        <p:txBody>
          <a:bodyPr vert="horz" lIns="91440" tIns="45720" rIns="91440" bIns="45720" rtlCol="0" anchor="ctr"/>
          <a:lstStyle>
            <a:lvl1pPr algn="l">
              <a:defRPr sz="750">
                <a:solidFill>
                  <a:srgbClr val="7F7F7F"/>
                </a:solidFill>
              </a:defRPr>
            </a:lvl1pPr>
          </a:lstStyle>
          <a:p>
            <a:pPr defTabSz="342900" eaLnBrk="1" fontAlgn="auto" hangingPunct="1">
              <a:spcBef>
                <a:spcPts val="0"/>
              </a:spcBef>
              <a:spcAft>
                <a:spcPts val="0"/>
              </a:spcAft>
            </a:pPr>
            <a:fld id="{418582BA-3418-4F46-A3C9-6DFECAA1880A}" type="datetime1">
              <a:rPr lang="en-US" smtClean="0">
                <a:latin typeface="Century Gothic"/>
                <a:ea typeface="+mn-ea"/>
              </a:rPr>
              <a:pPr defTabSz="342900" eaLnBrk="1" fontAlgn="auto" hangingPunct="1">
                <a:spcBef>
                  <a:spcPts val="0"/>
                </a:spcBef>
                <a:spcAft>
                  <a:spcPts val="0"/>
                </a:spcAft>
              </a:pPr>
              <a:t>3/23/2017</a:t>
            </a:fld>
            <a:endParaRPr lang="en-US" dirty="0">
              <a:latin typeface="Century Gothic"/>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750">
                <a:solidFill>
                  <a:srgbClr val="7F7F7F"/>
                </a:solidFill>
              </a:defRPr>
            </a:lvl1pPr>
          </a:lstStyle>
          <a:p>
            <a:pPr defTabSz="342900" eaLnBrk="1" fontAlgn="auto" hangingPunct="1">
              <a:spcBef>
                <a:spcPts val="0"/>
              </a:spcBef>
              <a:spcAft>
                <a:spcPts val="0"/>
              </a:spcAft>
            </a:pPr>
            <a:endParaRPr lang="en-US" dirty="0">
              <a:latin typeface="Century Gothic"/>
              <a:ea typeface="+mn-ea"/>
            </a:endParaRPr>
          </a:p>
        </p:txBody>
      </p:sp>
      <p:sp>
        <p:nvSpPr>
          <p:cNvPr id="6" name="Slide Number Placeholder 5"/>
          <p:cNvSpPr>
            <a:spLocks noGrp="1"/>
          </p:cNvSpPr>
          <p:nvPr>
            <p:ph type="sldNum" sz="quarter" idx="4"/>
          </p:nvPr>
        </p:nvSpPr>
        <p:spPr>
          <a:xfrm>
            <a:off x="457201" y="6356352"/>
            <a:ext cx="2078006" cy="365125"/>
          </a:xfrm>
          <a:prstGeom prst="rect">
            <a:avLst/>
          </a:prstGeom>
        </p:spPr>
        <p:txBody>
          <a:bodyPr vert="horz" lIns="91440" tIns="45720" rIns="91440" bIns="45720" rtlCol="0" anchor="ctr"/>
          <a:lstStyle>
            <a:lvl1pPr algn="l">
              <a:defRPr sz="750">
                <a:solidFill>
                  <a:srgbClr val="7F7F7F"/>
                </a:solidFill>
              </a:defRPr>
            </a:lvl1pPr>
          </a:lstStyle>
          <a:p>
            <a:pPr defTabSz="342900" eaLnBrk="1" fontAlgn="auto" hangingPunct="1">
              <a:spcBef>
                <a:spcPts val="0"/>
              </a:spcBef>
              <a:spcAft>
                <a:spcPts val="0"/>
              </a:spcAft>
            </a:pPr>
            <a:fld id="{1E859BC3-4A22-334C-AB2F-78C950E8520A}" type="slidenum">
              <a:rPr lang="en-US" smtClean="0">
                <a:latin typeface="Century Gothic"/>
                <a:ea typeface="+mn-ea"/>
              </a:rPr>
              <a:pPr defTabSz="342900" eaLnBrk="1" fontAlgn="auto" hangingPunct="1">
                <a:spcBef>
                  <a:spcPts val="0"/>
                </a:spcBef>
                <a:spcAft>
                  <a:spcPts val="0"/>
                </a:spcAft>
              </a:pPr>
              <a:t>‹#›</a:t>
            </a:fld>
            <a:endParaRPr lang="en-US" dirty="0">
              <a:latin typeface="Century Gothic"/>
              <a:ea typeface="+mn-ea"/>
            </a:endParaRPr>
          </a:p>
        </p:txBody>
      </p:sp>
      <p:sp>
        <p:nvSpPr>
          <p:cNvPr id="2" name="Title Placeholder 1"/>
          <p:cNvSpPr>
            <a:spLocks noGrp="1"/>
          </p:cNvSpPr>
          <p:nvPr>
            <p:ph type="title"/>
          </p:nvPr>
        </p:nvSpPr>
        <p:spPr>
          <a:xfrm>
            <a:off x="457201" y="274638"/>
            <a:ext cx="6542774" cy="7200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44093091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Lst>
  <p:transition spd="slow">
    <p:fade/>
  </p:transition>
  <p:hf hdr="0" ftr="0" dt="0"/>
  <p:txStyles>
    <p:titleStyle>
      <a:lvl1pPr algn="l" defTabSz="342900" rtl="0" eaLnBrk="1" latinLnBrk="0" hangingPunct="1">
        <a:spcBef>
          <a:spcPct val="0"/>
        </a:spcBef>
        <a:buNone/>
        <a:defRPr sz="1575" b="0" i="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1pPr>
      <a:lvl2pPr marL="557213" indent="-214313"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bg1">
              <a:lumMod val="50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 name="Group 10"/>
          <p:cNvGrpSpPr>
            <a:grpSpLocks/>
          </p:cNvGrpSpPr>
          <p:nvPr/>
        </p:nvGrpSpPr>
        <p:grpSpPr bwMode="auto">
          <a:xfrm>
            <a:off x="0" y="0"/>
            <a:ext cx="9169400" cy="836613"/>
            <a:chOff x="0" y="0"/>
            <a:chExt cx="5776" cy="527"/>
          </a:xfrm>
        </p:grpSpPr>
        <p:pic>
          <p:nvPicPr>
            <p:cNvPr id="1035" name="Picture 11" descr="UK Header LR RGB"/>
            <p:cNvPicPr>
              <a:picLocks noChangeAspect="1" noChangeArrowheads="1"/>
            </p:cNvPicPr>
            <p:nvPr/>
          </p:nvPicPr>
          <p:blipFill>
            <a:blip r:embed="rId14">
              <a:extLst>
                <a:ext uri="{28A0092B-C50C-407E-A947-70E740481C1C}">
                  <a14:useLocalDpi xmlns:a14="http://schemas.microsoft.com/office/drawing/2010/main" val="0"/>
                </a:ext>
              </a:extLst>
            </a:blip>
            <a:srcRect l="493" t="13594" r="87013" b="39989"/>
            <a:stretch>
              <a:fillRect/>
            </a:stretch>
          </p:blipFill>
          <p:spPr bwMode="auto">
            <a:xfrm>
              <a:off x="0" y="0"/>
              <a:ext cx="2891" cy="5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K Header LR RGB"/>
            <p:cNvPicPr>
              <a:picLocks noChangeAspect="1" noChangeArrowheads="1"/>
            </p:cNvPicPr>
            <p:nvPr/>
          </p:nvPicPr>
          <p:blipFill>
            <a:blip r:embed="rId15" cstate="print">
              <a:extLst>
                <a:ext uri="{28A0092B-C50C-407E-A947-70E740481C1C}">
                  <a14:useLocalDpi xmlns:a14="http://schemas.microsoft.com/office/drawing/2010/main" val="0"/>
                </a:ext>
              </a:extLst>
            </a:blip>
            <a:srcRect l="6340" t="21040" r="11961" b="45363"/>
            <a:stretch>
              <a:fillRect/>
            </a:stretch>
          </p:blipFill>
          <p:spPr bwMode="auto">
            <a:xfrm>
              <a:off x="2608" y="0"/>
              <a:ext cx="3168" cy="527"/>
            </a:xfrm>
            <a:prstGeom prst="rect">
              <a:avLst/>
            </a:prstGeom>
            <a:noFill/>
            <a:extLst>
              <a:ext uri="{909E8E84-426E-40DD-AFC4-6F175D3DCCD1}">
                <a14:hiddenFill xmlns:a14="http://schemas.microsoft.com/office/drawing/2010/main">
                  <a:solidFill>
                    <a:srgbClr val="FFFFFF"/>
                  </a:solidFill>
                </a14:hiddenFill>
              </a:ext>
            </a:extLst>
          </p:spPr>
        </p:pic>
      </p:grpSp>
      <p:sp>
        <p:nvSpPr>
          <p:cNvPr id="1026" name="Rectangle 2"/>
          <p:cNvSpPr>
            <a:spLocks noGrp="1" noChangeArrowheads="1"/>
          </p:cNvSpPr>
          <p:nvPr>
            <p:ph type="title"/>
          </p:nvPr>
        </p:nvSpPr>
        <p:spPr bwMode="auto">
          <a:xfrm>
            <a:off x="107950" y="115888"/>
            <a:ext cx="822960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107950" y="11969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33" name="Picture 9" descr="Kingspan Logo_72dp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9925" y="5805488"/>
            <a:ext cx="201612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43948"/>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Lst>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Interstate-Regular" pitchFamily="2" charset="0"/>
        </a:defRPr>
      </a:lvl2pPr>
      <a:lvl3pPr algn="l" rtl="0" fontAlgn="base">
        <a:spcBef>
          <a:spcPct val="0"/>
        </a:spcBef>
        <a:spcAft>
          <a:spcPct val="0"/>
        </a:spcAft>
        <a:defRPr sz="3200" b="1">
          <a:solidFill>
            <a:schemeClr val="tx2"/>
          </a:solidFill>
          <a:latin typeface="Interstate-Regular" pitchFamily="2" charset="0"/>
        </a:defRPr>
      </a:lvl3pPr>
      <a:lvl4pPr algn="l" rtl="0" fontAlgn="base">
        <a:spcBef>
          <a:spcPct val="0"/>
        </a:spcBef>
        <a:spcAft>
          <a:spcPct val="0"/>
        </a:spcAft>
        <a:defRPr sz="3200" b="1">
          <a:solidFill>
            <a:schemeClr val="tx2"/>
          </a:solidFill>
          <a:latin typeface="Interstate-Regular" pitchFamily="2" charset="0"/>
        </a:defRPr>
      </a:lvl4pPr>
      <a:lvl5pPr algn="l" rtl="0" fontAlgn="base">
        <a:spcBef>
          <a:spcPct val="0"/>
        </a:spcBef>
        <a:spcAft>
          <a:spcPct val="0"/>
        </a:spcAft>
        <a:defRPr sz="3200" b="1">
          <a:solidFill>
            <a:schemeClr val="tx2"/>
          </a:solidFill>
          <a:latin typeface="Interstate-Regular" pitchFamily="2" charset="0"/>
        </a:defRPr>
      </a:lvl5pPr>
      <a:lvl6pPr marL="457200" algn="l" rtl="0" fontAlgn="base">
        <a:spcBef>
          <a:spcPct val="0"/>
        </a:spcBef>
        <a:spcAft>
          <a:spcPct val="0"/>
        </a:spcAft>
        <a:defRPr sz="3200" b="1">
          <a:solidFill>
            <a:schemeClr val="tx2"/>
          </a:solidFill>
          <a:latin typeface="Interstate-Regular" pitchFamily="2" charset="0"/>
        </a:defRPr>
      </a:lvl6pPr>
      <a:lvl7pPr marL="914400" algn="l" rtl="0" fontAlgn="base">
        <a:spcBef>
          <a:spcPct val="0"/>
        </a:spcBef>
        <a:spcAft>
          <a:spcPct val="0"/>
        </a:spcAft>
        <a:defRPr sz="3200" b="1">
          <a:solidFill>
            <a:schemeClr val="tx2"/>
          </a:solidFill>
          <a:latin typeface="Interstate-Regular" pitchFamily="2" charset="0"/>
        </a:defRPr>
      </a:lvl7pPr>
      <a:lvl8pPr marL="1371600" algn="l" rtl="0" fontAlgn="base">
        <a:spcBef>
          <a:spcPct val="0"/>
        </a:spcBef>
        <a:spcAft>
          <a:spcPct val="0"/>
        </a:spcAft>
        <a:defRPr sz="3200" b="1">
          <a:solidFill>
            <a:schemeClr val="tx2"/>
          </a:solidFill>
          <a:latin typeface="Interstate-Regular" pitchFamily="2" charset="0"/>
        </a:defRPr>
      </a:lvl8pPr>
      <a:lvl9pPr marL="1828800" algn="l" rtl="0" fontAlgn="base">
        <a:spcBef>
          <a:spcPct val="0"/>
        </a:spcBef>
        <a:spcAft>
          <a:spcPct val="0"/>
        </a:spcAft>
        <a:defRPr sz="3200" b="1">
          <a:solidFill>
            <a:schemeClr val="tx2"/>
          </a:solidFill>
          <a:latin typeface="Interstate-Regular" pitchFamily="2" charset="0"/>
        </a:defRPr>
      </a:lvl9pPr>
    </p:titleStyle>
    <p:body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632611"/>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a:defRPr/>
            </a:lvl1pPr>
          </a:lstStyle>
          <a:p>
            <a:pPr eaLnBrk="1" hangingPunct="1"/>
            <a:fld id="{35EE46E3-3BAC-4CDD-B5A0-2146881D0A87}" type="slidenum">
              <a:rPr lang="en-GB" altLang="en-US" sz="1800" smtClean="0">
                <a:solidFill>
                  <a:prstClr val="black"/>
                </a:solidFill>
                <a:latin typeface="Calibri" panose="020F0502020204030204" pitchFamily="34" charset="0"/>
                <a:ea typeface="+mn-ea"/>
                <a:cs typeface="Arial" panose="020B0604020202020204" pitchFamily="34" charset="0"/>
              </a:rPr>
              <a:pPr eaLnBrk="1" hangingPunct="1"/>
              <a:t>‹#›</a:t>
            </a:fld>
            <a:endParaRPr lang="en-GB" altLang="en-US" sz="1800">
              <a:solidFill>
                <a:prstClr val="black"/>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1244236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542616"/>
      </p:ext>
    </p:extLst>
  </p:cSld>
  <p:clrMap bg1="lt1" tx1="dk1" bg2="lt2" tx2="dk2" accent1="accent1" accent2="accent2" accent3="accent3" accent4="accent4" accent5="accent5" accent6="accent6" hlink="hlink" folHlink="folHlink"/>
  <p:sldLayoutIdLst>
    <p:sldLayoutId id="2147483910"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57240"/>
      </p:ext>
    </p:extLst>
  </p:cSld>
  <p:clrMap bg1="lt1" tx1="dk1" bg2="lt2" tx2="dk2" accent1="accent1" accent2="accent2" accent3="accent3" accent4="accent4" accent5="accent5" accent6="accent6" hlink="hlink" folHlink="folHlink"/>
  <p:sldLayoutIdLst>
    <p:sldLayoutId id="21474839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7276571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xStyles>
    <p:titleStyle>
      <a:lvl1pPr algn="l" defTabSz="457200" rtl="0" eaLnBrk="1" latinLnBrk="0" hangingPunct="1">
        <a:spcBef>
          <a:spcPct val="0"/>
        </a:spcBef>
        <a:buNone/>
        <a:defRPr sz="2400" kern="1200">
          <a:solidFill>
            <a:srgbClr val="541866"/>
          </a:solidFill>
          <a:latin typeface="Lucida Sans Unicode"/>
          <a:ea typeface="+mj-ea"/>
          <a:cs typeface="Lucida Sans Unicode"/>
        </a:defRPr>
      </a:lvl1pPr>
    </p:titleStyle>
    <p:bodyStyle>
      <a:lvl1pPr marL="342900" indent="-3429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1pPr>
      <a:lvl2pPr marL="742950" indent="-28575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2pPr>
      <a:lvl3pPr marL="11430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3pPr>
      <a:lvl4pPr marL="16002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4pPr>
      <a:lvl5pPr marL="20574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2400" y="1688400"/>
            <a:ext cx="6120000" cy="1143000"/>
          </a:xfrm>
          <a:prstGeom prst="rect">
            <a:avLst/>
          </a:prstGeom>
        </p:spPr>
        <p:txBody>
          <a:bodyPr vert="horz" lIns="0" tIns="0" rIns="0" bIns="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572400" y="3168000"/>
            <a:ext cx="6120000" cy="2201636"/>
          </a:xfrm>
          <a:prstGeom prst="rect">
            <a:avLst/>
          </a:prstGeom>
        </p:spPr>
        <p:txBody>
          <a:bodyPr vert="horz" lIns="0" tIns="0" rIns="0" bIns="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4740116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Lst>
  <p:txStyles>
    <p:titleStyle>
      <a:lvl1pPr algn="l" defTabSz="457200" rtl="0" eaLnBrk="1" latinLnBrk="0" hangingPunct="1">
        <a:spcBef>
          <a:spcPct val="0"/>
        </a:spcBef>
        <a:buNone/>
        <a:defRPr sz="2400" kern="1200">
          <a:solidFill>
            <a:schemeClr val="accent5"/>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1200">
          <a:solidFill>
            <a:srgbClr val="4C4C4D"/>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4C4C4D"/>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4C4C4D"/>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C4C4D"/>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C4C4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68000"/>
            <a:ext cx="6048000" cy="576000"/>
          </a:xfrm>
          <a:prstGeom prst="rect">
            <a:avLst/>
          </a:prstGeom>
        </p:spPr>
        <p:txBody>
          <a:bodyPr vert="horz" lIns="0" tIns="0" rIns="0" bIns="0" rtlCol="0" anchor="t" anchorCtr="0">
            <a:normAutofit/>
          </a:bodyPr>
          <a:lstStyle/>
          <a:p>
            <a:r>
              <a:rPr lang="en-GB" dirty="0"/>
              <a:t>CLICK TO EDIT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7553354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Lst>
  <p:txStyles>
    <p:titleStyle>
      <a:lvl1pPr algn="l" defTabSz="457200" rtl="0" eaLnBrk="1" latinLnBrk="0" hangingPunct="1">
        <a:spcBef>
          <a:spcPct val="0"/>
        </a:spcBef>
        <a:buNone/>
        <a:defRPr sz="2400" kern="1200">
          <a:solidFill>
            <a:srgbClr val="C4D600"/>
          </a:solidFill>
          <a:latin typeface="Lucida Sans Unicode"/>
          <a:ea typeface="+mj-ea"/>
          <a:cs typeface="Lucida Sans Unicode"/>
        </a:defRPr>
      </a:lvl1pPr>
    </p:titleStyle>
    <p:bodyStyle>
      <a:lvl1pPr marL="342900" indent="-3429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1pPr>
      <a:lvl2pPr marL="742950" indent="-28575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2pPr>
      <a:lvl3pPr marL="11430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3pPr>
      <a:lvl4pPr marL="16002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4pPr>
      <a:lvl5pPr marL="2057400" indent="-228600" algn="l" defTabSz="457200" rtl="0" eaLnBrk="1" latinLnBrk="0" hangingPunct="1">
        <a:spcBef>
          <a:spcPct val="20000"/>
        </a:spcBef>
        <a:buFont typeface="Arial"/>
        <a:buChar char="»"/>
        <a:defRPr sz="1600" kern="1200">
          <a:solidFill>
            <a:srgbClr val="4C4C4D"/>
          </a:solidFill>
          <a:latin typeface="Lucida Sans Unicode"/>
          <a:ea typeface="+mn-ea"/>
          <a:cs typeface="Lucida Sans Unico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0400" y="2981825"/>
            <a:ext cx="6120000" cy="3144338"/>
          </a:xfrm>
          <a:prstGeom prst="rect">
            <a:avLst/>
          </a:prstGeom>
        </p:spPr>
        <p:txBody>
          <a:bodyPr vert="horz" lIns="0" tIns="0" rIns="0" bIns="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Placeholder 1"/>
          <p:cNvSpPr>
            <a:spLocks noGrp="1"/>
          </p:cNvSpPr>
          <p:nvPr>
            <p:ph type="title"/>
          </p:nvPr>
        </p:nvSpPr>
        <p:spPr>
          <a:xfrm>
            <a:off x="572400" y="1688400"/>
            <a:ext cx="6120000" cy="1143000"/>
          </a:xfrm>
          <a:prstGeom prst="rect">
            <a:avLst/>
          </a:prstGeom>
        </p:spPr>
        <p:txBody>
          <a:bodyPr vert="horz" lIns="0" tIns="0" rIns="0" bIns="0" rtlCol="0" anchor="t">
            <a:normAutofit/>
          </a:bodyPr>
          <a:lstStyle/>
          <a:p>
            <a:r>
              <a:rPr lang="en-GB" dirty="0"/>
              <a:t>CLICK TO EDIT TEXT</a:t>
            </a:r>
            <a:endParaRPr lang="en-US" dirty="0"/>
          </a:p>
        </p:txBody>
      </p:sp>
    </p:spTree>
    <p:extLst>
      <p:ext uri="{BB962C8B-B14F-4D97-AF65-F5344CB8AC3E}">
        <p14:creationId xmlns:p14="http://schemas.microsoft.com/office/powerpoint/2010/main" val="336641253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Lst>
  <p:txStyles>
    <p:titleStyle>
      <a:lvl1pPr marL="0" marR="0" indent="0" algn="l" defTabSz="457200" rtl="0" eaLnBrk="1" fontAlgn="auto" latinLnBrk="0" hangingPunct="1">
        <a:lnSpc>
          <a:spcPct val="100000"/>
        </a:lnSpc>
        <a:spcBef>
          <a:spcPct val="0"/>
        </a:spcBef>
        <a:spcAft>
          <a:spcPts val="0"/>
        </a:spcAft>
        <a:buNone/>
        <a:tabLst/>
        <a:defRPr sz="2400" kern="1200">
          <a:solidFill>
            <a:srgbClr val="009A44"/>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1200">
          <a:solidFill>
            <a:srgbClr val="4C4C4D"/>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4C4C4D"/>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4C4C4D"/>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C4C4D"/>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C4C4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mailto:fiona.geskes@cbi.org.uk" TargetMode="External"/><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hyperlink" Target="http://www.cbi.org.u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06.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google.de/url?sa=i&amp;rct=j&amp;q=&amp;esrc=s&amp;source=images&amp;cd=&amp;cad=rja&amp;uact=8&amp;ved=0ahUKEwjYgdq5wtPSAhULuRQKHeZpBukQjRwIBw&amp;url=http://www.livescience.com/53304-gases.html&amp;bvm=bv.149397726,d.ZGg&amp;psig=AFQjCNF6FvuA1TQJV0v3iSbWm920jbTWQA&amp;ust=1489495802259779" TargetMode="External"/><Relationship Id="rId7" Type="http://schemas.openxmlformats.org/officeDocument/2006/relationships/hyperlink" Target="https://www.google.de/url?sa=i&amp;rct=j&amp;q=&amp;esrc=s&amp;source=images&amp;cd=&amp;cad=rja&amp;uact=8&amp;ved=0ahUKEwiRv5LT2tXSAhXGuRQKHR5TACUQjRwIBw&amp;url=https://clipartfest.com/categories/view/dea8d5089a032d16264558ec9c8e416dd8794df6/clipart-hot-cup-of-tea.html&amp;bvm=bv.149397726,d.ZGg&amp;psig=AFQjCNHnR-J5ysDGVc19TeFrIbsxhtWaeQ&amp;ust=1489571001556021" TargetMode="External"/><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image" Target="../media/image73.jpeg"/><Relationship Id="rId5" Type="http://schemas.openxmlformats.org/officeDocument/2006/relationships/hyperlink" Target="http://www.google.de/url?sa=i&amp;rct=j&amp;q=&amp;esrc=s&amp;source=images&amp;cd=&amp;cad=rja&amp;uact=8&amp;ved=0ahUKEwi7saaow9PSAhWEPBQKHYlOAfEQjRwIBw&amp;url=http://beodom.com/en/education/entries/principles-of-thermal-insulation-heat-transfer-via-conduction-convection-and-radiation&amp;bvm=bv.149397726,d.ZGg&amp;psig=AFQjCNFFZXV1qJ9DKeWcd52wOtOPoMlG2A&amp;ust=1489496015644782" TargetMode="External"/><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06.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hyperlink" Target="mailto:info@landlords.org.uk" TargetMode="Externa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7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77.xml"/><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5" Type="http://schemas.openxmlformats.org/officeDocument/2006/relationships/image" Target="../media/image63.png"/><Relationship Id="rId4" Type="http://schemas.openxmlformats.org/officeDocument/2006/relationships/image" Target="../media/image62.png"/></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8.xml"/><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7.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7.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8.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4.xml"/><Relationship Id="rId4" Type="http://schemas.openxmlformats.org/officeDocument/2006/relationships/image" Target="../media/image12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7"/>
          <p:cNvSpPr>
            <a:spLocks noGrp="1"/>
          </p:cNvSpPr>
          <p:nvPr>
            <p:ph type="title"/>
          </p:nvPr>
        </p:nvSpPr>
        <p:spPr>
          <a:xfrm>
            <a:off x="762000" y="533400"/>
            <a:ext cx="7265988"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p>
        </p:txBody>
      </p:sp>
      <p:sp>
        <p:nvSpPr>
          <p:cNvPr id="7171" name="Rectangle 1"/>
          <p:cNvSpPr>
            <a:spLocks noChangeArrowheads="1"/>
          </p:cNvSpPr>
          <p:nvPr/>
        </p:nvSpPr>
        <p:spPr bwMode="auto">
          <a:xfrm>
            <a:off x="827088" y="3068638"/>
            <a:ext cx="79930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800" b="1" dirty="0">
                <a:latin typeface="Arial" panose="020B0604020202020204" pitchFamily="34" charset="0"/>
                <a:cs typeface="Arial" panose="020B0604020202020204" pitchFamily="34" charset="0"/>
              </a:rPr>
              <a:t>INCA Meeting for Members</a:t>
            </a:r>
          </a:p>
          <a:p>
            <a:pPr algn="ctr">
              <a:spcBef>
                <a:spcPct val="0"/>
              </a:spcBef>
              <a:buFontTx/>
              <a:buNone/>
            </a:pPr>
            <a:endParaRPr lang="en-US" altLang="en-US" sz="2000" b="1" dirty="0">
              <a:latin typeface="Arial" panose="020B0604020202020204" pitchFamily="34" charset="0"/>
              <a:cs typeface="Arial" panose="020B0604020202020204" pitchFamily="34" charset="0"/>
            </a:endParaRPr>
          </a:p>
          <a:p>
            <a:pPr algn="ctr">
              <a:spcBef>
                <a:spcPct val="0"/>
              </a:spcBef>
              <a:buFontTx/>
              <a:buNone/>
            </a:pPr>
            <a:r>
              <a:rPr lang="en-US" altLang="en-US" sz="3600" dirty="0">
                <a:latin typeface="Arial" panose="020B0604020202020204" pitchFamily="34" charset="0"/>
                <a:cs typeface="Arial" panose="020B0604020202020204" pitchFamily="34" charset="0"/>
              </a:rPr>
              <a:t>23 March 2017</a:t>
            </a:r>
            <a:endParaRPr lang="en-GB" altLang="en-US" sz="3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31727" y="576244"/>
            <a:ext cx="0" cy="429895"/>
          </a:xfrm>
          <a:custGeom>
            <a:avLst/>
            <a:gdLst/>
            <a:ahLst/>
            <a:cxnLst/>
            <a:rect l="l" t="t" r="r" b="b"/>
            <a:pathLst>
              <a:path h="429894">
                <a:moveTo>
                  <a:pt x="0" y="0"/>
                </a:moveTo>
                <a:lnTo>
                  <a:pt x="0" y="429800"/>
                </a:lnTo>
              </a:path>
            </a:pathLst>
          </a:custGeom>
          <a:ln w="1399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 name="object 3"/>
          <p:cNvSpPr/>
          <p:nvPr/>
        </p:nvSpPr>
        <p:spPr>
          <a:xfrm>
            <a:off x="8352475" y="662938"/>
            <a:ext cx="0" cy="343535"/>
          </a:xfrm>
          <a:custGeom>
            <a:avLst/>
            <a:gdLst/>
            <a:ahLst/>
            <a:cxnLst/>
            <a:rect l="l" t="t" r="r" b="b"/>
            <a:pathLst>
              <a:path h="343534">
                <a:moveTo>
                  <a:pt x="0" y="0"/>
                </a:moveTo>
                <a:lnTo>
                  <a:pt x="0" y="343106"/>
                </a:lnTo>
              </a:path>
            </a:pathLst>
          </a:custGeom>
          <a:ln w="1433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 name="object 4"/>
          <p:cNvSpPr/>
          <p:nvPr/>
        </p:nvSpPr>
        <p:spPr>
          <a:xfrm>
            <a:off x="7899639" y="803933"/>
            <a:ext cx="0" cy="202565"/>
          </a:xfrm>
          <a:custGeom>
            <a:avLst/>
            <a:gdLst/>
            <a:ahLst/>
            <a:cxnLst/>
            <a:rect l="l" t="t" r="r" b="b"/>
            <a:pathLst>
              <a:path h="202565">
                <a:moveTo>
                  <a:pt x="0" y="0"/>
                </a:moveTo>
                <a:lnTo>
                  <a:pt x="0" y="202111"/>
                </a:lnTo>
              </a:path>
            </a:pathLst>
          </a:custGeom>
          <a:ln w="14338">
            <a:solidFill>
              <a:srgbClr val="0A245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7437721"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0" y="3506722"/>
            <a:ext cx="9144000" cy="3351276"/>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p:nvPr/>
        </p:nvSpPr>
        <p:spPr>
          <a:xfrm>
            <a:off x="0" y="3526535"/>
            <a:ext cx="9144000" cy="3331845"/>
          </a:xfrm>
          <a:custGeom>
            <a:avLst/>
            <a:gdLst/>
            <a:ahLst/>
            <a:cxnLst/>
            <a:rect l="l" t="t" r="r" b="b"/>
            <a:pathLst>
              <a:path w="9144000" h="3331845">
                <a:moveTo>
                  <a:pt x="9135745" y="0"/>
                </a:moveTo>
                <a:lnTo>
                  <a:pt x="0" y="2967131"/>
                </a:lnTo>
                <a:lnTo>
                  <a:pt x="9143984" y="3331461"/>
                </a:lnTo>
                <a:lnTo>
                  <a:pt x="9135745"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0" y="0"/>
            <a:ext cx="574675" cy="654050"/>
          </a:xfrm>
          <a:custGeom>
            <a:avLst/>
            <a:gdLst/>
            <a:ahLst/>
            <a:cxnLst/>
            <a:rect l="l" t="t" r="r" b="b"/>
            <a:pathLst>
              <a:path w="574675" h="654050">
                <a:moveTo>
                  <a:pt x="574548" y="0"/>
                </a:moveTo>
                <a:lnTo>
                  <a:pt x="335292" y="0"/>
                </a:lnTo>
                <a:lnTo>
                  <a:pt x="335292" y="52324"/>
                </a:lnTo>
                <a:lnTo>
                  <a:pt x="0" y="52324"/>
                </a:lnTo>
                <a:lnTo>
                  <a:pt x="0" y="653796"/>
                </a:lnTo>
                <a:lnTo>
                  <a:pt x="574548" y="445135"/>
                </a:lnTo>
                <a:lnTo>
                  <a:pt x="574548" y="0"/>
                </a:lnTo>
                <a:close/>
              </a:path>
            </a:pathLst>
          </a:custGeom>
          <a:solidFill>
            <a:srgbClr val="0C2B5A"/>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9" name="object 9"/>
          <p:cNvSpPr/>
          <p:nvPr/>
        </p:nvSpPr>
        <p:spPr>
          <a:xfrm>
            <a:off x="0" y="0"/>
            <a:ext cx="593090" cy="210820"/>
          </a:xfrm>
          <a:custGeom>
            <a:avLst/>
            <a:gdLst/>
            <a:ahLst/>
            <a:cxnLst/>
            <a:rect l="l" t="t" r="r" b="b"/>
            <a:pathLst>
              <a:path w="593090" h="210820">
                <a:moveTo>
                  <a:pt x="592836" y="0"/>
                </a:moveTo>
                <a:lnTo>
                  <a:pt x="0" y="0"/>
                </a:lnTo>
                <a:lnTo>
                  <a:pt x="0" y="210311"/>
                </a:lnTo>
                <a:lnTo>
                  <a:pt x="592836" y="0"/>
                </a:lnTo>
                <a:close/>
              </a:path>
            </a:pathLst>
          </a:custGeom>
          <a:solidFill>
            <a:srgbClr val="0C2B5A"/>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txBox="1">
            <a:spLocks noGrp="1"/>
          </p:cNvSpPr>
          <p:nvPr>
            <p:ph type="title"/>
          </p:nvPr>
        </p:nvSpPr>
        <p:spPr>
          <a:xfrm>
            <a:off x="625551" y="1552321"/>
            <a:ext cx="5781040" cy="914400"/>
          </a:xfrm>
          <a:prstGeom prst="rect">
            <a:avLst/>
          </a:prstGeom>
        </p:spPr>
        <p:txBody>
          <a:bodyPr vert="horz" wrap="square" lIns="0" tIns="0" rIns="0" bIns="0" rtlCol="0">
            <a:spAutoFit/>
          </a:bodyPr>
          <a:lstStyle/>
          <a:p>
            <a:pPr marL="12700">
              <a:lnSpc>
                <a:spcPct val="100000"/>
              </a:lnSpc>
            </a:pPr>
            <a:r>
              <a:rPr sz="3000" b="1" dirty="0">
                <a:solidFill>
                  <a:srgbClr val="0C2B5A"/>
                </a:solidFill>
                <a:latin typeface="Arial"/>
                <a:cs typeface="Arial"/>
              </a:rPr>
              <a:t>Fiona</a:t>
            </a:r>
            <a:r>
              <a:rPr sz="3000" b="1" spc="-75" dirty="0">
                <a:solidFill>
                  <a:srgbClr val="0C2B5A"/>
                </a:solidFill>
                <a:latin typeface="Arial"/>
                <a:cs typeface="Arial"/>
              </a:rPr>
              <a:t> </a:t>
            </a:r>
            <a:r>
              <a:rPr sz="3000" b="1" spc="-5" dirty="0">
                <a:solidFill>
                  <a:srgbClr val="0C2B5A"/>
                </a:solidFill>
                <a:latin typeface="Arial"/>
                <a:cs typeface="Arial"/>
              </a:rPr>
              <a:t>Geskes</a:t>
            </a:r>
            <a:endParaRPr sz="3000">
              <a:latin typeface="Arial"/>
              <a:cs typeface="Arial"/>
            </a:endParaRPr>
          </a:p>
          <a:p>
            <a:pPr marL="12700">
              <a:lnSpc>
                <a:spcPct val="100000"/>
              </a:lnSpc>
            </a:pPr>
            <a:r>
              <a:rPr sz="3000" dirty="0">
                <a:solidFill>
                  <a:srgbClr val="0C2B5A"/>
                </a:solidFill>
              </a:rPr>
              <a:t>Sector </a:t>
            </a:r>
            <a:r>
              <a:rPr sz="3000" spc="-5" dirty="0">
                <a:solidFill>
                  <a:srgbClr val="0C2B5A"/>
                </a:solidFill>
              </a:rPr>
              <a:t>adviser – construction,</a:t>
            </a:r>
            <a:r>
              <a:rPr sz="3000" spc="-25" dirty="0">
                <a:solidFill>
                  <a:srgbClr val="0C2B5A"/>
                </a:solidFill>
              </a:rPr>
              <a:t> </a:t>
            </a:r>
            <a:r>
              <a:rPr sz="3000" dirty="0">
                <a:solidFill>
                  <a:srgbClr val="0C2B5A"/>
                </a:solidFill>
              </a:rPr>
              <a:t>CBI</a:t>
            </a:r>
            <a:endParaRPr sz="3000"/>
          </a:p>
        </p:txBody>
      </p:sp>
      <p:sp>
        <p:nvSpPr>
          <p:cNvPr id="11" name="object 11"/>
          <p:cNvSpPr txBox="1"/>
          <p:nvPr/>
        </p:nvSpPr>
        <p:spPr>
          <a:xfrm>
            <a:off x="625551" y="2775458"/>
            <a:ext cx="3093720" cy="609600"/>
          </a:xfrm>
          <a:prstGeom prst="rect">
            <a:avLst/>
          </a:prstGeom>
        </p:spPr>
        <p:txBody>
          <a:bodyPr vert="horz" wrap="square" lIns="0" tIns="0" rIns="0" bIns="0" rtlCol="0">
            <a:spAutoFit/>
          </a:bodyPr>
          <a:lstStyle/>
          <a:p>
            <a:pPr marL="12700" marR="5080" eaLnBrk="1" fontAlgn="auto" hangingPunct="1">
              <a:spcBef>
                <a:spcPts val="0"/>
              </a:spcBef>
              <a:spcAft>
                <a:spcPts val="0"/>
              </a:spcAft>
            </a:pPr>
            <a:r>
              <a:rPr sz="2000" dirty="0">
                <a:solidFill>
                  <a:srgbClr val="0C2B5A"/>
                </a:solidFill>
                <a:latin typeface="Arial"/>
                <a:ea typeface="+mn-ea"/>
                <a:cs typeface="Arial"/>
              </a:rPr>
              <a:t>e:</a:t>
            </a:r>
            <a:r>
              <a:rPr sz="2000" spc="-105" dirty="0">
                <a:solidFill>
                  <a:srgbClr val="0C2B5A"/>
                </a:solidFill>
                <a:latin typeface="Arial"/>
                <a:ea typeface="+mn-ea"/>
                <a:cs typeface="Arial"/>
              </a:rPr>
              <a:t> </a:t>
            </a:r>
            <a:r>
              <a:rPr sz="2000" u="heavy" dirty="0">
                <a:solidFill>
                  <a:srgbClr val="0070CF"/>
                </a:solidFill>
                <a:latin typeface="Arial"/>
                <a:ea typeface="+mn-ea"/>
                <a:cs typeface="Arial"/>
                <a:hlinkClick r:id="rId3"/>
              </a:rPr>
              <a:t>fiona.geskes@cbi.org.uk </a:t>
            </a:r>
            <a:r>
              <a:rPr sz="2000" u="heavy" dirty="0">
                <a:solidFill>
                  <a:srgbClr val="0070CF"/>
                </a:solidFill>
                <a:latin typeface="Arial"/>
                <a:ea typeface="+mn-ea"/>
                <a:cs typeface="Arial"/>
              </a:rPr>
              <a:t> </a:t>
            </a:r>
            <a:r>
              <a:rPr sz="2000" spc="-5" dirty="0">
                <a:solidFill>
                  <a:srgbClr val="0C2B5A"/>
                </a:solidFill>
                <a:latin typeface="Arial"/>
                <a:ea typeface="+mn-ea"/>
                <a:cs typeface="Arial"/>
              </a:rPr>
              <a:t>t: </a:t>
            </a:r>
            <a:r>
              <a:rPr sz="2000" dirty="0">
                <a:solidFill>
                  <a:srgbClr val="0C2B5A"/>
                </a:solidFill>
                <a:latin typeface="Arial"/>
                <a:ea typeface="+mn-ea"/>
                <a:cs typeface="Arial"/>
              </a:rPr>
              <a:t>+44 (0)7469 155</a:t>
            </a:r>
            <a:r>
              <a:rPr sz="2000" spc="-165" dirty="0">
                <a:solidFill>
                  <a:srgbClr val="0C2B5A"/>
                </a:solidFill>
                <a:latin typeface="Arial"/>
                <a:ea typeface="+mn-ea"/>
                <a:cs typeface="Arial"/>
              </a:rPr>
              <a:t> </a:t>
            </a:r>
            <a:r>
              <a:rPr sz="2000" dirty="0">
                <a:solidFill>
                  <a:srgbClr val="0C2B5A"/>
                </a:solidFill>
                <a:latin typeface="Arial"/>
                <a:ea typeface="+mn-ea"/>
                <a:cs typeface="Arial"/>
              </a:rPr>
              <a:t>269</a:t>
            </a:r>
            <a:endParaRPr sz="2000">
              <a:solidFill>
                <a:prstClr val="black"/>
              </a:solidFill>
              <a:latin typeface="Arial"/>
              <a:ea typeface="+mn-ea"/>
              <a:cs typeface="Arial"/>
            </a:endParaRPr>
          </a:p>
        </p:txBody>
      </p:sp>
      <p:sp>
        <p:nvSpPr>
          <p:cNvPr id="12" name="object 12"/>
          <p:cNvSpPr/>
          <p:nvPr/>
        </p:nvSpPr>
        <p:spPr>
          <a:xfrm>
            <a:off x="562355" y="0"/>
            <a:ext cx="1952625" cy="445134"/>
          </a:xfrm>
          <a:custGeom>
            <a:avLst/>
            <a:gdLst/>
            <a:ahLst/>
            <a:cxnLst/>
            <a:rect l="l" t="t" r="r" b="b"/>
            <a:pathLst>
              <a:path w="1952625" h="445134">
                <a:moveTo>
                  <a:pt x="0" y="445008"/>
                </a:moveTo>
                <a:lnTo>
                  <a:pt x="1952244" y="445008"/>
                </a:lnTo>
                <a:lnTo>
                  <a:pt x="1952244" y="0"/>
                </a:lnTo>
                <a:lnTo>
                  <a:pt x="0" y="0"/>
                </a:lnTo>
                <a:lnTo>
                  <a:pt x="0" y="445008"/>
                </a:lnTo>
                <a:close/>
              </a:path>
            </a:pathLst>
          </a:custGeom>
          <a:solidFill>
            <a:srgbClr val="0C2B5A"/>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txBox="1"/>
          <p:nvPr/>
        </p:nvSpPr>
        <p:spPr>
          <a:xfrm>
            <a:off x="640791" y="98170"/>
            <a:ext cx="1245870" cy="239395"/>
          </a:xfrm>
          <a:prstGeom prst="rect">
            <a:avLst/>
          </a:prstGeom>
        </p:spPr>
        <p:txBody>
          <a:bodyPr vert="horz" wrap="square" lIns="0" tIns="0" rIns="0" bIns="0" rtlCol="0">
            <a:spAutoFit/>
          </a:bodyPr>
          <a:lstStyle/>
          <a:p>
            <a:pPr marL="12700" eaLnBrk="1" fontAlgn="auto" hangingPunct="1">
              <a:spcBef>
                <a:spcPts val="0"/>
              </a:spcBef>
              <a:spcAft>
                <a:spcPts val="0"/>
              </a:spcAft>
            </a:pPr>
            <a:r>
              <a:rPr sz="1500" spc="-20" dirty="0">
                <a:solidFill>
                  <a:srgbClr val="FFFFFF"/>
                </a:solidFill>
                <a:latin typeface="Arial"/>
                <a:ea typeface="+mn-ea"/>
                <a:cs typeface="Arial"/>
              </a:rPr>
              <a:t>CONTACT</a:t>
            </a:r>
            <a:r>
              <a:rPr sz="1500" spc="-105" dirty="0">
                <a:solidFill>
                  <a:srgbClr val="FFFFFF"/>
                </a:solidFill>
                <a:latin typeface="Arial"/>
                <a:ea typeface="+mn-ea"/>
                <a:cs typeface="Arial"/>
              </a:rPr>
              <a:t> </a:t>
            </a:r>
            <a:r>
              <a:rPr sz="1500" spc="-5" dirty="0">
                <a:solidFill>
                  <a:srgbClr val="FFFFFF"/>
                </a:solidFill>
                <a:latin typeface="Arial"/>
                <a:ea typeface="+mn-ea"/>
                <a:cs typeface="Arial"/>
              </a:rPr>
              <a:t>US</a:t>
            </a:r>
            <a:endParaRPr sz="1500">
              <a:solidFill>
                <a:prstClr val="black"/>
              </a:solidFill>
              <a:latin typeface="Arial"/>
              <a:ea typeface="+mn-ea"/>
              <a:cs typeface="Arial"/>
            </a:endParaRPr>
          </a:p>
        </p:txBody>
      </p:sp>
      <p:sp>
        <p:nvSpPr>
          <p:cNvPr id="14" name="object 14"/>
          <p:cNvSpPr txBox="1"/>
          <p:nvPr/>
        </p:nvSpPr>
        <p:spPr>
          <a:xfrm>
            <a:off x="7204075" y="6350508"/>
            <a:ext cx="1554480" cy="285115"/>
          </a:xfrm>
          <a:prstGeom prst="rect">
            <a:avLst/>
          </a:prstGeom>
        </p:spPr>
        <p:txBody>
          <a:bodyPr vert="horz" wrap="square" lIns="0" tIns="0" rIns="0" bIns="0" rtlCol="0">
            <a:spAutoFit/>
          </a:bodyPr>
          <a:lstStyle/>
          <a:p>
            <a:pPr marL="12700" eaLnBrk="1" fontAlgn="auto" hangingPunct="1">
              <a:spcBef>
                <a:spcPts val="0"/>
              </a:spcBef>
              <a:spcAft>
                <a:spcPts val="0"/>
              </a:spcAft>
            </a:pPr>
            <a:r>
              <a:rPr sz="1800" spc="-15" dirty="0">
                <a:solidFill>
                  <a:srgbClr val="FFFFFF"/>
                </a:solidFill>
                <a:latin typeface="Arial"/>
                <a:ea typeface="+mn-ea"/>
                <a:cs typeface="Arial"/>
                <a:hlinkClick r:id="rId4"/>
              </a:rPr>
              <a:t>www.cbi.org.uk</a:t>
            </a:r>
            <a:endParaRPr sz="1800">
              <a:solidFill>
                <a:prstClr val="black"/>
              </a:solidFill>
              <a:latin typeface="Arial"/>
              <a:ea typeface="+mn-ea"/>
              <a:cs typeface="Arial"/>
            </a:endParaRPr>
          </a:p>
        </p:txBody>
      </p:sp>
      <p:sp>
        <p:nvSpPr>
          <p:cNvPr id="15" name="object 15"/>
          <p:cNvSpPr/>
          <p:nvPr/>
        </p:nvSpPr>
        <p:spPr>
          <a:xfrm>
            <a:off x="557783" y="4697247"/>
            <a:ext cx="347345" cy="348615"/>
          </a:xfrm>
          <a:custGeom>
            <a:avLst/>
            <a:gdLst/>
            <a:ahLst/>
            <a:cxnLst/>
            <a:rect l="l" t="t" r="r" b="b"/>
            <a:pathLst>
              <a:path w="347344" h="348614">
                <a:moveTo>
                  <a:pt x="0" y="0"/>
                </a:moveTo>
                <a:lnTo>
                  <a:pt x="347239" y="0"/>
                </a:lnTo>
                <a:lnTo>
                  <a:pt x="347239" y="348551"/>
                </a:lnTo>
                <a:lnTo>
                  <a:pt x="0" y="348551"/>
                </a:lnTo>
                <a:lnTo>
                  <a:pt x="0" y="0"/>
                </a:lnTo>
                <a:close/>
              </a:path>
            </a:pathLst>
          </a:custGeom>
          <a:solidFill>
            <a:srgbClr val="52ACE2"/>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6" name="object 16"/>
          <p:cNvSpPr/>
          <p:nvPr/>
        </p:nvSpPr>
        <p:spPr>
          <a:xfrm>
            <a:off x="616560" y="4775739"/>
            <a:ext cx="235585" cy="192405"/>
          </a:xfrm>
          <a:custGeom>
            <a:avLst/>
            <a:gdLst/>
            <a:ahLst/>
            <a:cxnLst/>
            <a:rect l="l" t="t" r="r" b="b"/>
            <a:pathLst>
              <a:path w="235584" h="192404">
                <a:moveTo>
                  <a:pt x="0" y="170201"/>
                </a:moveTo>
                <a:lnTo>
                  <a:pt x="16778" y="179431"/>
                </a:lnTo>
                <a:lnTo>
                  <a:pt x="34807" y="186267"/>
                </a:lnTo>
                <a:lnTo>
                  <a:pt x="53930" y="190512"/>
                </a:lnTo>
                <a:lnTo>
                  <a:pt x="73992" y="191971"/>
                </a:lnTo>
                <a:lnTo>
                  <a:pt x="122372" y="183773"/>
                </a:lnTo>
                <a:lnTo>
                  <a:pt x="145010" y="170829"/>
                </a:lnTo>
                <a:lnTo>
                  <a:pt x="7713" y="170829"/>
                </a:lnTo>
                <a:lnTo>
                  <a:pt x="3752" y="170619"/>
                </a:lnTo>
                <a:lnTo>
                  <a:pt x="0" y="170201"/>
                </a:lnTo>
                <a:close/>
              </a:path>
              <a:path w="235584" h="192404">
                <a:moveTo>
                  <a:pt x="26471" y="116397"/>
                </a:moveTo>
                <a:lnTo>
                  <a:pt x="33095" y="129730"/>
                </a:lnTo>
                <a:lnTo>
                  <a:pt x="43353" y="140316"/>
                </a:lnTo>
                <a:lnTo>
                  <a:pt x="56426" y="147368"/>
                </a:lnTo>
                <a:lnTo>
                  <a:pt x="71492" y="150102"/>
                </a:lnTo>
                <a:lnTo>
                  <a:pt x="58364" y="158816"/>
                </a:lnTo>
                <a:lnTo>
                  <a:pt x="43848" y="165332"/>
                </a:lnTo>
                <a:lnTo>
                  <a:pt x="28199" y="169415"/>
                </a:lnTo>
                <a:lnTo>
                  <a:pt x="11671" y="170829"/>
                </a:lnTo>
                <a:lnTo>
                  <a:pt x="145010" y="170829"/>
                </a:lnTo>
                <a:lnTo>
                  <a:pt x="160697" y="161859"/>
                </a:lnTo>
                <a:lnTo>
                  <a:pt x="188569" y="130248"/>
                </a:lnTo>
                <a:lnTo>
                  <a:pt x="194508" y="117234"/>
                </a:lnTo>
                <a:lnTo>
                  <a:pt x="32515" y="117234"/>
                </a:lnTo>
                <a:lnTo>
                  <a:pt x="29388" y="117024"/>
                </a:lnTo>
                <a:lnTo>
                  <a:pt x="26471" y="116397"/>
                </a:lnTo>
                <a:close/>
              </a:path>
              <a:path w="235584" h="192404">
                <a:moveTo>
                  <a:pt x="9588" y="67410"/>
                </a:moveTo>
                <a:lnTo>
                  <a:pt x="9588" y="68038"/>
                </a:lnTo>
                <a:lnTo>
                  <a:pt x="12535" y="84737"/>
                </a:lnTo>
                <a:lnTo>
                  <a:pt x="20661" y="98943"/>
                </a:lnTo>
                <a:lnTo>
                  <a:pt x="32890" y="109577"/>
                </a:lnTo>
                <a:lnTo>
                  <a:pt x="48148" y="115560"/>
                </a:lnTo>
                <a:lnTo>
                  <a:pt x="44187" y="116815"/>
                </a:lnTo>
                <a:lnTo>
                  <a:pt x="40018" y="117234"/>
                </a:lnTo>
                <a:lnTo>
                  <a:pt x="194508" y="117234"/>
                </a:lnTo>
                <a:lnTo>
                  <a:pt x="205585" y="92960"/>
                </a:lnTo>
                <a:lnTo>
                  <a:pt x="208466" y="73481"/>
                </a:lnTo>
                <a:lnTo>
                  <a:pt x="31474" y="73481"/>
                </a:lnTo>
                <a:lnTo>
                  <a:pt x="23552" y="73272"/>
                </a:lnTo>
                <a:lnTo>
                  <a:pt x="16049" y="71180"/>
                </a:lnTo>
                <a:lnTo>
                  <a:pt x="9588" y="67410"/>
                </a:lnTo>
                <a:close/>
              </a:path>
              <a:path w="235584" h="192404">
                <a:moveTo>
                  <a:pt x="16466" y="8793"/>
                </a:moveTo>
                <a:lnTo>
                  <a:pt x="12296" y="15911"/>
                </a:lnTo>
                <a:lnTo>
                  <a:pt x="10005" y="24283"/>
                </a:lnTo>
                <a:lnTo>
                  <a:pt x="10005" y="33286"/>
                </a:lnTo>
                <a:lnTo>
                  <a:pt x="11542" y="45425"/>
                </a:lnTo>
                <a:lnTo>
                  <a:pt x="15892" y="56445"/>
                </a:lnTo>
                <a:lnTo>
                  <a:pt x="22667" y="65935"/>
                </a:lnTo>
                <a:lnTo>
                  <a:pt x="31474" y="73481"/>
                </a:lnTo>
                <a:lnTo>
                  <a:pt x="208466" y="73481"/>
                </a:lnTo>
                <a:lnTo>
                  <a:pt x="210541" y="59454"/>
                </a:lnTo>
                <a:lnTo>
                  <a:pt x="115885" y="59454"/>
                </a:lnTo>
                <a:lnTo>
                  <a:pt x="86809" y="54777"/>
                </a:lnTo>
                <a:lnTo>
                  <a:pt x="60079" y="44330"/>
                </a:lnTo>
                <a:lnTo>
                  <a:pt x="36396" y="28779"/>
                </a:lnTo>
                <a:lnTo>
                  <a:pt x="16466" y="8793"/>
                </a:lnTo>
                <a:close/>
              </a:path>
              <a:path w="235584" h="192404">
                <a:moveTo>
                  <a:pt x="162989" y="0"/>
                </a:moveTo>
                <a:lnTo>
                  <a:pt x="144180" y="3788"/>
                </a:lnTo>
                <a:lnTo>
                  <a:pt x="128808" y="14131"/>
                </a:lnTo>
                <a:lnTo>
                  <a:pt x="118439" y="29499"/>
                </a:lnTo>
                <a:lnTo>
                  <a:pt x="114635" y="48361"/>
                </a:lnTo>
                <a:lnTo>
                  <a:pt x="114635" y="52127"/>
                </a:lnTo>
                <a:lnTo>
                  <a:pt x="115052" y="55896"/>
                </a:lnTo>
                <a:lnTo>
                  <a:pt x="115885" y="59454"/>
                </a:lnTo>
                <a:lnTo>
                  <a:pt x="210541" y="59454"/>
                </a:lnTo>
                <a:lnTo>
                  <a:pt x="211346" y="54013"/>
                </a:lnTo>
                <a:lnTo>
                  <a:pt x="211346" y="49825"/>
                </a:lnTo>
                <a:lnTo>
                  <a:pt x="211138" y="47730"/>
                </a:lnTo>
                <a:lnTo>
                  <a:pt x="218048" y="42363"/>
                </a:lnTo>
                <a:lnTo>
                  <a:pt x="224397" y="36348"/>
                </a:lnTo>
                <a:lnTo>
                  <a:pt x="229630" y="30354"/>
                </a:lnTo>
                <a:lnTo>
                  <a:pt x="207594" y="30354"/>
                </a:lnTo>
                <a:lnTo>
                  <a:pt x="214609" y="25196"/>
                </a:lnTo>
                <a:lnTo>
                  <a:pt x="220570" y="18920"/>
                </a:lnTo>
                <a:lnTo>
                  <a:pt x="222968" y="15283"/>
                </a:lnTo>
                <a:lnTo>
                  <a:pt x="198216" y="15283"/>
                </a:lnTo>
                <a:lnTo>
                  <a:pt x="190865" y="8920"/>
                </a:lnTo>
                <a:lnTo>
                  <a:pt x="182400" y="4108"/>
                </a:lnTo>
                <a:lnTo>
                  <a:pt x="173037" y="1063"/>
                </a:lnTo>
                <a:lnTo>
                  <a:pt x="162989" y="0"/>
                </a:lnTo>
                <a:close/>
              </a:path>
              <a:path w="235584" h="192404">
                <a:moveTo>
                  <a:pt x="235326" y="22609"/>
                </a:moveTo>
                <a:lnTo>
                  <a:pt x="228668" y="25321"/>
                </a:lnTo>
                <a:lnTo>
                  <a:pt x="221842" y="27503"/>
                </a:lnTo>
                <a:lnTo>
                  <a:pt x="214825" y="29174"/>
                </a:lnTo>
                <a:lnTo>
                  <a:pt x="207594" y="30354"/>
                </a:lnTo>
                <a:lnTo>
                  <a:pt x="229630" y="30354"/>
                </a:lnTo>
                <a:lnTo>
                  <a:pt x="230163" y="29744"/>
                </a:lnTo>
                <a:lnTo>
                  <a:pt x="235326" y="22609"/>
                </a:lnTo>
                <a:close/>
              </a:path>
              <a:path w="235584" h="192404">
                <a:moveTo>
                  <a:pt x="228854" y="3559"/>
                </a:moveTo>
                <a:lnTo>
                  <a:pt x="221630" y="7393"/>
                </a:lnTo>
                <a:lnTo>
                  <a:pt x="214078" y="10678"/>
                </a:lnTo>
                <a:lnTo>
                  <a:pt x="206254" y="13334"/>
                </a:lnTo>
                <a:lnTo>
                  <a:pt x="198216" y="15283"/>
                </a:lnTo>
                <a:lnTo>
                  <a:pt x="222968" y="15283"/>
                </a:lnTo>
                <a:lnTo>
                  <a:pt x="225357" y="11662"/>
                </a:lnTo>
                <a:lnTo>
                  <a:pt x="228854" y="3559"/>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object 17"/>
          <p:cNvSpPr/>
          <p:nvPr/>
        </p:nvSpPr>
        <p:spPr>
          <a:xfrm>
            <a:off x="554736" y="4235482"/>
            <a:ext cx="346075" cy="346075"/>
          </a:xfrm>
          <a:custGeom>
            <a:avLst/>
            <a:gdLst/>
            <a:ahLst/>
            <a:cxnLst/>
            <a:rect l="l" t="t" r="r" b="b"/>
            <a:pathLst>
              <a:path w="346075" h="346075">
                <a:moveTo>
                  <a:pt x="0" y="0"/>
                </a:moveTo>
                <a:lnTo>
                  <a:pt x="345716" y="0"/>
                </a:lnTo>
                <a:lnTo>
                  <a:pt x="345716" y="345497"/>
                </a:lnTo>
                <a:lnTo>
                  <a:pt x="0" y="345497"/>
                </a:lnTo>
                <a:lnTo>
                  <a:pt x="0" y="0"/>
                </a:lnTo>
                <a:close/>
              </a:path>
            </a:pathLst>
          </a:custGeom>
          <a:solidFill>
            <a:srgbClr val="2C6AA0"/>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object 18"/>
          <p:cNvSpPr/>
          <p:nvPr/>
        </p:nvSpPr>
        <p:spPr>
          <a:xfrm>
            <a:off x="605991" y="4294001"/>
            <a:ext cx="58419" cy="230504"/>
          </a:xfrm>
          <a:custGeom>
            <a:avLst/>
            <a:gdLst/>
            <a:ahLst/>
            <a:cxnLst/>
            <a:rect l="l" t="t" r="r" b="b"/>
            <a:pathLst>
              <a:path w="58420" h="230504">
                <a:moveTo>
                  <a:pt x="54574" y="74901"/>
                </a:moveTo>
                <a:lnTo>
                  <a:pt x="2903" y="74901"/>
                </a:lnTo>
                <a:lnTo>
                  <a:pt x="2903" y="230328"/>
                </a:lnTo>
                <a:lnTo>
                  <a:pt x="54574" y="230328"/>
                </a:lnTo>
                <a:lnTo>
                  <a:pt x="54574" y="74901"/>
                </a:lnTo>
                <a:close/>
              </a:path>
              <a:path w="58420" h="230504">
                <a:moveTo>
                  <a:pt x="29259" y="0"/>
                </a:moveTo>
                <a:lnTo>
                  <a:pt x="17158" y="2053"/>
                </a:lnTo>
                <a:lnTo>
                  <a:pt x="7937" y="7724"/>
                </a:lnTo>
                <a:lnTo>
                  <a:pt x="2062" y="16274"/>
                </a:lnTo>
                <a:lnTo>
                  <a:pt x="0" y="26966"/>
                </a:lnTo>
                <a:lnTo>
                  <a:pt x="2020" y="37451"/>
                </a:lnTo>
                <a:lnTo>
                  <a:pt x="7755" y="45952"/>
                </a:lnTo>
                <a:lnTo>
                  <a:pt x="16721" y="51652"/>
                </a:lnTo>
                <a:lnTo>
                  <a:pt x="28429" y="53733"/>
                </a:lnTo>
                <a:lnTo>
                  <a:pt x="28844" y="53733"/>
                </a:lnTo>
                <a:lnTo>
                  <a:pt x="41032" y="51652"/>
                </a:lnTo>
                <a:lnTo>
                  <a:pt x="50243" y="45952"/>
                </a:lnTo>
                <a:lnTo>
                  <a:pt x="56070" y="37451"/>
                </a:lnTo>
                <a:lnTo>
                  <a:pt x="58103" y="26966"/>
                </a:lnTo>
                <a:lnTo>
                  <a:pt x="55901" y="16274"/>
                </a:lnTo>
                <a:lnTo>
                  <a:pt x="50140" y="7724"/>
                </a:lnTo>
                <a:lnTo>
                  <a:pt x="41148" y="2053"/>
                </a:lnTo>
                <a:lnTo>
                  <a:pt x="29259"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object 19"/>
          <p:cNvSpPr/>
          <p:nvPr/>
        </p:nvSpPr>
        <p:spPr>
          <a:xfrm>
            <a:off x="689203" y="4365373"/>
            <a:ext cx="158115" cy="159385"/>
          </a:xfrm>
          <a:custGeom>
            <a:avLst/>
            <a:gdLst/>
            <a:ahLst/>
            <a:cxnLst/>
            <a:rect l="l" t="t" r="r" b="b"/>
            <a:pathLst>
              <a:path w="158115" h="159385">
                <a:moveTo>
                  <a:pt x="51670" y="3528"/>
                </a:moveTo>
                <a:lnTo>
                  <a:pt x="0" y="3528"/>
                </a:lnTo>
                <a:lnTo>
                  <a:pt x="263" y="34029"/>
                </a:lnTo>
                <a:lnTo>
                  <a:pt x="234" y="86766"/>
                </a:lnTo>
                <a:lnTo>
                  <a:pt x="87" y="136742"/>
                </a:lnTo>
                <a:lnTo>
                  <a:pt x="0" y="158955"/>
                </a:lnTo>
                <a:lnTo>
                  <a:pt x="51670" y="158955"/>
                </a:lnTo>
                <a:lnTo>
                  <a:pt x="51670" y="67649"/>
                </a:lnTo>
                <a:lnTo>
                  <a:pt x="52085" y="62876"/>
                </a:lnTo>
                <a:lnTo>
                  <a:pt x="79892" y="40672"/>
                </a:lnTo>
                <a:lnTo>
                  <a:pt x="153451" y="40672"/>
                </a:lnTo>
                <a:lnTo>
                  <a:pt x="153189" y="38869"/>
                </a:lnTo>
                <a:lnTo>
                  <a:pt x="145897" y="26147"/>
                </a:lnTo>
                <a:lnTo>
                  <a:pt x="51255" y="26147"/>
                </a:lnTo>
                <a:lnTo>
                  <a:pt x="51670" y="25585"/>
                </a:lnTo>
                <a:lnTo>
                  <a:pt x="51670" y="3528"/>
                </a:lnTo>
                <a:close/>
              </a:path>
              <a:path w="158115" h="159385">
                <a:moveTo>
                  <a:pt x="153451" y="40672"/>
                </a:moveTo>
                <a:lnTo>
                  <a:pt x="79892" y="40672"/>
                </a:lnTo>
                <a:lnTo>
                  <a:pt x="91858" y="43237"/>
                </a:lnTo>
                <a:lnTo>
                  <a:pt x="99971" y="50452"/>
                </a:lnTo>
                <a:lnTo>
                  <a:pt x="104581" y="61597"/>
                </a:lnTo>
                <a:lnTo>
                  <a:pt x="106040" y="75951"/>
                </a:lnTo>
                <a:lnTo>
                  <a:pt x="106040" y="158955"/>
                </a:lnTo>
                <a:lnTo>
                  <a:pt x="157708" y="158955"/>
                </a:lnTo>
                <a:lnTo>
                  <a:pt x="157708" y="69931"/>
                </a:lnTo>
                <a:lnTo>
                  <a:pt x="153451" y="40672"/>
                </a:lnTo>
                <a:close/>
              </a:path>
              <a:path w="158115" h="159385">
                <a:moveTo>
                  <a:pt x="98156" y="0"/>
                </a:moveTo>
                <a:lnTo>
                  <a:pt x="80060" y="2597"/>
                </a:lnTo>
                <a:lnTo>
                  <a:pt x="66847" y="9105"/>
                </a:lnTo>
                <a:lnTo>
                  <a:pt x="57563" y="17597"/>
                </a:lnTo>
                <a:lnTo>
                  <a:pt x="51670" y="25585"/>
                </a:lnTo>
                <a:lnTo>
                  <a:pt x="51670" y="26147"/>
                </a:lnTo>
                <a:lnTo>
                  <a:pt x="145897" y="26147"/>
                </a:lnTo>
                <a:lnTo>
                  <a:pt x="140693" y="17068"/>
                </a:lnTo>
                <a:lnTo>
                  <a:pt x="121817" y="4215"/>
                </a:lnTo>
                <a:lnTo>
                  <a:pt x="98156"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object 20"/>
          <p:cNvSpPr txBox="1"/>
          <p:nvPr/>
        </p:nvSpPr>
        <p:spPr>
          <a:xfrm>
            <a:off x="993444" y="4283455"/>
            <a:ext cx="2350770" cy="666115"/>
          </a:xfrm>
          <a:prstGeom prst="rect">
            <a:avLst/>
          </a:prstGeom>
        </p:spPr>
        <p:txBody>
          <a:bodyPr vert="horz" wrap="square" lIns="0" tIns="0" rIns="0" bIns="0" rtlCol="0">
            <a:spAutoFit/>
          </a:bodyPr>
          <a:lstStyle/>
          <a:p>
            <a:pPr marL="12700" eaLnBrk="1" fontAlgn="auto" hangingPunct="1">
              <a:spcBef>
                <a:spcPts val="0"/>
              </a:spcBef>
              <a:spcAft>
                <a:spcPts val="0"/>
              </a:spcAft>
            </a:pPr>
            <a:r>
              <a:rPr sz="1600" spc="-5" dirty="0">
                <a:solidFill>
                  <a:srgbClr val="0C2B5A"/>
                </a:solidFill>
                <a:latin typeface="Arial"/>
                <a:ea typeface="+mn-ea"/>
                <a:cs typeface="Arial"/>
              </a:rPr>
              <a:t>linkedin.com/company/cbi</a:t>
            </a:r>
            <a:endParaRPr sz="1600">
              <a:solidFill>
                <a:prstClr val="black"/>
              </a:solidFill>
              <a:latin typeface="Arial"/>
              <a:ea typeface="+mn-ea"/>
              <a:cs typeface="Arial"/>
            </a:endParaRPr>
          </a:p>
          <a:p>
            <a:pPr marL="12700" eaLnBrk="1" fontAlgn="auto" hangingPunct="1">
              <a:spcBef>
                <a:spcPts val="1320"/>
              </a:spcBef>
              <a:spcAft>
                <a:spcPts val="0"/>
              </a:spcAft>
            </a:pPr>
            <a:r>
              <a:rPr sz="1600" spc="-5" dirty="0">
                <a:solidFill>
                  <a:srgbClr val="0C2B5A"/>
                </a:solidFill>
                <a:latin typeface="Arial"/>
                <a:ea typeface="+mn-ea"/>
                <a:cs typeface="Arial"/>
              </a:rPr>
              <a:t>@CBItweets</a:t>
            </a:r>
            <a:endParaRPr sz="1600">
              <a:solidFill>
                <a:prstClr val="black"/>
              </a:solidFill>
              <a:latin typeface="Arial"/>
              <a:ea typeface="+mn-ea"/>
              <a:cs typeface="Arial"/>
            </a:endParaRPr>
          </a:p>
        </p:txBody>
      </p:sp>
    </p:spTree>
    <p:extLst>
      <p:ext uri="{BB962C8B-B14F-4D97-AF65-F5344CB8AC3E}">
        <p14:creationId xmlns:p14="http://schemas.microsoft.com/office/powerpoint/2010/main" val="365939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Insulation Innovation</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Product Research &amp; Development</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Daniel Mack</a:t>
            </a:r>
          </a:p>
          <a:p>
            <a:pPr algn="ctr">
              <a:spcBef>
                <a:spcPct val="0"/>
              </a:spcBef>
              <a:buFontTx/>
              <a:buNone/>
            </a:pPr>
            <a:r>
              <a:rPr lang="en-US" altLang="en-US" sz="3200" dirty="0" err="1">
                <a:latin typeface="Arial" panose="020B0604020202020204" pitchFamily="34" charset="0"/>
                <a:cs typeface="Arial" panose="020B0604020202020204" pitchFamily="34" charset="0"/>
              </a:rPr>
              <a:t>Kingspan</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8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Rectangle 59"/>
          <p:cNvSpPr>
            <a:spLocks noGrp="1" noChangeArrowheads="1"/>
          </p:cNvSpPr>
          <p:nvPr>
            <p:ph type="ctrTitle"/>
          </p:nvPr>
        </p:nvSpPr>
        <p:spPr/>
        <p:txBody>
          <a:bodyPr/>
          <a:lstStyle/>
          <a:p>
            <a:r>
              <a:rPr lang="en-GB" altLang="en-US" dirty="0"/>
              <a:t>High Performance Insulation</a:t>
            </a:r>
          </a:p>
        </p:txBody>
      </p:sp>
      <p:sp>
        <p:nvSpPr>
          <p:cNvPr id="2108" name="Rectangle 60"/>
          <p:cNvSpPr>
            <a:spLocks noGrp="1" noChangeArrowheads="1"/>
          </p:cNvSpPr>
          <p:nvPr>
            <p:ph type="subTitle" idx="1"/>
          </p:nvPr>
        </p:nvSpPr>
        <p:spPr>
          <a:xfrm>
            <a:off x="685800" y="4027463"/>
            <a:ext cx="6400800" cy="1201737"/>
          </a:xfrm>
        </p:spPr>
        <p:txBody>
          <a:bodyPr/>
          <a:lstStyle/>
          <a:p>
            <a:r>
              <a:rPr lang="en-GB" altLang="en-US" dirty="0"/>
              <a:t>Daniel Mack</a:t>
            </a:r>
          </a:p>
          <a:p>
            <a:r>
              <a:rPr lang="en-GB" altLang="en-US" dirty="0"/>
              <a:t>23/03/2017</a:t>
            </a:r>
          </a:p>
        </p:txBody>
      </p:sp>
    </p:spTree>
    <p:extLst>
      <p:ext uri="{BB962C8B-B14F-4D97-AF65-F5344CB8AC3E}">
        <p14:creationId xmlns:p14="http://schemas.microsoft.com/office/powerpoint/2010/main" val="275115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Agenda</a:t>
            </a:r>
          </a:p>
        </p:txBody>
      </p:sp>
      <p:sp>
        <p:nvSpPr>
          <p:cNvPr id="27651" name="Rectangle 3"/>
          <p:cNvSpPr>
            <a:spLocks noGrp="1" noChangeArrowheads="1"/>
          </p:cNvSpPr>
          <p:nvPr>
            <p:ph type="body" idx="1"/>
          </p:nvPr>
        </p:nvSpPr>
        <p:spPr/>
        <p:txBody>
          <a:bodyPr/>
          <a:lstStyle/>
          <a:p>
            <a:r>
              <a:rPr lang="en-GB" altLang="en-US" dirty="0"/>
              <a:t>The status quo – lambda matters</a:t>
            </a:r>
          </a:p>
          <a:p>
            <a:r>
              <a:rPr lang="en-GB" altLang="en-US" dirty="0"/>
              <a:t>The science – thermal conductivities</a:t>
            </a:r>
          </a:p>
          <a:p>
            <a:r>
              <a:rPr lang="en-GB" altLang="en-US" dirty="0"/>
              <a:t>Path to the future – what’s next?</a:t>
            </a:r>
          </a:p>
          <a:p>
            <a:r>
              <a:rPr lang="en-GB" altLang="en-US" dirty="0"/>
              <a:t>How to walk this path – new applications</a:t>
            </a:r>
            <a:endParaRPr lang="en-GB" altLang="en-US" dirty="0">
              <a:solidFill>
                <a:srgbClr val="FF0000"/>
              </a:solidFill>
            </a:endParaRPr>
          </a:p>
        </p:txBody>
      </p:sp>
    </p:spTree>
    <p:extLst>
      <p:ext uri="{BB962C8B-B14F-4D97-AF65-F5344CB8AC3E}">
        <p14:creationId xmlns:p14="http://schemas.microsoft.com/office/powerpoint/2010/main" val="4244684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Status Quo – Lambda Matters</a:t>
            </a:r>
          </a:p>
        </p:txBody>
      </p:sp>
      <p:sp>
        <p:nvSpPr>
          <p:cNvPr id="27651" name="Rectangle 3"/>
          <p:cNvSpPr>
            <a:spLocks noGrp="1" noChangeArrowheads="1"/>
          </p:cNvSpPr>
          <p:nvPr>
            <p:ph type="body" idx="1"/>
          </p:nvPr>
        </p:nvSpPr>
        <p:spPr/>
        <p:txBody>
          <a:bodyPr/>
          <a:lstStyle/>
          <a:p>
            <a:pPr marL="0" indent="0">
              <a:buNone/>
            </a:pPr>
            <a:r>
              <a:rPr lang="en-GB" altLang="en-US" dirty="0"/>
              <a:t>Impacts of using or not using thin insulation:</a:t>
            </a:r>
          </a:p>
          <a:p>
            <a:r>
              <a:rPr lang="en-GB" altLang="en-US" dirty="0"/>
              <a:t>Fewer deliveries to site</a:t>
            </a:r>
          </a:p>
          <a:p>
            <a:r>
              <a:rPr lang="en-GB" altLang="en-US" dirty="0"/>
              <a:t>Useful building footprint improved with thin insulation</a:t>
            </a:r>
          </a:p>
          <a:p>
            <a:r>
              <a:rPr lang="en-GB" altLang="en-US" dirty="0"/>
              <a:t>Window reveals and roof overhang</a:t>
            </a:r>
          </a:p>
          <a:p>
            <a:r>
              <a:rPr lang="en-GB" altLang="en-US" dirty="0"/>
              <a:t>Cost impact on ancillary components / installation</a:t>
            </a:r>
          </a:p>
        </p:txBody>
      </p:sp>
    </p:spTree>
    <p:extLst>
      <p:ext uri="{BB962C8B-B14F-4D97-AF65-F5344CB8AC3E}">
        <p14:creationId xmlns:p14="http://schemas.microsoft.com/office/powerpoint/2010/main" val="412913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Thickness Comparison</a:t>
            </a:r>
          </a:p>
        </p:txBody>
      </p:sp>
      <p:sp>
        <p:nvSpPr>
          <p:cNvPr id="27651" name="Rectangle 3"/>
          <p:cNvSpPr>
            <a:spLocks noGrp="1" noChangeArrowheads="1"/>
          </p:cNvSpPr>
          <p:nvPr>
            <p:ph type="body" idx="1"/>
          </p:nvPr>
        </p:nvSpPr>
        <p:spPr>
          <a:xfrm>
            <a:off x="107950" y="1196975"/>
            <a:ext cx="8229600" cy="575841"/>
          </a:xfrm>
        </p:spPr>
        <p:txBody>
          <a:bodyPr/>
          <a:lstStyle/>
          <a:p>
            <a:pPr marL="0" indent="0">
              <a:buNone/>
            </a:pPr>
            <a:r>
              <a:rPr lang="en-GB" altLang="en-US" dirty="0"/>
              <a:t>Thickness to achieve an R-value of 5.0 m</a:t>
            </a:r>
            <a:r>
              <a:rPr lang="en-GB" altLang="en-US" baseline="30000" dirty="0"/>
              <a:t>2.</a:t>
            </a:r>
            <a:r>
              <a:rPr lang="en-GB" altLang="en-US" dirty="0"/>
              <a:t>K/W</a:t>
            </a:r>
          </a:p>
        </p:txBody>
      </p:sp>
      <p:graphicFrame>
        <p:nvGraphicFramePr>
          <p:cNvPr id="4" name="Chart 3"/>
          <p:cNvGraphicFramePr/>
          <p:nvPr>
            <p:extLst/>
          </p:nvPr>
        </p:nvGraphicFramePr>
        <p:xfrm>
          <a:off x="-36512" y="2598226"/>
          <a:ext cx="9144000" cy="27810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24121" y="2420888"/>
            <a:ext cx="1467131"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Light"/>
                <a:ea typeface="+mn-ea"/>
                <a:cs typeface="Interstate-Light"/>
              </a:rPr>
              <a:t>Rock Mineral Fibre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Regular"/>
                <a:ea typeface="+mn-ea"/>
                <a:cs typeface="Interstate-Regular"/>
              </a:rPr>
              <a:t>0.034 W/m</a:t>
            </a:r>
            <a:r>
              <a:rPr kumimoji="0" lang="en-GB" sz="1200" b="0" i="0" u="none" strike="noStrike" kern="1200" cap="none" spc="0" normalizeH="0" baseline="30000" noProof="0" dirty="0">
                <a:ln>
                  <a:noFill/>
                </a:ln>
                <a:solidFill>
                  <a:srgbClr val="898989"/>
                </a:solidFill>
                <a:effectLst/>
                <a:uLnTx/>
                <a:uFillTx/>
                <a:latin typeface="Interstate-Regular"/>
                <a:ea typeface="+mn-ea"/>
                <a:cs typeface="Interstate-Regular"/>
              </a:rPr>
              <a:t>.</a:t>
            </a:r>
            <a:r>
              <a:rPr kumimoji="0" lang="en-GB" sz="1200" b="0" i="0" u="none" strike="noStrike" kern="1200" cap="none" spc="0" normalizeH="0" baseline="0" noProof="0" dirty="0">
                <a:ln>
                  <a:noFill/>
                </a:ln>
                <a:solidFill>
                  <a:srgbClr val="898989"/>
                </a:solidFill>
                <a:effectLst/>
                <a:uLnTx/>
                <a:uFillTx/>
                <a:latin typeface="Interstate-Regular"/>
                <a:ea typeface="+mn-ea"/>
                <a:cs typeface="Interstate-Regular"/>
              </a:rPr>
              <a:t>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244486"/>
                </a:solidFill>
                <a:effectLst/>
                <a:uLnTx/>
                <a:uFillTx/>
                <a:latin typeface="Interstate-Regular" panose="02000603020000020004" pitchFamily="2" charset="0"/>
                <a:ea typeface="+mn-ea"/>
                <a:cs typeface="+mn-cs"/>
              </a:rPr>
              <a:t>170 mm</a:t>
            </a:r>
          </a:p>
        </p:txBody>
      </p:sp>
      <p:sp>
        <p:nvSpPr>
          <p:cNvPr id="6" name="TextBox 5"/>
          <p:cNvSpPr txBox="1"/>
          <p:nvPr/>
        </p:nvSpPr>
        <p:spPr>
          <a:xfrm>
            <a:off x="2478228" y="3185498"/>
            <a:ext cx="1467131"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rPr>
              <a:t>0.022 W/</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m</a:t>
            </a:r>
            <a:r>
              <a:rPr kumimoji="0" lang="en-GB" sz="1200" b="0" i="0" u="none" strike="noStrike" kern="1200" cap="none" spc="0" normalizeH="0" baseline="30000" noProof="0" dirty="0" err="1">
                <a:ln>
                  <a:noFill/>
                </a:ln>
                <a:solidFill>
                  <a:srgbClr val="898989"/>
                </a:solidFill>
                <a:effectLst/>
                <a:uLnTx/>
                <a:uFillTx/>
                <a:latin typeface="Interstate-Regular" panose="02000603020000020004" pitchFamily="2" charset="0"/>
                <a:ea typeface="+mn-ea"/>
                <a:cs typeface="+mn-cs"/>
              </a:rPr>
              <a:t>.</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K</a:t>
            </a:r>
            <a:endPar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244486"/>
                </a:solidFill>
                <a:effectLst/>
                <a:uLnTx/>
                <a:uFillTx/>
                <a:latin typeface="Interstate-Regular" panose="02000603020000020004" pitchFamily="2" charset="0"/>
                <a:ea typeface="+mn-ea"/>
                <a:cs typeface="+mn-cs"/>
              </a:rPr>
              <a:t>110 mm</a:t>
            </a:r>
          </a:p>
        </p:txBody>
      </p:sp>
      <p:sp>
        <p:nvSpPr>
          <p:cNvPr id="7" name="TextBox 6"/>
          <p:cNvSpPr txBox="1"/>
          <p:nvPr/>
        </p:nvSpPr>
        <p:spPr>
          <a:xfrm>
            <a:off x="5390314" y="3211550"/>
            <a:ext cx="1467131"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Light"/>
                <a:ea typeface="+mn-ea"/>
                <a:cs typeface="Interstate-Light"/>
              </a:rPr>
              <a:t>K100 Range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Regular"/>
                <a:ea typeface="+mn-ea"/>
                <a:cs typeface="Interstate-Regular"/>
              </a:rPr>
              <a:t>0.018 W/m</a:t>
            </a:r>
            <a:r>
              <a:rPr kumimoji="0" lang="en-GB" sz="1200" b="0" i="0" u="none" strike="noStrike" kern="1200" cap="none" spc="0" normalizeH="0" baseline="30000" noProof="0" dirty="0">
                <a:ln>
                  <a:noFill/>
                </a:ln>
                <a:solidFill>
                  <a:srgbClr val="898989"/>
                </a:solidFill>
                <a:effectLst/>
                <a:uLnTx/>
                <a:uFillTx/>
                <a:latin typeface="Interstate-Regular"/>
                <a:ea typeface="+mn-ea"/>
                <a:cs typeface="Interstate-Regular"/>
              </a:rPr>
              <a:t>.</a:t>
            </a:r>
            <a:r>
              <a:rPr kumimoji="0" lang="en-GB" sz="1200" b="0" i="0" u="none" strike="noStrike" kern="1200" cap="none" spc="0" normalizeH="0" baseline="0" noProof="0" dirty="0">
                <a:ln>
                  <a:noFill/>
                </a:ln>
                <a:solidFill>
                  <a:srgbClr val="898989"/>
                </a:solidFill>
                <a:effectLst/>
                <a:uLnTx/>
                <a:uFillTx/>
                <a:latin typeface="Interstate-Regular"/>
                <a:ea typeface="+mn-ea"/>
                <a:cs typeface="Interstate-Regular"/>
              </a:rPr>
              <a:t>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244486"/>
                </a:solidFill>
                <a:effectLst/>
                <a:uLnTx/>
                <a:uFillTx/>
                <a:latin typeface="Interstate-Regular" panose="02000603020000020004" pitchFamily="2" charset="0"/>
                <a:ea typeface="+mn-ea"/>
                <a:cs typeface="+mn-cs"/>
              </a:rPr>
              <a:t>90 mm</a:t>
            </a:r>
          </a:p>
        </p:txBody>
      </p:sp>
      <p:sp>
        <p:nvSpPr>
          <p:cNvPr id="8" name="TextBox 7"/>
          <p:cNvSpPr txBox="1"/>
          <p:nvPr/>
        </p:nvSpPr>
        <p:spPr>
          <a:xfrm>
            <a:off x="3951872" y="3305333"/>
            <a:ext cx="1467131"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rPr>
              <a:t>0.020 W/</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m</a:t>
            </a:r>
            <a:r>
              <a:rPr kumimoji="0" lang="en-GB" sz="1200" b="0" i="0" u="none" strike="noStrike" kern="1200" cap="none" spc="0" normalizeH="0" baseline="30000" noProof="0" dirty="0" err="1">
                <a:ln>
                  <a:noFill/>
                </a:ln>
                <a:solidFill>
                  <a:srgbClr val="898989"/>
                </a:solidFill>
                <a:effectLst/>
                <a:uLnTx/>
                <a:uFillTx/>
                <a:latin typeface="Interstate-Regular" panose="02000603020000020004" pitchFamily="2" charset="0"/>
                <a:ea typeface="+mn-ea"/>
                <a:cs typeface="+mn-cs"/>
              </a:rPr>
              <a:t>.</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K</a:t>
            </a:r>
            <a:endPar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244486"/>
                </a:solidFill>
                <a:effectLst/>
                <a:uLnTx/>
                <a:uFillTx/>
                <a:latin typeface="Interstate-Regular" panose="02000603020000020004" pitchFamily="2" charset="0"/>
                <a:ea typeface="+mn-ea"/>
                <a:cs typeface="+mn-cs"/>
              </a:rPr>
              <a:t>100 mm</a:t>
            </a:r>
          </a:p>
        </p:txBody>
      </p:sp>
      <p:sp>
        <p:nvSpPr>
          <p:cNvPr id="9" name="TextBox 8"/>
          <p:cNvSpPr txBox="1"/>
          <p:nvPr/>
        </p:nvSpPr>
        <p:spPr>
          <a:xfrm>
            <a:off x="6844419" y="3941583"/>
            <a:ext cx="1467131"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rPr>
              <a:t>0.007 W/</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m</a:t>
            </a:r>
            <a:r>
              <a:rPr kumimoji="0" lang="en-GB" sz="1200" b="0" i="0" u="none" strike="noStrike" kern="1200" cap="none" spc="0" normalizeH="0" baseline="30000" noProof="0" dirty="0" err="1">
                <a:ln>
                  <a:noFill/>
                </a:ln>
                <a:solidFill>
                  <a:srgbClr val="898989"/>
                </a:solidFill>
                <a:effectLst/>
                <a:uLnTx/>
                <a:uFillTx/>
                <a:latin typeface="Interstate-Regular" panose="02000603020000020004" pitchFamily="2" charset="0"/>
                <a:ea typeface="+mn-ea"/>
                <a:cs typeface="+mn-cs"/>
              </a:rPr>
              <a:t>.</a:t>
            </a:r>
            <a:r>
              <a:rPr kumimoji="0" lang="en-GB" sz="1200" b="0" i="0" u="none" strike="noStrike" kern="1200" cap="none" spc="0" normalizeH="0" baseline="0" noProof="0" dirty="0" err="1">
                <a:ln>
                  <a:noFill/>
                </a:ln>
                <a:solidFill>
                  <a:srgbClr val="898989"/>
                </a:solidFill>
                <a:effectLst/>
                <a:uLnTx/>
                <a:uFillTx/>
                <a:latin typeface="Interstate-Regular" panose="02000603020000020004" pitchFamily="2" charset="0"/>
                <a:ea typeface="+mn-ea"/>
                <a:cs typeface="+mn-cs"/>
              </a:rPr>
              <a:t>K</a:t>
            </a:r>
            <a:endParaRPr kumimoji="0" lang="en-GB" sz="1200" b="0" i="0" u="none" strike="noStrike" kern="1200" cap="none" spc="0" normalizeH="0" baseline="0" noProof="0" dirty="0">
              <a:ln>
                <a:noFill/>
              </a:ln>
              <a:solidFill>
                <a:srgbClr val="898989"/>
              </a:solidFill>
              <a:effectLst/>
              <a:uLnTx/>
              <a:uFillTx/>
              <a:latin typeface="Interstate-Regular" panose="02000603020000020004"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244486"/>
                </a:solidFill>
                <a:effectLst/>
                <a:uLnTx/>
                <a:uFillTx/>
                <a:latin typeface="Interstate-Regular" panose="02000603020000020004" pitchFamily="2" charset="0"/>
                <a:ea typeface="+mn-ea"/>
                <a:cs typeface="+mn-cs"/>
              </a:rPr>
              <a:t>35 mm</a:t>
            </a:r>
          </a:p>
        </p:txBody>
      </p:sp>
      <p:pic>
        <p:nvPicPr>
          <p:cNvPr id="10" name="Picture 9" descr="koolther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436" y="3061649"/>
            <a:ext cx="966838" cy="166416"/>
          </a:xfrm>
          <a:prstGeom prst="rect">
            <a:avLst/>
          </a:prstGeom>
        </p:spPr>
      </p:pic>
      <p:pic>
        <p:nvPicPr>
          <p:cNvPr id="11" name="Picture 10" descr="koolther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778" y="3133972"/>
            <a:ext cx="966838" cy="166416"/>
          </a:xfrm>
          <a:prstGeom prst="rect">
            <a:avLst/>
          </a:prstGeom>
        </p:spPr>
      </p:pic>
      <p:pic>
        <p:nvPicPr>
          <p:cNvPr id="12" name="Picture 11" descr="therm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1960" y="2984793"/>
            <a:ext cx="818784" cy="166416"/>
          </a:xfrm>
          <a:prstGeom prst="rect">
            <a:avLst/>
          </a:prstGeom>
        </p:spPr>
      </p:pic>
      <p:pic>
        <p:nvPicPr>
          <p:cNvPr id="13" name="Picture 2" descr="\\kil.kingspan.net\userdata\UserFiles\lindsy.anderson\My Documents\Optim-R\Images\Optim-R - Registered Master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9459" y="3827715"/>
            <a:ext cx="995426" cy="933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88" y="5373216"/>
            <a:ext cx="902598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Interstate-Light"/>
                <a:ea typeface="+mn-ea"/>
                <a:cs typeface="Interstate-Light"/>
              </a:rPr>
              <a:t>Thicknesses are rounded up to the nearest 5 mm. These do not necessarily represent stocked thicknesses.</a:t>
            </a:r>
          </a:p>
        </p:txBody>
      </p:sp>
    </p:spTree>
    <p:extLst>
      <p:ext uri="{BB962C8B-B14F-4D97-AF65-F5344CB8AC3E}">
        <p14:creationId xmlns:p14="http://schemas.microsoft.com/office/powerpoint/2010/main" val="24618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3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30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30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3000"/>
                                        <p:tgtEl>
                                          <p:spTgt spid="14">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23528" y="1645470"/>
            <a:ext cx="8456804" cy="4159794"/>
            <a:chOff x="1136650" y="1047702"/>
            <a:chExt cx="6991350" cy="319509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869"/>
            <a:stretch/>
          </p:blipFill>
          <p:spPr bwMode="auto">
            <a:xfrm>
              <a:off x="1136650" y="1047702"/>
              <a:ext cx="6991350" cy="319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724400" y="3188692"/>
              <a:ext cx="3403600" cy="105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state-Regular"/>
                <a:ea typeface="+mn-ea"/>
                <a:cs typeface="+mn-cs"/>
              </a:endParaRPr>
            </a:p>
          </p:txBody>
        </p:sp>
      </p:grpSp>
      <p:sp>
        <p:nvSpPr>
          <p:cNvPr id="27650" name="Rectangle 2"/>
          <p:cNvSpPr>
            <a:spLocks noGrp="1" noChangeArrowheads="1"/>
          </p:cNvSpPr>
          <p:nvPr>
            <p:ph type="title"/>
          </p:nvPr>
        </p:nvSpPr>
        <p:spPr/>
        <p:txBody>
          <a:bodyPr/>
          <a:lstStyle/>
          <a:p>
            <a:r>
              <a:rPr lang="en-GB" altLang="en-US" dirty="0"/>
              <a:t>Heat Loss Comparison</a:t>
            </a:r>
          </a:p>
        </p:txBody>
      </p:sp>
      <p:sp>
        <p:nvSpPr>
          <p:cNvPr id="27651" name="Rectangle 3"/>
          <p:cNvSpPr>
            <a:spLocks noGrp="1" noChangeArrowheads="1"/>
          </p:cNvSpPr>
          <p:nvPr>
            <p:ph type="body" idx="1"/>
          </p:nvPr>
        </p:nvSpPr>
        <p:spPr>
          <a:xfrm>
            <a:off x="107950" y="1196975"/>
            <a:ext cx="8229600" cy="575841"/>
          </a:xfrm>
        </p:spPr>
        <p:txBody>
          <a:bodyPr/>
          <a:lstStyle/>
          <a:p>
            <a:pPr marL="0" indent="0">
              <a:buNone/>
            </a:pPr>
            <a:r>
              <a:rPr lang="en-GB" altLang="en-US" dirty="0"/>
              <a:t>Assumes same thickness of insulation material</a:t>
            </a:r>
          </a:p>
        </p:txBody>
      </p:sp>
    </p:spTree>
    <p:extLst>
      <p:ext uri="{BB962C8B-B14F-4D97-AF65-F5344CB8AC3E}">
        <p14:creationId xmlns:p14="http://schemas.microsoft.com/office/powerpoint/2010/main" val="2472333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Thermal Conductivity</a:t>
            </a:r>
          </a:p>
        </p:txBody>
      </p:sp>
      <p:sp>
        <p:nvSpPr>
          <p:cNvPr id="27651" name="Rectangle 3"/>
          <p:cNvSpPr>
            <a:spLocks noGrp="1" noChangeArrowheads="1"/>
          </p:cNvSpPr>
          <p:nvPr>
            <p:ph type="body" idx="1"/>
          </p:nvPr>
        </p:nvSpPr>
        <p:spPr>
          <a:xfrm>
            <a:off x="107950" y="1196975"/>
            <a:ext cx="8229600" cy="575841"/>
          </a:xfrm>
        </p:spPr>
        <p:txBody>
          <a:bodyPr/>
          <a:lstStyle/>
          <a:p>
            <a:pPr marL="0" indent="0">
              <a:buNone/>
            </a:pPr>
            <a:r>
              <a:rPr lang="en-GB" altLang="en-US" dirty="0"/>
              <a:t>Heat Transfer</a:t>
            </a:r>
          </a:p>
        </p:txBody>
      </p:sp>
      <p:sp>
        <p:nvSpPr>
          <p:cNvPr id="7" name="Textfeld 14"/>
          <p:cNvSpPr txBox="1"/>
          <p:nvPr/>
        </p:nvSpPr>
        <p:spPr>
          <a:xfrm>
            <a:off x="539553" y="2011396"/>
            <a:ext cx="8604448"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tot</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Gas</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Matrix</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Radiation</a:t>
            </a:r>
            <a:endParaRPr kumimoji="0" lang="en-GB" sz="4000" b="1" i="0" u="none" strike="noStrike" kern="1200" cap="none" spc="0" normalizeH="0" baseline="-25000" noProof="0" dirty="0">
              <a:ln>
                <a:noFill/>
              </a:ln>
              <a:solidFill>
                <a:srgbClr val="000000"/>
              </a:solidFill>
              <a:effectLst/>
              <a:uLnTx/>
              <a:uFillTx/>
              <a:latin typeface="Arial" charset="0"/>
              <a:ea typeface="+mn-ea"/>
              <a:cs typeface="+mn-cs"/>
            </a:endParaRPr>
          </a:p>
        </p:txBody>
      </p:sp>
      <p:pic>
        <p:nvPicPr>
          <p:cNvPr id="8" name="Picture 8" descr="Image result for gas matt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74" t="17199" r="2020" b="25416"/>
          <a:stretch/>
        </p:blipFill>
        <p:spPr bwMode="auto">
          <a:xfrm>
            <a:off x="611560" y="3112238"/>
            <a:ext cx="1924050" cy="24049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heat radi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889" y="3129421"/>
            <a:ext cx="3751335" cy="2175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hot te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5856" y="3227643"/>
            <a:ext cx="1363682" cy="1929430"/>
          </a:xfrm>
          <a:prstGeom prst="rect">
            <a:avLst/>
          </a:prstGeom>
          <a:noFill/>
          <a:extLst>
            <a:ext uri="{909E8E84-426E-40DD-AFC4-6F175D3DCCD1}">
              <a14:hiddenFill xmlns:a14="http://schemas.microsoft.com/office/drawing/2010/main">
                <a:solidFill>
                  <a:srgbClr val="FFFFFF"/>
                </a:solidFill>
              </a14:hiddenFill>
            </a:ext>
          </a:extLst>
        </p:spPr>
      </p:pic>
      <p:sp>
        <p:nvSpPr>
          <p:cNvPr id="2" name="&quot;No&quot; Symbol 1"/>
          <p:cNvSpPr/>
          <p:nvPr/>
        </p:nvSpPr>
        <p:spPr>
          <a:xfrm>
            <a:off x="3061116" y="3526222"/>
            <a:ext cx="836599" cy="788513"/>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Interstate-Regular"/>
              <a:ea typeface="+mn-ea"/>
              <a:cs typeface="+mn-cs"/>
            </a:endParaRPr>
          </a:p>
        </p:txBody>
      </p:sp>
    </p:spTree>
    <p:extLst>
      <p:ext uri="{BB962C8B-B14F-4D97-AF65-F5344CB8AC3E}">
        <p14:creationId xmlns:p14="http://schemas.microsoft.com/office/powerpoint/2010/main" val="9029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1</a:t>
            </a:r>
            <a:r>
              <a:rPr lang="en-GB" altLang="en-US" baseline="30000" dirty="0"/>
              <a:t>st</a:t>
            </a:r>
            <a:r>
              <a:rPr lang="en-GB" altLang="en-US" dirty="0"/>
              <a:t> Generation Insulation</a:t>
            </a:r>
          </a:p>
        </p:txBody>
      </p:sp>
      <p:sp>
        <p:nvSpPr>
          <p:cNvPr id="27651" name="Rectangle 3"/>
          <p:cNvSpPr>
            <a:spLocks noGrp="1" noChangeArrowheads="1"/>
          </p:cNvSpPr>
          <p:nvPr>
            <p:ph type="body" idx="1"/>
          </p:nvPr>
        </p:nvSpPr>
        <p:spPr>
          <a:xfrm>
            <a:off x="107950" y="908720"/>
            <a:ext cx="8229600" cy="575841"/>
          </a:xfrm>
        </p:spPr>
        <p:txBody>
          <a:bodyPr/>
          <a:lstStyle/>
          <a:p>
            <a:pPr marL="0" indent="0">
              <a:buNone/>
            </a:pPr>
            <a:r>
              <a:rPr lang="en-GB" altLang="en-US" dirty="0"/>
              <a:t>Mineral fibre, EPS, wood wool etc.</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590" y="1412776"/>
            <a:ext cx="614874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txBox="1">
            <a:spLocks noChangeArrowheads="1"/>
          </p:cNvSpPr>
          <p:nvPr/>
        </p:nvSpPr>
        <p:spPr bwMode="auto">
          <a:xfrm>
            <a:off x="1575730" y="5733256"/>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l"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Limit: 25 W/m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(air) + 3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(solid stage) + 2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(radiation)</a:t>
            </a:r>
          </a:p>
          <a:p>
            <a:pPr marL="0" marR="0" lvl="0" indent="0" algn="l" defTabSz="914400" rtl="0" eaLnBrk="1" fontAlgn="base" latinLnBrk="0" hangingPunct="1">
              <a:lnSpc>
                <a:spcPct val="100000"/>
              </a:lnSpc>
              <a:spcBef>
                <a:spcPct val="60000"/>
              </a:spcBef>
              <a:spcAft>
                <a:spcPct val="0"/>
              </a:spcAft>
              <a:buClrTx/>
              <a:buSzTx/>
              <a:buFontTx/>
              <a:buNone/>
              <a:tabLst/>
              <a:defRPr/>
            </a:pPr>
            <a:endParaRPr kumimoji="0" lang="en-GB" altLang="en-US" sz="2400" b="0" i="0" u="none" strike="noStrike" kern="0" cap="none" spc="0" normalizeH="0" baseline="0" noProof="0" dirty="0">
              <a:ln>
                <a:noFill/>
              </a:ln>
              <a:solidFill>
                <a:srgbClr val="000000"/>
              </a:solidFill>
              <a:effectLst/>
              <a:uLnTx/>
              <a:uFillTx/>
              <a:latin typeface="Interstate-Regular"/>
              <a:ea typeface="+mn-ea"/>
              <a:cs typeface="+mn-cs"/>
            </a:endParaRPr>
          </a:p>
        </p:txBody>
      </p:sp>
    </p:spTree>
    <p:extLst>
      <p:ext uri="{BB962C8B-B14F-4D97-AF65-F5344CB8AC3E}">
        <p14:creationId xmlns:p14="http://schemas.microsoft.com/office/powerpoint/2010/main" val="393437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950" y="115889"/>
            <a:ext cx="8229600" cy="720824"/>
          </a:xfrm>
        </p:spPr>
        <p:txBody>
          <a:bodyPr/>
          <a:lstStyle/>
          <a:p>
            <a:r>
              <a:rPr lang="en-GB" altLang="en-US" dirty="0"/>
              <a:t>2</a:t>
            </a:r>
            <a:r>
              <a:rPr lang="en-GB" altLang="en-US" baseline="30000" dirty="0"/>
              <a:t>nd</a:t>
            </a:r>
            <a:r>
              <a:rPr lang="en-GB" altLang="en-US" dirty="0"/>
              <a:t> Generation Insulation</a:t>
            </a:r>
          </a:p>
        </p:txBody>
      </p:sp>
      <p:sp>
        <p:nvSpPr>
          <p:cNvPr id="27651" name="Rectangle 3"/>
          <p:cNvSpPr>
            <a:spLocks noGrp="1" noChangeArrowheads="1"/>
          </p:cNvSpPr>
          <p:nvPr>
            <p:ph type="body" idx="1"/>
          </p:nvPr>
        </p:nvSpPr>
        <p:spPr>
          <a:xfrm>
            <a:off x="107950" y="908720"/>
            <a:ext cx="8229600" cy="575841"/>
          </a:xfrm>
        </p:spPr>
        <p:txBody>
          <a:bodyPr/>
          <a:lstStyle/>
          <a:p>
            <a:pPr marL="0" indent="0">
              <a:buNone/>
            </a:pPr>
            <a:r>
              <a:rPr lang="en-GB" altLang="en-US" dirty="0"/>
              <a:t>PIR and phenolic</a:t>
            </a:r>
          </a:p>
        </p:txBody>
      </p:sp>
      <p:sp>
        <p:nvSpPr>
          <p:cNvPr id="12" name="Rectangle 3"/>
          <p:cNvSpPr txBox="1">
            <a:spLocks noChangeArrowheads="1"/>
          </p:cNvSpPr>
          <p:nvPr/>
        </p:nvSpPr>
        <p:spPr bwMode="auto">
          <a:xfrm>
            <a:off x="194982" y="5457119"/>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l"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Limit: 12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(pentane) + 4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(solid stage) + 4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(radiation)</a:t>
            </a:r>
          </a:p>
          <a:p>
            <a:pPr marL="0" marR="0" lvl="0" indent="0" algn="l" defTabSz="914400" rtl="0" eaLnBrk="1" fontAlgn="base" latinLnBrk="0" hangingPunct="1">
              <a:lnSpc>
                <a:spcPct val="100000"/>
              </a:lnSpc>
              <a:spcBef>
                <a:spcPct val="60000"/>
              </a:spcBef>
              <a:spcAft>
                <a:spcPct val="0"/>
              </a:spcAft>
              <a:buClrTx/>
              <a:buSzTx/>
              <a:buFontTx/>
              <a:buNone/>
              <a:tabLst/>
              <a:defRPr/>
            </a:pPr>
            <a:endParaRPr kumimoji="0" lang="en-GB" altLang="en-US" sz="1400" b="0" i="0" u="none" strike="noStrike" kern="0" cap="none" spc="0" normalizeH="0" baseline="0" noProof="0" dirty="0">
              <a:ln>
                <a:noFill/>
              </a:ln>
              <a:solidFill>
                <a:srgbClr val="000000"/>
              </a:solidFill>
              <a:effectLst/>
              <a:uLnTx/>
              <a:uFillTx/>
              <a:latin typeface="Interstate-Regular"/>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57734"/>
            <a:ext cx="5812966" cy="408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5992478" y="1556792"/>
            <a:ext cx="290000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Changing gases:</a:t>
            </a:r>
          </a:p>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n-pentane            13.5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c-pentane            11.1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Air                        25.4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CO</a:t>
            </a:r>
            <a:r>
              <a:rPr kumimoji="0" lang="en-GB" sz="1400" b="0" i="0" u="none" strike="noStrike" kern="0" cap="none" spc="0" normalizeH="0" baseline="-25000" noProof="0" dirty="0">
                <a:ln>
                  <a:noFill/>
                </a:ln>
                <a:solidFill>
                  <a:srgbClr val="000000"/>
                </a:solidFill>
                <a:effectLst/>
                <a:uLnTx/>
                <a:uFillTx/>
                <a:latin typeface="Interstate-Regular"/>
                <a:ea typeface="+mn-ea"/>
                <a:cs typeface="+mn-cs"/>
              </a:rPr>
              <a:t>2</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                      15.0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a:p>
            <a:pPr marL="0" marR="0" lvl="0" indent="0" algn="l" defTabSz="914400" rtl="0" eaLnBrk="1" fontAlgn="base" latinLnBrk="0" hangingPunct="1">
              <a:lnSpc>
                <a:spcPct val="15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CFC (not in use) 7.4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a:p>
            <a:pPr marL="0" marR="0" lvl="0" indent="0" algn="l" defTabSz="914400" rtl="0" eaLnBrk="1" fontAlgn="base" latinLnBrk="0" hangingPunct="1">
              <a:lnSpc>
                <a:spcPct val="100000"/>
              </a:lnSpc>
              <a:spcBef>
                <a:spcPct val="60000"/>
              </a:spcBef>
              <a:spcAft>
                <a:spcPct val="0"/>
              </a:spcAft>
              <a:buClrTx/>
              <a:buSzTx/>
              <a:buFontTx/>
              <a:buNone/>
              <a:tabLst/>
              <a:defRPr/>
            </a:pPr>
            <a:endParaRPr kumimoji="0" lang="en-GB" altLang="en-US" sz="2400" b="0" i="0" u="none" strike="noStrike" kern="0" cap="none" spc="0" normalizeH="0" baseline="0" noProof="0" dirty="0">
              <a:ln>
                <a:noFill/>
              </a:ln>
              <a:solidFill>
                <a:srgbClr val="000000"/>
              </a:solidFill>
              <a:effectLst/>
              <a:uLnTx/>
              <a:uFillTx/>
              <a:latin typeface="Interstate-Regular"/>
              <a:ea typeface="+mn-ea"/>
              <a:cs typeface="+mn-cs"/>
            </a:endParaRPr>
          </a:p>
        </p:txBody>
      </p:sp>
      <p:cxnSp>
        <p:nvCxnSpPr>
          <p:cNvPr id="3" name="Straight Connector 2"/>
          <p:cNvCxnSpPr/>
          <p:nvPr/>
        </p:nvCxnSpPr>
        <p:spPr>
          <a:xfrm>
            <a:off x="1331640" y="4149080"/>
            <a:ext cx="43204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21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Industry Update 2017</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Welcome &amp; Introduction </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Katie Nurcombe</a:t>
            </a:r>
          </a:p>
          <a:p>
            <a:pPr algn="ctr">
              <a:spcBef>
                <a:spcPct val="0"/>
              </a:spcBef>
              <a:buFontTx/>
              <a:buNone/>
            </a:pPr>
            <a:r>
              <a:rPr lang="en-US" altLang="en-US" sz="3200" dirty="0">
                <a:latin typeface="Arial" panose="020B0604020202020204" pitchFamily="34" charset="0"/>
                <a:cs typeface="Arial" panose="020B0604020202020204" pitchFamily="34" charset="0"/>
              </a:rPr>
              <a:t>INCA</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950" y="115889"/>
            <a:ext cx="8229600" cy="720824"/>
          </a:xfrm>
        </p:spPr>
        <p:txBody>
          <a:bodyPr/>
          <a:lstStyle/>
          <a:p>
            <a:r>
              <a:rPr lang="en-GB" altLang="en-US" dirty="0"/>
              <a:t>3</a:t>
            </a:r>
            <a:r>
              <a:rPr lang="en-GB" altLang="en-US" baseline="30000" dirty="0"/>
              <a:t>rd</a:t>
            </a:r>
            <a:r>
              <a:rPr lang="en-GB" altLang="en-US" dirty="0"/>
              <a:t> Generation Insulation</a:t>
            </a:r>
          </a:p>
        </p:txBody>
      </p:sp>
      <p:sp>
        <p:nvSpPr>
          <p:cNvPr id="27651" name="Rectangle 3"/>
          <p:cNvSpPr>
            <a:spLocks noGrp="1" noChangeArrowheads="1"/>
          </p:cNvSpPr>
          <p:nvPr>
            <p:ph type="body" idx="1"/>
          </p:nvPr>
        </p:nvSpPr>
        <p:spPr>
          <a:xfrm>
            <a:off x="107950" y="1052959"/>
            <a:ext cx="8229600" cy="575841"/>
          </a:xfrm>
        </p:spPr>
        <p:txBody>
          <a:bodyPr/>
          <a:lstStyle/>
          <a:p>
            <a:pPr marL="0" indent="0">
              <a:buNone/>
            </a:pPr>
            <a:r>
              <a:rPr lang="en-GB" altLang="en-US" dirty="0"/>
              <a:t>Vacuum insulation panels</a:t>
            </a:r>
          </a:p>
        </p:txBody>
      </p:sp>
      <p:sp>
        <p:nvSpPr>
          <p:cNvPr id="12" name="Rectangle 3"/>
          <p:cNvSpPr txBox="1">
            <a:spLocks noChangeArrowheads="1"/>
          </p:cNvSpPr>
          <p:nvPr/>
        </p:nvSpPr>
        <p:spPr bwMode="auto">
          <a:xfrm>
            <a:off x="1296294" y="3569148"/>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Limit: 0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(air) + 3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(solid stage) + 1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(radiation)</a:t>
            </a:r>
          </a:p>
          <a:p>
            <a:pPr marL="0" marR="0" lvl="0" indent="0" algn="ctr" defTabSz="914400" rtl="0" eaLnBrk="1" fontAlgn="base" latinLnBrk="0" hangingPunct="1">
              <a:lnSpc>
                <a:spcPct val="100000"/>
              </a:lnSpc>
              <a:spcBef>
                <a:spcPct val="60000"/>
              </a:spcBef>
              <a:spcAft>
                <a:spcPct val="0"/>
              </a:spcAft>
              <a:buClrTx/>
              <a:buSzTx/>
              <a:buFontTx/>
              <a:buNone/>
              <a:tabLst/>
              <a:defRPr/>
            </a:pPr>
            <a:endParaRPr kumimoji="0" lang="en-GB" altLang="en-US" sz="1200" b="0" i="0" u="none" strike="noStrike" kern="0" cap="none" spc="0" normalizeH="0" baseline="0" noProof="0" dirty="0">
              <a:ln>
                <a:noFill/>
              </a:ln>
              <a:solidFill>
                <a:srgbClr val="000000"/>
              </a:solidFill>
              <a:effectLst/>
              <a:uLnTx/>
              <a:uFillTx/>
              <a:latin typeface="Interstate-Regular"/>
              <a:ea typeface="+mn-ea"/>
              <a:cs typeface="+mn-cs"/>
            </a:endParaRPr>
          </a:p>
        </p:txBody>
      </p:sp>
      <p:sp>
        <p:nvSpPr>
          <p:cNvPr id="8" name="Textfeld 14"/>
          <p:cNvSpPr txBox="1"/>
          <p:nvPr/>
        </p:nvSpPr>
        <p:spPr>
          <a:xfrm>
            <a:off x="899592" y="2708920"/>
            <a:ext cx="7462083"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tot</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Gas</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Matrix</a:t>
            </a:r>
            <a:r>
              <a:rPr kumimoji="0" lang="de-DE" sz="4000" b="1" i="0" u="none" strike="noStrike" kern="1200" cap="none" spc="0" normalizeH="0" baseline="0" noProof="0" dirty="0">
                <a:ln>
                  <a:noFill/>
                </a:ln>
                <a:solidFill>
                  <a:srgbClr val="000000"/>
                </a:solidFill>
                <a:effectLst/>
                <a:uLnTx/>
                <a:uFillTx/>
                <a:latin typeface="Arial" charset="0"/>
                <a:ea typeface="+mn-ea"/>
                <a:cs typeface="+mn-cs"/>
              </a:rPr>
              <a:t> + </a:t>
            </a:r>
            <a:r>
              <a:rPr kumimoji="0" lang="el-GR" sz="4000" b="1" i="0" u="none" strike="noStrike" kern="1200" cap="none" spc="0" normalizeH="0" baseline="0" noProof="0" dirty="0">
                <a:ln>
                  <a:noFill/>
                </a:ln>
                <a:solidFill>
                  <a:srgbClr val="000000"/>
                </a:solidFill>
                <a:effectLst/>
                <a:uLnTx/>
                <a:uFillTx/>
                <a:latin typeface="Arial" charset="0"/>
                <a:ea typeface="+mn-ea"/>
                <a:cs typeface="+mn-cs"/>
              </a:rPr>
              <a:t>λ</a:t>
            </a:r>
            <a:r>
              <a:rPr kumimoji="0" lang="de-DE" sz="4000" b="1" i="0" u="none" strike="noStrike" kern="1200" cap="none" spc="0" normalizeH="0" baseline="-25000" noProof="0" dirty="0">
                <a:ln>
                  <a:noFill/>
                </a:ln>
                <a:solidFill>
                  <a:srgbClr val="000000"/>
                </a:solidFill>
                <a:effectLst/>
                <a:uLnTx/>
                <a:uFillTx/>
                <a:latin typeface="Arial" charset="0"/>
                <a:ea typeface="+mn-ea"/>
                <a:cs typeface="+mn-cs"/>
              </a:rPr>
              <a:t>Radiation</a:t>
            </a:r>
            <a:endParaRPr kumimoji="0" lang="en-GB" sz="4000" b="1" i="0" u="none" strike="noStrike" kern="1200" cap="none" spc="0" normalizeH="0" baseline="-25000" noProof="0" dirty="0">
              <a:ln>
                <a:noFill/>
              </a:ln>
              <a:solidFill>
                <a:srgbClr val="000000"/>
              </a:solidFill>
              <a:effectLst/>
              <a:uLnTx/>
              <a:uFillTx/>
              <a:latin typeface="Arial" charset="0"/>
              <a:ea typeface="+mn-ea"/>
              <a:cs typeface="+mn-cs"/>
            </a:endParaRPr>
          </a:p>
        </p:txBody>
      </p:sp>
      <p:sp>
        <p:nvSpPr>
          <p:cNvPr id="6" name="&quot;No&quot; Symbol 5"/>
          <p:cNvSpPr/>
          <p:nvPr/>
        </p:nvSpPr>
        <p:spPr>
          <a:xfrm>
            <a:off x="2642816" y="2737709"/>
            <a:ext cx="836599" cy="788513"/>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Interstate-Regular"/>
              <a:ea typeface="+mn-ea"/>
              <a:cs typeface="+mn-cs"/>
            </a:endParaRPr>
          </a:p>
        </p:txBody>
      </p:sp>
    </p:spTree>
    <p:extLst>
      <p:ext uri="{BB962C8B-B14F-4D97-AF65-F5344CB8AC3E}">
        <p14:creationId xmlns:p14="http://schemas.microsoft.com/office/powerpoint/2010/main" val="287543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950" y="115889"/>
            <a:ext cx="8229600" cy="720824"/>
          </a:xfrm>
        </p:spPr>
        <p:txBody>
          <a:bodyPr/>
          <a:lstStyle/>
          <a:p>
            <a:r>
              <a:rPr lang="en-GB" altLang="en-US" dirty="0"/>
              <a:t>Another Way?</a:t>
            </a:r>
          </a:p>
        </p:txBody>
      </p:sp>
      <p:sp>
        <p:nvSpPr>
          <p:cNvPr id="27651" name="Rectangle 3"/>
          <p:cNvSpPr>
            <a:spLocks noGrp="1" noChangeArrowheads="1"/>
          </p:cNvSpPr>
          <p:nvPr>
            <p:ph type="body" idx="1"/>
          </p:nvPr>
        </p:nvSpPr>
        <p:spPr>
          <a:xfrm>
            <a:off x="107950" y="1052959"/>
            <a:ext cx="8229600" cy="575841"/>
          </a:xfrm>
        </p:spPr>
        <p:txBody>
          <a:bodyPr/>
          <a:lstStyle/>
          <a:p>
            <a:pPr marL="0" indent="0">
              <a:buNone/>
            </a:pPr>
            <a:r>
              <a:rPr lang="en-GB" altLang="en-US" dirty="0"/>
              <a:t>Aerogel</a:t>
            </a:r>
          </a:p>
        </p:txBody>
      </p:sp>
      <p:sp>
        <p:nvSpPr>
          <p:cNvPr id="12" name="Rectangle 3"/>
          <p:cNvSpPr txBox="1">
            <a:spLocks noChangeArrowheads="1"/>
          </p:cNvSpPr>
          <p:nvPr/>
        </p:nvSpPr>
        <p:spPr bwMode="auto">
          <a:xfrm>
            <a:off x="1296294" y="5157192"/>
            <a:ext cx="666867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Usually: 30-45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Silica- based: 14-16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 </a:t>
            </a:r>
          </a:p>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Best known: 12 </a:t>
            </a:r>
            <a:r>
              <a:rPr kumimoji="0" lang="en-GB" sz="1400" b="0" i="0" u="none" strike="noStrike" kern="0" cap="none" spc="0" normalizeH="0" baseline="0" noProof="0" dirty="0" err="1">
                <a:ln>
                  <a:noFill/>
                </a:ln>
                <a:solidFill>
                  <a:srgbClr val="000000"/>
                </a:solidFill>
                <a:effectLst/>
                <a:uLnTx/>
                <a:uFillTx/>
                <a:latin typeface="Interstate-Regular"/>
                <a:ea typeface="+mn-ea"/>
                <a:cs typeface="+mn-cs"/>
              </a:rPr>
              <a:t>mW</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/m</a:t>
            </a:r>
            <a:r>
              <a:rPr kumimoji="0" lang="en-GB" sz="1400" b="0" i="0" u="none" strike="noStrike" kern="0" cap="none" spc="0" normalizeH="0" baseline="30000" noProof="0" dirty="0">
                <a:ln>
                  <a:noFill/>
                </a:ln>
                <a:solidFill>
                  <a:srgbClr val="000000"/>
                </a:solidFill>
                <a:effectLst/>
                <a:uLnTx/>
                <a:uFillTx/>
                <a:latin typeface="Interstate-Regular"/>
                <a:ea typeface="+mn-ea"/>
                <a:cs typeface="+mn-cs"/>
              </a:rPr>
              <a:t>.</a:t>
            </a:r>
            <a:r>
              <a:rPr kumimoji="0" lang="en-GB" sz="1400" b="0" i="0" u="none" strike="noStrike" kern="0" cap="none" spc="0" normalizeH="0" baseline="0" noProof="0" dirty="0">
                <a:ln>
                  <a:noFill/>
                </a:ln>
                <a:solidFill>
                  <a:srgbClr val="000000"/>
                </a:solidFill>
                <a:effectLst/>
                <a:uLnTx/>
                <a:uFillTx/>
                <a:latin typeface="Interstate-Regular"/>
                <a:ea typeface="+mn-ea"/>
                <a:cs typeface="+mn-cs"/>
              </a:rPr>
              <a:t>K</a:t>
            </a:r>
          </a:p>
        </p:txBody>
      </p:sp>
      <p:pic>
        <p:nvPicPr>
          <p:cNvPr id="6" name="Picture 2" descr="photograph of aerogel pie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44824"/>
            <a:ext cx="385069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Sz9GL_HH9cbEX3bNBi2B6uwLnQzzStEC6B9jM8W89egQsPApnG_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469825"/>
            <a:ext cx="3467058" cy="160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950" y="115889"/>
            <a:ext cx="8229600" cy="720824"/>
          </a:xfrm>
        </p:spPr>
        <p:txBody>
          <a:bodyPr/>
          <a:lstStyle/>
          <a:p>
            <a:r>
              <a:rPr lang="en-GB" altLang="en-US" dirty="0"/>
              <a:t>Comparison</a:t>
            </a:r>
          </a:p>
        </p:txBody>
      </p:sp>
      <p:graphicFrame>
        <p:nvGraphicFramePr>
          <p:cNvPr id="2" name="Table 1"/>
          <p:cNvGraphicFramePr>
            <a:graphicFrameLocks noGrp="1"/>
          </p:cNvGraphicFramePr>
          <p:nvPr>
            <p:extLst/>
          </p:nvPr>
        </p:nvGraphicFramePr>
        <p:xfrm>
          <a:off x="323528" y="2564904"/>
          <a:ext cx="8496942" cy="1854200"/>
        </p:xfrm>
        <a:graphic>
          <a:graphicData uri="http://schemas.openxmlformats.org/drawingml/2006/table">
            <a:tbl>
              <a:tblPr firstRow="1" bandRow="1">
                <a:tableStyleId>{21E4AEA4-8DFA-4A89-87EB-49C32662AFE0}</a:tableStyleId>
              </a:tblPr>
              <a:tblGrid>
                <a:gridCol w="1944215">
                  <a:extLst>
                    <a:ext uri="{9D8B030D-6E8A-4147-A177-3AD203B41FA5}">
                      <a16:colId xmlns:a16="http://schemas.microsoft.com/office/drawing/2014/main" val="20000"/>
                    </a:ext>
                  </a:extLst>
                </a:gridCol>
                <a:gridCol w="3720413">
                  <a:extLst>
                    <a:ext uri="{9D8B030D-6E8A-4147-A177-3AD203B41FA5}">
                      <a16:colId xmlns:a16="http://schemas.microsoft.com/office/drawing/2014/main" val="20001"/>
                    </a:ext>
                  </a:extLst>
                </a:gridCol>
                <a:gridCol w="2832314">
                  <a:extLst>
                    <a:ext uri="{9D8B030D-6E8A-4147-A177-3AD203B41FA5}">
                      <a16:colId xmlns:a16="http://schemas.microsoft.com/office/drawing/2014/main" val="20002"/>
                    </a:ext>
                  </a:extLst>
                </a:gridCol>
              </a:tblGrid>
              <a:tr h="370840">
                <a:tc>
                  <a:txBody>
                    <a:bodyPr/>
                    <a:lstStyle/>
                    <a:p>
                      <a:pPr algn="ctr"/>
                      <a:r>
                        <a:rPr lang="en-GB" sz="1400" dirty="0">
                          <a:latin typeface="+mj-lt"/>
                        </a:rPr>
                        <a:t>Material</a:t>
                      </a:r>
                    </a:p>
                  </a:txBody>
                  <a:tcPr anchor="ctr"/>
                </a:tc>
                <a:tc>
                  <a:txBody>
                    <a:bodyPr/>
                    <a:lstStyle/>
                    <a:p>
                      <a:pPr algn="ctr"/>
                      <a:r>
                        <a:rPr lang="en-GB" sz="1400" dirty="0">
                          <a:latin typeface="+mj-lt"/>
                        </a:rPr>
                        <a:t>Pros</a:t>
                      </a:r>
                    </a:p>
                  </a:txBody>
                  <a:tcPr anchor="ctr"/>
                </a:tc>
                <a:tc>
                  <a:txBody>
                    <a:bodyPr/>
                    <a:lstStyle/>
                    <a:p>
                      <a:pPr algn="ctr"/>
                      <a:r>
                        <a:rPr lang="en-GB" sz="1400" dirty="0">
                          <a:latin typeface="+mj-lt"/>
                        </a:rPr>
                        <a:t>Cons </a:t>
                      </a:r>
                    </a:p>
                  </a:txBody>
                  <a:tcPr anchor="ctr"/>
                </a:tc>
                <a:extLst>
                  <a:ext uri="{0D108BD9-81ED-4DB2-BD59-A6C34878D82A}">
                    <a16:rowId xmlns:a16="http://schemas.microsoft.com/office/drawing/2014/main" val="10000"/>
                  </a:ext>
                </a:extLst>
              </a:tr>
              <a:tr h="370840">
                <a:tc>
                  <a:txBody>
                    <a:bodyPr/>
                    <a:lstStyle/>
                    <a:p>
                      <a:r>
                        <a:rPr lang="en-GB" sz="1400" dirty="0">
                          <a:latin typeface="+mj-lt"/>
                        </a:rPr>
                        <a:t>EPS</a:t>
                      </a:r>
                      <a:r>
                        <a:rPr lang="en-GB" sz="1400" baseline="0" dirty="0">
                          <a:latin typeface="+mj-lt"/>
                        </a:rPr>
                        <a:t> &amp; Mineral Wool</a:t>
                      </a:r>
                      <a:endParaRPr lang="en-GB" sz="1400" dirty="0">
                        <a:latin typeface="+mj-lt"/>
                      </a:endParaRPr>
                    </a:p>
                  </a:txBody>
                  <a:tcPr/>
                </a:tc>
                <a:tc>
                  <a:txBody>
                    <a:bodyPr/>
                    <a:lstStyle/>
                    <a:p>
                      <a:pPr algn="ctr"/>
                      <a:r>
                        <a:rPr lang="en-GB" sz="1400" dirty="0">
                          <a:latin typeface="+mj-lt"/>
                        </a:rPr>
                        <a:t>Cost, acoustics</a:t>
                      </a:r>
                    </a:p>
                  </a:txBody>
                  <a:tcPr/>
                </a:tc>
                <a:tc>
                  <a:txBody>
                    <a:bodyPr/>
                    <a:lstStyle/>
                    <a:p>
                      <a:pPr algn="ctr"/>
                      <a:r>
                        <a:rPr lang="en-GB" sz="1400" dirty="0">
                          <a:latin typeface="+mj-lt"/>
                        </a:rPr>
                        <a:t>Thickness</a:t>
                      </a:r>
                    </a:p>
                  </a:txBody>
                  <a:tcPr/>
                </a:tc>
                <a:extLst>
                  <a:ext uri="{0D108BD9-81ED-4DB2-BD59-A6C34878D82A}">
                    <a16:rowId xmlns:a16="http://schemas.microsoft.com/office/drawing/2014/main" val="10001"/>
                  </a:ext>
                </a:extLst>
              </a:tr>
              <a:tr h="370840">
                <a:tc>
                  <a:txBody>
                    <a:bodyPr/>
                    <a:lstStyle/>
                    <a:p>
                      <a:r>
                        <a:rPr lang="en-GB" sz="1400" dirty="0">
                          <a:latin typeface="+mj-lt"/>
                        </a:rPr>
                        <a:t>Foams</a:t>
                      </a:r>
                    </a:p>
                  </a:txBody>
                  <a:tcPr/>
                </a:tc>
                <a:tc>
                  <a:txBody>
                    <a:bodyPr/>
                    <a:lstStyle/>
                    <a:p>
                      <a:pPr algn="ctr"/>
                      <a:r>
                        <a:rPr lang="en-GB" sz="1400" dirty="0">
                          <a:latin typeface="+mj-lt"/>
                        </a:rPr>
                        <a:t>Thermal</a:t>
                      </a:r>
                      <a:r>
                        <a:rPr lang="en-GB" sz="1400" baseline="0" dirty="0">
                          <a:latin typeface="+mj-lt"/>
                        </a:rPr>
                        <a:t> performance, usability</a:t>
                      </a:r>
                      <a:endParaRPr lang="en-GB" sz="1400" dirty="0">
                        <a:latin typeface="+mj-lt"/>
                      </a:endParaRPr>
                    </a:p>
                  </a:txBody>
                  <a:tcPr/>
                </a:tc>
                <a:tc>
                  <a:txBody>
                    <a:bodyPr/>
                    <a:lstStyle/>
                    <a:p>
                      <a:pPr algn="ctr"/>
                      <a:r>
                        <a:rPr lang="en-GB" sz="1400" dirty="0">
                          <a:latin typeface="+mj-lt"/>
                        </a:rPr>
                        <a:t>Acoustics</a:t>
                      </a:r>
                    </a:p>
                  </a:txBody>
                  <a:tcPr/>
                </a:tc>
                <a:extLst>
                  <a:ext uri="{0D108BD9-81ED-4DB2-BD59-A6C34878D82A}">
                    <a16:rowId xmlns:a16="http://schemas.microsoft.com/office/drawing/2014/main" val="10002"/>
                  </a:ext>
                </a:extLst>
              </a:tr>
              <a:tr h="370840">
                <a:tc>
                  <a:txBody>
                    <a:bodyPr/>
                    <a:lstStyle/>
                    <a:p>
                      <a:r>
                        <a:rPr lang="en-GB" sz="1400" dirty="0">
                          <a:latin typeface="+mj-lt"/>
                        </a:rPr>
                        <a:t>Aerogel</a:t>
                      </a:r>
                    </a:p>
                  </a:txBody>
                  <a:tcPr/>
                </a:tc>
                <a:tc>
                  <a:txBody>
                    <a:bodyPr/>
                    <a:lstStyle/>
                    <a:p>
                      <a:pPr algn="ctr"/>
                      <a:r>
                        <a:rPr lang="en-GB" sz="1400" dirty="0">
                          <a:latin typeface="+mj-lt"/>
                        </a:rPr>
                        <a:t>Thermal performance, moderate</a:t>
                      </a:r>
                      <a:r>
                        <a:rPr lang="en-GB" sz="1400" baseline="0" dirty="0">
                          <a:latin typeface="+mj-lt"/>
                        </a:rPr>
                        <a:t> usability</a:t>
                      </a:r>
                      <a:endParaRPr lang="en-GB" sz="1400" dirty="0">
                        <a:latin typeface="+mj-lt"/>
                      </a:endParaRPr>
                    </a:p>
                  </a:txBody>
                  <a:tcPr/>
                </a:tc>
                <a:tc>
                  <a:txBody>
                    <a:bodyPr/>
                    <a:lstStyle/>
                    <a:p>
                      <a:pPr algn="ctr"/>
                      <a:r>
                        <a:rPr lang="en-GB" sz="1400" dirty="0">
                          <a:latin typeface="+mj-lt"/>
                        </a:rPr>
                        <a:t>Cost,</a:t>
                      </a:r>
                      <a:r>
                        <a:rPr lang="en-GB" sz="1400" baseline="0" dirty="0">
                          <a:latin typeface="+mj-lt"/>
                        </a:rPr>
                        <a:t> lack of systems</a:t>
                      </a:r>
                      <a:endParaRPr lang="en-GB" sz="1400" dirty="0">
                        <a:latin typeface="+mj-lt"/>
                      </a:endParaRPr>
                    </a:p>
                  </a:txBody>
                  <a:tcPr/>
                </a:tc>
                <a:extLst>
                  <a:ext uri="{0D108BD9-81ED-4DB2-BD59-A6C34878D82A}">
                    <a16:rowId xmlns:a16="http://schemas.microsoft.com/office/drawing/2014/main" val="10003"/>
                  </a:ext>
                </a:extLst>
              </a:tr>
              <a:tr h="370840">
                <a:tc>
                  <a:txBody>
                    <a:bodyPr/>
                    <a:lstStyle/>
                    <a:p>
                      <a:r>
                        <a:rPr lang="en-GB" sz="1400" dirty="0">
                          <a:latin typeface="+mj-lt"/>
                        </a:rPr>
                        <a:t>VIPs</a:t>
                      </a:r>
                    </a:p>
                  </a:txBody>
                  <a:tcPr/>
                </a:tc>
                <a:tc>
                  <a:txBody>
                    <a:bodyPr/>
                    <a:lstStyle/>
                    <a:p>
                      <a:pPr algn="ctr"/>
                      <a:r>
                        <a:rPr lang="en-GB" sz="1400" dirty="0">
                          <a:latin typeface="+mj-lt"/>
                        </a:rPr>
                        <a:t>Excellent thermal performance</a:t>
                      </a:r>
                    </a:p>
                  </a:txBody>
                  <a:tcPr/>
                </a:tc>
                <a:tc>
                  <a:txBody>
                    <a:bodyPr/>
                    <a:lstStyle/>
                    <a:p>
                      <a:pPr algn="ctr"/>
                      <a:r>
                        <a:rPr lang="en-GB" sz="1400" dirty="0">
                          <a:latin typeface="+mj-lt"/>
                        </a:rPr>
                        <a:t>Cost, usability</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51650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Path to The Future</a:t>
            </a:r>
          </a:p>
        </p:txBody>
      </p:sp>
      <p:sp>
        <p:nvSpPr>
          <p:cNvPr id="27651" name="Rectangle 3"/>
          <p:cNvSpPr>
            <a:spLocks noGrp="1" noChangeArrowheads="1"/>
          </p:cNvSpPr>
          <p:nvPr>
            <p:ph type="body" idx="1"/>
          </p:nvPr>
        </p:nvSpPr>
        <p:spPr/>
        <p:txBody>
          <a:bodyPr/>
          <a:lstStyle/>
          <a:p>
            <a:r>
              <a:rPr lang="en-GB" dirty="0"/>
              <a:t>Lambda going down</a:t>
            </a:r>
          </a:p>
          <a:p>
            <a:r>
              <a:rPr lang="en-GB" dirty="0"/>
              <a:t>Foam and VIP will lead the drive</a:t>
            </a:r>
          </a:p>
          <a:p>
            <a:r>
              <a:rPr lang="en-GB" dirty="0"/>
              <a:t>Low lambda in more products &amp; more application</a:t>
            </a:r>
          </a:p>
        </p:txBody>
      </p:sp>
    </p:spTree>
    <p:extLst>
      <p:ext uri="{BB962C8B-B14F-4D97-AF65-F5344CB8AC3E}">
        <p14:creationId xmlns:p14="http://schemas.microsoft.com/office/powerpoint/2010/main" val="4234662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How to Innovate ?</a:t>
            </a:r>
          </a:p>
        </p:txBody>
      </p:sp>
      <p:sp>
        <p:nvSpPr>
          <p:cNvPr id="27651" name="Rectangle 3"/>
          <p:cNvSpPr>
            <a:spLocks noGrp="1" noChangeArrowheads="1"/>
          </p:cNvSpPr>
          <p:nvPr>
            <p:ph type="body" idx="1"/>
          </p:nvPr>
        </p:nvSpPr>
        <p:spPr/>
        <p:txBody>
          <a:bodyPr/>
          <a:lstStyle/>
          <a:p>
            <a:pPr marL="0" indent="0">
              <a:buNone/>
            </a:pPr>
            <a:r>
              <a:rPr lang="en-GB" dirty="0"/>
              <a:t>Process:</a:t>
            </a:r>
          </a:p>
          <a:p>
            <a:r>
              <a:rPr lang="en-GB" dirty="0"/>
              <a:t>Stage gate process</a:t>
            </a:r>
          </a:p>
          <a:p>
            <a:r>
              <a:rPr lang="en-GB" dirty="0"/>
              <a:t>Innovation as part of strategy</a:t>
            </a:r>
          </a:p>
          <a:p>
            <a:r>
              <a:rPr lang="en-GB" dirty="0"/>
              <a:t>Joint development with key customers</a:t>
            </a:r>
          </a:p>
          <a:p>
            <a:r>
              <a:rPr lang="en-GB" dirty="0"/>
              <a:t>KPI: vitality index</a:t>
            </a:r>
          </a:p>
        </p:txBody>
      </p:sp>
    </p:spTree>
    <p:extLst>
      <p:ext uri="{BB962C8B-B14F-4D97-AF65-F5344CB8AC3E}">
        <p14:creationId xmlns:p14="http://schemas.microsoft.com/office/powerpoint/2010/main" val="255854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How to Innovate </a:t>
            </a:r>
          </a:p>
        </p:txBody>
      </p:sp>
      <p:sp>
        <p:nvSpPr>
          <p:cNvPr id="27651" name="Rectangle 3"/>
          <p:cNvSpPr>
            <a:spLocks noGrp="1" noChangeArrowheads="1"/>
          </p:cNvSpPr>
          <p:nvPr>
            <p:ph type="body" idx="1"/>
          </p:nvPr>
        </p:nvSpPr>
        <p:spPr>
          <a:xfrm>
            <a:off x="107950" y="1196975"/>
            <a:ext cx="8229600" cy="1151905"/>
          </a:xfrm>
        </p:spPr>
        <p:txBody>
          <a:bodyPr/>
          <a:lstStyle/>
          <a:p>
            <a:pPr marL="0" indent="0">
              <a:buNone/>
            </a:pPr>
            <a:r>
              <a:rPr lang="en-GB" dirty="0"/>
              <a:t>Drivers for next decade:</a:t>
            </a:r>
          </a:p>
          <a:p>
            <a:r>
              <a:rPr lang="en-GB" dirty="0"/>
              <a:t>Systems and simplification of installation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276872"/>
            <a:ext cx="5472608" cy="387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93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Structural Insulated Panels</a:t>
            </a:r>
          </a:p>
        </p:txBody>
      </p:sp>
      <p:sp>
        <p:nvSpPr>
          <p:cNvPr id="27651" name="Rectangle 3"/>
          <p:cNvSpPr>
            <a:spLocks noGrp="1" noChangeArrowheads="1"/>
          </p:cNvSpPr>
          <p:nvPr>
            <p:ph type="body" idx="1"/>
          </p:nvPr>
        </p:nvSpPr>
        <p:spPr>
          <a:xfrm>
            <a:off x="107950" y="1196975"/>
            <a:ext cx="8229600" cy="1151905"/>
          </a:xfrm>
        </p:spPr>
        <p:txBody>
          <a:bodyPr/>
          <a:lstStyle/>
          <a:p>
            <a:pPr marL="0" indent="0">
              <a:buNone/>
            </a:pPr>
            <a:r>
              <a:rPr lang="en-GB" dirty="0"/>
              <a:t>Engineered timber system</a:t>
            </a:r>
          </a:p>
        </p:txBody>
      </p:sp>
      <p:pic>
        <p:nvPicPr>
          <p:cNvPr id="5" name="Picture 2" descr="O:\Marketing\Digital\U-value calc\Images\Walls Other Images\tek-clad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700808"/>
            <a:ext cx="4680520" cy="3737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1296294" y="5589240"/>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TEK Cladding Panel</a:t>
            </a:r>
          </a:p>
        </p:txBody>
      </p:sp>
    </p:spTree>
    <p:extLst>
      <p:ext uri="{BB962C8B-B14F-4D97-AF65-F5344CB8AC3E}">
        <p14:creationId xmlns:p14="http://schemas.microsoft.com/office/powerpoint/2010/main" val="245699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University of Bedfordshire, Luton</a:t>
            </a:r>
          </a:p>
        </p:txBody>
      </p:sp>
      <p:sp>
        <p:nvSpPr>
          <p:cNvPr id="27651" name="Rectangle 3"/>
          <p:cNvSpPr>
            <a:spLocks noGrp="1" noChangeArrowheads="1"/>
          </p:cNvSpPr>
          <p:nvPr>
            <p:ph type="body" idx="1"/>
          </p:nvPr>
        </p:nvSpPr>
        <p:spPr>
          <a:xfrm>
            <a:off x="5724128" y="980728"/>
            <a:ext cx="3168352" cy="4104456"/>
          </a:xfrm>
        </p:spPr>
        <p:txBody>
          <a:bodyPr/>
          <a:lstStyle/>
          <a:p>
            <a:pPr marL="0" indent="0">
              <a:buNone/>
            </a:pPr>
            <a:r>
              <a:rPr lang="en-GB" dirty="0"/>
              <a:t>New build – rainscreen</a:t>
            </a:r>
          </a:p>
          <a:p>
            <a:pPr marL="0" indent="0">
              <a:buNone/>
            </a:pPr>
            <a:r>
              <a:rPr lang="en-GB" dirty="0"/>
              <a:t>External wall:</a:t>
            </a:r>
          </a:p>
          <a:p>
            <a:pPr marL="0" indent="0">
              <a:buNone/>
            </a:pPr>
            <a:r>
              <a:rPr lang="en-GB" dirty="0"/>
              <a:t>Kingspan TEK Cladding Panel &amp; Kingspan Thermawall TW55</a:t>
            </a:r>
          </a:p>
        </p:txBody>
      </p:sp>
      <p:pic>
        <p:nvPicPr>
          <p:cNvPr id="8"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6381" t="17633" r="5375" b="17633"/>
          <a:stretch/>
        </p:blipFill>
        <p:spPr>
          <a:xfrm>
            <a:off x="0" y="832420"/>
            <a:ext cx="5476655" cy="6025580"/>
          </a:xfrm>
          <a:prstGeom prst="rect">
            <a:avLst/>
          </a:prstGeom>
        </p:spPr>
      </p:pic>
    </p:spTree>
    <p:extLst>
      <p:ext uri="{BB962C8B-B14F-4D97-AF65-F5344CB8AC3E}">
        <p14:creationId xmlns:p14="http://schemas.microsoft.com/office/powerpoint/2010/main" val="2447129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Phenolic Insulation</a:t>
            </a:r>
          </a:p>
        </p:txBody>
      </p:sp>
      <p:sp>
        <p:nvSpPr>
          <p:cNvPr id="27651" name="Rectangle 3"/>
          <p:cNvSpPr>
            <a:spLocks noGrp="1" noChangeArrowheads="1"/>
          </p:cNvSpPr>
          <p:nvPr>
            <p:ph type="body" idx="1"/>
          </p:nvPr>
        </p:nvSpPr>
        <p:spPr>
          <a:xfrm>
            <a:off x="107950" y="1196975"/>
            <a:ext cx="8229600" cy="1151905"/>
          </a:xfrm>
        </p:spPr>
        <p:txBody>
          <a:bodyPr/>
          <a:lstStyle/>
          <a:p>
            <a:pPr marL="0" indent="0">
              <a:buNone/>
            </a:pPr>
            <a:r>
              <a:rPr lang="en-GB" dirty="0"/>
              <a:t>Premium Performance</a:t>
            </a:r>
          </a:p>
        </p:txBody>
      </p:sp>
      <p:sp>
        <p:nvSpPr>
          <p:cNvPr id="6" name="Rectangle 3"/>
          <p:cNvSpPr txBox="1">
            <a:spLocks noChangeArrowheads="1"/>
          </p:cNvSpPr>
          <p:nvPr/>
        </p:nvSpPr>
        <p:spPr bwMode="auto">
          <a:xfrm>
            <a:off x="1296294" y="5589240"/>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Kooltherm K5 External Wall Board</a:t>
            </a:r>
          </a:p>
        </p:txBody>
      </p:sp>
      <p:pic>
        <p:nvPicPr>
          <p:cNvPr id="7" name="Picture 3" descr="O:\Marketing\Digital\U-value calc\Images\External Wall Images\k5-cavity-wall-block-block-pbo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127" y="1268760"/>
            <a:ext cx="3307012" cy="417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1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Totnes </a:t>
            </a:r>
            <a:r>
              <a:rPr lang="en-GB" altLang="en-US" dirty="0" err="1"/>
              <a:t>Passivhaus</a:t>
            </a:r>
            <a:r>
              <a:rPr lang="en-GB" altLang="en-US" dirty="0"/>
              <a:t>, Devon</a:t>
            </a:r>
          </a:p>
        </p:txBody>
      </p:sp>
      <p:sp>
        <p:nvSpPr>
          <p:cNvPr id="27651" name="Rectangle 3"/>
          <p:cNvSpPr>
            <a:spLocks noGrp="1" noChangeArrowheads="1"/>
          </p:cNvSpPr>
          <p:nvPr>
            <p:ph type="body" idx="1"/>
          </p:nvPr>
        </p:nvSpPr>
        <p:spPr>
          <a:xfrm>
            <a:off x="5724128" y="980728"/>
            <a:ext cx="3168352" cy="4104456"/>
          </a:xfrm>
        </p:spPr>
        <p:txBody>
          <a:bodyPr/>
          <a:lstStyle/>
          <a:p>
            <a:pPr marL="0" indent="0">
              <a:buNone/>
            </a:pPr>
            <a:r>
              <a:rPr lang="en-GB" dirty="0"/>
              <a:t>Refurbishment - EWI</a:t>
            </a:r>
          </a:p>
          <a:p>
            <a:pPr marL="0" indent="0">
              <a:buNone/>
            </a:pPr>
            <a:r>
              <a:rPr lang="en-GB" dirty="0"/>
              <a:t>External wall:</a:t>
            </a:r>
          </a:p>
          <a:p>
            <a:pPr marL="0" indent="0">
              <a:buNone/>
            </a:pPr>
            <a:r>
              <a:rPr lang="en-GB" dirty="0"/>
              <a:t>Kingspan Kooltherm K5 External Wall Board</a:t>
            </a:r>
          </a:p>
          <a:p>
            <a:pPr marL="0" indent="0">
              <a:buNone/>
            </a:pPr>
            <a:r>
              <a:rPr lang="en-GB" dirty="0"/>
              <a:t>Floor:</a:t>
            </a:r>
          </a:p>
          <a:p>
            <a:pPr marL="0" indent="0">
              <a:buNone/>
            </a:pPr>
            <a:r>
              <a:rPr lang="en-GB" dirty="0"/>
              <a:t>Kingspan Kooltherm K3 Floorboard</a:t>
            </a:r>
          </a:p>
        </p:txBody>
      </p:sp>
      <p:pic>
        <p:nvPicPr>
          <p:cNvPr id="5" name="Picture Placeholder 6"/>
          <p:cNvPicPr>
            <a:picLocks noChangeAspect="1"/>
          </p:cNvPicPr>
          <p:nvPr/>
        </p:nvPicPr>
        <p:blipFill rotWithShape="1">
          <a:blip r:embed="rId3">
            <a:extLst>
              <a:ext uri="{28A0092B-C50C-407E-A947-70E740481C1C}">
                <a14:useLocalDpi xmlns:a14="http://schemas.microsoft.com/office/drawing/2010/main" val="0"/>
              </a:ext>
            </a:extLst>
          </a:blip>
          <a:srcRect l="4578" t="17633" r="5870" b="17633"/>
          <a:stretch/>
        </p:blipFill>
        <p:spPr>
          <a:xfrm>
            <a:off x="-36512" y="836712"/>
            <a:ext cx="5558666" cy="6026400"/>
          </a:xfrm>
          <a:prstGeom prst="rect">
            <a:avLst/>
          </a:prstGeom>
        </p:spPr>
      </p:pic>
    </p:spTree>
    <p:extLst>
      <p:ext uri="{BB962C8B-B14F-4D97-AF65-F5344CB8AC3E}">
        <p14:creationId xmlns:p14="http://schemas.microsoft.com/office/powerpoint/2010/main" val="55679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Market Intelligence</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Overview of Current Market Conditions </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Fiona </a:t>
            </a:r>
            <a:r>
              <a:rPr lang="en-US" altLang="en-US" sz="3200" b="1" dirty="0" err="1">
                <a:latin typeface="Arial" panose="020B0604020202020204" pitchFamily="34" charset="0"/>
                <a:cs typeface="Arial" panose="020B0604020202020204" pitchFamily="34" charset="0"/>
              </a:rPr>
              <a:t>Geskes</a:t>
            </a:r>
            <a:endParaRPr lang="en-US" altLang="en-US" sz="3200" b="1" dirty="0">
              <a:latin typeface="Arial" panose="020B0604020202020204" pitchFamily="34" charset="0"/>
              <a:cs typeface="Arial" panose="020B0604020202020204" pitchFamily="34" charset="0"/>
            </a:endParaRPr>
          </a:p>
          <a:p>
            <a:pPr algn="ctr">
              <a:spcBef>
                <a:spcPct val="0"/>
              </a:spcBef>
              <a:buFontTx/>
              <a:buNone/>
            </a:pPr>
            <a:r>
              <a:rPr lang="en-US" altLang="en-US" sz="3200" dirty="0">
                <a:latin typeface="Arial" panose="020B0604020202020204" pitchFamily="34" charset="0"/>
                <a:cs typeface="Arial" panose="020B0604020202020204" pitchFamily="34" charset="0"/>
              </a:rPr>
              <a:t>CBI</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86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Phenolic Insulation</a:t>
            </a:r>
          </a:p>
        </p:txBody>
      </p:sp>
      <p:sp>
        <p:nvSpPr>
          <p:cNvPr id="27651" name="Rectangle 3"/>
          <p:cNvSpPr>
            <a:spLocks noGrp="1" noChangeArrowheads="1"/>
          </p:cNvSpPr>
          <p:nvPr>
            <p:ph type="body" idx="1"/>
          </p:nvPr>
        </p:nvSpPr>
        <p:spPr>
          <a:xfrm>
            <a:off x="107950" y="1196975"/>
            <a:ext cx="8229600" cy="1151905"/>
          </a:xfrm>
        </p:spPr>
        <p:txBody>
          <a:bodyPr/>
          <a:lstStyle/>
          <a:p>
            <a:pPr marL="0" indent="0">
              <a:buNone/>
            </a:pPr>
            <a:r>
              <a:rPr lang="en-GB" dirty="0"/>
              <a:t>Premium Performance</a:t>
            </a:r>
          </a:p>
        </p:txBody>
      </p:sp>
      <p:sp>
        <p:nvSpPr>
          <p:cNvPr id="6" name="Rectangle 3"/>
          <p:cNvSpPr txBox="1">
            <a:spLocks noChangeArrowheads="1"/>
          </p:cNvSpPr>
          <p:nvPr/>
        </p:nvSpPr>
        <p:spPr bwMode="auto">
          <a:xfrm>
            <a:off x="1296294" y="5733256"/>
            <a:ext cx="666867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Kooltherm K15 Rainscreen Board</a:t>
            </a:r>
          </a:p>
        </p:txBody>
      </p:sp>
      <p:pic>
        <p:nvPicPr>
          <p:cNvPr id="7" name="Picture 2" descr="O:\Marketing\Digital\U-value calc\Images\Walls Other Images\k15-rain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747288"/>
            <a:ext cx="2532166" cy="383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7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Woodberry Down, Manchester</a:t>
            </a:r>
          </a:p>
        </p:txBody>
      </p:sp>
      <p:sp>
        <p:nvSpPr>
          <p:cNvPr id="27651" name="Rectangle 3"/>
          <p:cNvSpPr>
            <a:spLocks noGrp="1" noChangeArrowheads="1"/>
          </p:cNvSpPr>
          <p:nvPr>
            <p:ph type="body" idx="1"/>
          </p:nvPr>
        </p:nvSpPr>
        <p:spPr>
          <a:xfrm>
            <a:off x="5508104" y="980728"/>
            <a:ext cx="3456384" cy="3960440"/>
          </a:xfrm>
        </p:spPr>
        <p:txBody>
          <a:bodyPr/>
          <a:lstStyle/>
          <a:p>
            <a:pPr marL="0" indent="0">
              <a:buNone/>
            </a:pPr>
            <a:r>
              <a:rPr lang="en-GB" dirty="0"/>
              <a:t>New build – Steel frame &amp; Rainscreen</a:t>
            </a:r>
          </a:p>
          <a:p>
            <a:pPr marL="0" indent="0">
              <a:buNone/>
            </a:pPr>
            <a:r>
              <a:rPr lang="en-GB" dirty="0"/>
              <a:t>Steel frame:</a:t>
            </a:r>
          </a:p>
          <a:p>
            <a:pPr marL="0" indent="0">
              <a:buNone/>
            </a:pPr>
            <a:r>
              <a:rPr lang="en-GB" dirty="0"/>
              <a:t>Kingspan Kooltherm K12 Framing Board</a:t>
            </a:r>
          </a:p>
          <a:p>
            <a:pPr marL="0" indent="0">
              <a:buNone/>
            </a:pPr>
            <a:r>
              <a:rPr lang="en-GB" dirty="0"/>
              <a:t>Rainscreen:</a:t>
            </a:r>
          </a:p>
          <a:p>
            <a:pPr marL="0" indent="0">
              <a:buNone/>
            </a:pPr>
            <a:r>
              <a:rPr lang="en-GB" dirty="0"/>
              <a:t>Kingspan Kooltherm K15 Rainscreen Board</a:t>
            </a:r>
          </a:p>
        </p:txBody>
      </p:sp>
      <p:pic>
        <p:nvPicPr>
          <p:cNvPr id="5" name="Picture Placeholder 17" descr="wood.png"/>
          <p:cNvPicPr>
            <a:picLocks noChangeAspect="1"/>
          </p:cNvPicPr>
          <p:nvPr/>
        </p:nvPicPr>
        <p:blipFill rotWithShape="1">
          <a:blip r:embed="rId3">
            <a:extLst>
              <a:ext uri="{28A0092B-C50C-407E-A947-70E740481C1C}">
                <a14:useLocalDpi xmlns:a14="http://schemas.microsoft.com/office/drawing/2010/main" val="0"/>
              </a:ext>
            </a:extLst>
          </a:blip>
          <a:srcRect l="9161" t="17590" r="3578" b="17590"/>
          <a:stretch/>
        </p:blipFill>
        <p:spPr>
          <a:xfrm>
            <a:off x="-36512" y="836712"/>
            <a:ext cx="5416586" cy="6026400"/>
          </a:xfrm>
          <a:prstGeom prst="rect">
            <a:avLst/>
          </a:prstGeom>
        </p:spPr>
      </p:pic>
    </p:spTree>
    <p:extLst>
      <p:ext uri="{BB962C8B-B14F-4D97-AF65-F5344CB8AC3E}">
        <p14:creationId xmlns:p14="http://schemas.microsoft.com/office/powerpoint/2010/main" val="334584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Vacuum Insulation Panels</a:t>
            </a:r>
          </a:p>
        </p:txBody>
      </p:sp>
      <p:sp>
        <p:nvSpPr>
          <p:cNvPr id="27651" name="Rectangle 3"/>
          <p:cNvSpPr>
            <a:spLocks noGrp="1" noChangeArrowheads="1"/>
          </p:cNvSpPr>
          <p:nvPr>
            <p:ph type="body" idx="1"/>
          </p:nvPr>
        </p:nvSpPr>
        <p:spPr>
          <a:xfrm>
            <a:off x="107950" y="1196975"/>
            <a:ext cx="8229600" cy="1151905"/>
          </a:xfrm>
        </p:spPr>
        <p:txBody>
          <a:bodyPr/>
          <a:lstStyle/>
          <a:p>
            <a:pPr marL="0" indent="0">
              <a:buNone/>
            </a:pPr>
            <a:r>
              <a:rPr lang="en-GB" dirty="0"/>
              <a:t>Problem solvers</a:t>
            </a:r>
          </a:p>
        </p:txBody>
      </p:sp>
      <p:sp>
        <p:nvSpPr>
          <p:cNvPr id="6" name="Rectangle 3"/>
          <p:cNvSpPr txBox="1">
            <a:spLocks noChangeArrowheads="1"/>
          </p:cNvSpPr>
          <p:nvPr/>
        </p:nvSpPr>
        <p:spPr bwMode="auto">
          <a:xfrm>
            <a:off x="395536" y="5390037"/>
            <a:ext cx="410445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OPTIM-R Rainscreen Board</a:t>
            </a:r>
          </a:p>
        </p:txBody>
      </p:sp>
      <p:pic>
        <p:nvPicPr>
          <p:cNvPr id="8" name="Picture 2" descr="\\kil.kingspan.net\userdata\userfiles\shelly.edwards\Desktop\Optim-R Brick 2015 clipp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611" y="1988840"/>
            <a:ext cx="3244757" cy="3244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il.kingspan.net\userdata\userfiles\shelly.edwards\Desktop\Optim-R Rainscreen Steel Fr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060848"/>
            <a:ext cx="3202633" cy="32026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4355976" y="5373216"/>
            <a:ext cx="410445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fontAlgn="base">
              <a:spcBef>
                <a:spcPct val="60000"/>
              </a:spcBef>
              <a:spcAft>
                <a:spcPct val="0"/>
              </a:spcAft>
              <a:buChar char="•"/>
              <a:defRPr sz="2400">
                <a:solidFill>
                  <a:schemeClr val="tx1"/>
                </a:solidFill>
                <a:latin typeface="+mn-lt"/>
                <a:ea typeface="+mn-ea"/>
                <a:cs typeface="+mn-cs"/>
              </a:defRPr>
            </a:lvl1pPr>
            <a:lvl2pPr marL="628650" indent="-93663" algn="l" rtl="0" fontAlgn="base">
              <a:spcBef>
                <a:spcPct val="20000"/>
              </a:spcBef>
              <a:spcAft>
                <a:spcPct val="0"/>
              </a:spcAft>
              <a:buFont typeface="Arial" charset="0"/>
              <a:buChar char="-"/>
              <a:defRPr>
                <a:solidFill>
                  <a:schemeClr val="tx1"/>
                </a:solidFill>
                <a:latin typeface="+mn-lt"/>
              </a:defRPr>
            </a:lvl2pPr>
            <a:lvl3pPr marL="1228725" indent="-228600" algn="l" rtl="0" fontAlgn="base">
              <a:spcBef>
                <a:spcPct val="20000"/>
              </a:spcBef>
              <a:spcAft>
                <a:spcPct val="0"/>
              </a:spcAft>
              <a:defRPr>
                <a:solidFill>
                  <a:schemeClr val="tx1"/>
                </a:solidFill>
                <a:latin typeface="+mn-lt"/>
              </a:defRPr>
            </a:lvl3pPr>
            <a:lvl4pPr marL="1636713" indent="-228600" algn="l" rtl="0" fontAlgn="base">
              <a:spcBef>
                <a:spcPct val="20000"/>
              </a:spcBef>
              <a:spcAft>
                <a:spcPct val="0"/>
              </a:spcAft>
              <a:defRPr>
                <a:solidFill>
                  <a:schemeClr val="tx1"/>
                </a:solidFill>
                <a:latin typeface="+mn-lt"/>
              </a:defRPr>
            </a:lvl4pPr>
            <a:lvl5pPr marL="2057400" indent="-228600" algn="l" rtl="0" fontAlgn="base">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a:lstStyle>
          <a:p>
            <a:pPr marL="0" marR="0" lvl="0" indent="0" algn="ctr" defTabSz="914400" rtl="0" eaLnBrk="1" fontAlgn="base" latinLnBrk="0" hangingPunct="1">
              <a:lnSpc>
                <a:spcPct val="100000"/>
              </a:lnSpc>
              <a:spcBef>
                <a:spcPct val="6000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Interstate-Regular"/>
                <a:ea typeface="+mn-ea"/>
                <a:cs typeface="+mn-cs"/>
              </a:rPr>
              <a:t>OPTIM-R External Wall System</a:t>
            </a:r>
          </a:p>
        </p:txBody>
      </p:sp>
    </p:spTree>
    <p:extLst>
      <p:ext uri="{BB962C8B-B14F-4D97-AF65-F5344CB8AC3E}">
        <p14:creationId xmlns:p14="http://schemas.microsoft.com/office/powerpoint/2010/main" val="288614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Pantile Avenue, Southend-on-Sea</a:t>
            </a:r>
          </a:p>
        </p:txBody>
      </p:sp>
      <p:sp>
        <p:nvSpPr>
          <p:cNvPr id="27651" name="Rectangle 3"/>
          <p:cNvSpPr>
            <a:spLocks noGrp="1" noChangeArrowheads="1"/>
          </p:cNvSpPr>
          <p:nvPr>
            <p:ph type="body" idx="1"/>
          </p:nvPr>
        </p:nvSpPr>
        <p:spPr>
          <a:xfrm>
            <a:off x="5580112" y="1052736"/>
            <a:ext cx="3384376" cy="3960440"/>
          </a:xfrm>
        </p:spPr>
        <p:txBody>
          <a:bodyPr/>
          <a:lstStyle/>
          <a:p>
            <a:pPr marL="0" indent="0">
              <a:buNone/>
            </a:pPr>
            <a:r>
              <a:rPr lang="en-GB" dirty="0"/>
              <a:t>Refurbishment - EWI</a:t>
            </a:r>
          </a:p>
          <a:p>
            <a:pPr marL="0" indent="0">
              <a:buNone/>
            </a:pPr>
            <a:r>
              <a:rPr lang="en-GB" dirty="0"/>
              <a:t>External wall:</a:t>
            </a:r>
          </a:p>
          <a:p>
            <a:pPr marL="0" indent="0">
              <a:buNone/>
            </a:pPr>
            <a:r>
              <a:rPr lang="en-GB" dirty="0"/>
              <a:t>Kingspan OPTIM-R External Wall System</a:t>
            </a:r>
          </a:p>
        </p:txBody>
      </p:sp>
      <p:pic>
        <p:nvPicPr>
          <p:cNvPr id="6"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44831" t="15636" r="12811" b="15636"/>
          <a:stretch/>
        </p:blipFill>
        <p:spPr>
          <a:xfrm>
            <a:off x="-36511" y="836712"/>
            <a:ext cx="5565442" cy="6021288"/>
          </a:xfrm>
          <a:prstGeom prst="rect">
            <a:avLst/>
          </a:prstGeom>
        </p:spPr>
      </p:pic>
    </p:spTree>
    <p:extLst>
      <p:ext uri="{BB962C8B-B14F-4D97-AF65-F5344CB8AC3E}">
        <p14:creationId xmlns:p14="http://schemas.microsoft.com/office/powerpoint/2010/main" val="2400138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system</a:t>
            </a: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33617" b="25706"/>
          <a:stretch/>
        </p:blipFill>
        <p:spPr>
          <a:xfrm>
            <a:off x="323528" y="908720"/>
            <a:ext cx="6120680" cy="504056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5274" r="31069" b="16330"/>
          <a:stretch/>
        </p:blipFill>
        <p:spPr>
          <a:xfrm>
            <a:off x="4878040" y="1052736"/>
            <a:ext cx="4217158" cy="4345668"/>
          </a:xfrm>
          <a:prstGeom prst="rect">
            <a:avLst/>
          </a:prstGeom>
        </p:spPr>
      </p:pic>
    </p:spTree>
    <p:extLst>
      <p:ext uri="{BB962C8B-B14F-4D97-AF65-F5344CB8AC3E}">
        <p14:creationId xmlns:p14="http://schemas.microsoft.com/office/powerpoint/2010/main" val="155683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system</a:t>
            </a:r>
          </a:p>
        </p:txBody>
      </p:sp>
      <p:sp>
        <p:nvSpPr>
          <p:cNvPr id="3" name="Content Placeholder 2"/>
          <p:cNvSpPr>
            <a:spLocks noGrp="1"/>
          </p:cNvSpPr>
          <p:nvPr>
            <p:ph idx="1"/>
          </p:nvPr>
        </p:nvSpPr>
        <p:spPr/>
        <p:txBody>
          <a:bodyPr/>
          <a:lstStyle/>
          <a:p>
            <a:endParaRPr lang="en-GB"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9832" r="38608" b="11097"/>
          <a:stretch/>
        </p:blipFill>
        <p:spPr>
          <a:xfrm>
            <a:off x="467544" y="1412776"/>
            <a:ext cx="2483893" cy="4225178"/>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691011"/>
            <a:ext cx="5411470" cy="3440430"/>
          </a:xfrm>
          <a:prstGeom prst="rect">
            <a:avLst/>
          </a:prstGeom>
          <a:noFill/>
          <a:ln>
            <a:noFill/>
          </a:ln>
        </p:spPr>
      </p:pic>
    </p:spTree>
    <p:extLst>
      <p:ext uri="{BB962C8B-B14F-4D97-AF65-F5344CB8AC3E}">
        <p14:creationId xmlns:p14="http://schemas.microsoft.com/office/powerpoint/2010/main" val="15105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dirty="0"/>
              <a:t>Summary</a:t>
            </a:r>
          </a:p>
        </p:txBody>
      </p:sp>
      <p:sp>
        <p:nvSpPr>
          <p:cNvPr id="27651" name="Rectangle 3"/>
          <p:cNvSpPr>
            <a:spLocks noGrp="1" noChangeArrowheads="1"/>
          </p:cNvSpPr>
          <p:nvPr>
            <p:ph type="body" idx="1"/>
          </p:nvPr>
        </p:nvSpPr>
        <p:spPr>
          <a:xfrm>
            <a:off x="395536" y="2204864"/>
            <a:ext cx="8229600" cy="2304033"/>
          </a:xfrm>
        </p:spPr>
        <p:txBody>
          <a:bodyPr/>
          <a:lstStyle/>
          <a:p>
            <a:pPr marL="0" indent="0" algn="ctr">
              <a:buNone/>
            </a:pPr>
            <a:r>
              <a:rPr lang="en-GB" i="1" dirty="0">
                <a:latin typeface="Interstate-Bold"/>
              </a:rPr>
              <a:t>“Companies cannot grow through cost reduction and reengineering alone… Innovation is the key element in providing growth…”</a:t>
            </a:r>
          </a:p>
          <a:p>
            <a:pPr marL="0" indent="0" algn="ctr">
              <a:buNone/>
            </a:pPr>
            <a:endParaRPr lang="en-GB" i="1" dirty="0">
              <a:latin typeface="Interstate-Bold"/>
            </a:endParaRPr>
          </a:p>
          <a:p>
            <a:pPr marL="0" indent="0" algn="r">
              <a:buNone/>
            </a:pPr>
            <a:r>
              <a:rPr lang="en-GB" sz="1400" dirty="0">
                <a:latin typeface="Interstate-Bold"/>
              </a:rPr>
              <a:t>Tony Davila – Making Innovation Work</a:t>
            </a:r>
            <a:endParaRPr lang="en-US" sz="1400" dirty="0">
              <a:latin typeface="Interstate-Bold"/>
            </a:endParaRPr>
          </a:p>
          <a:p>
            <a:pPr marL="0" indent="0">
              <a:buNone/>
            </a:pPr>
            <a:endParaRPr lang="en-GB" dirty="0"/>
          </a:p>
        </p:txBody>
      </p:sp>
    </p:spTree>
    <p:extLst>
      <p:ext uri="{BB962C8B-B14F-4D97-AF65-F5344CB8AC3E}">
        <p14:creationId xmlns:p14="http://schemas.microsoft.com/office/powerpoint/2010/main" val="28991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Rectangle 59"/>
          <p:cNvSpPr>
            <a:spLocks noGrp="1" noChangeArrowheads="1"/>
          </p:cNvSpPr>
          <p:nvPr>
            <p:ph type="ctrTitle"/>
          </p:nvPr>
        </p:nvSpPr>
        <p:spPr/>
        <p:txBody>
          <a:bodyPr/>
          <a:lstStyle/>
          <a:p>
            <a:r>
              <a:rPr lang="en-GB" altLang="en-US" dirty="0"/>
              <a:t>Thank You</a:t>
            </a:r>
          </a:p>
        </p:txBody>
      </p:sp>
    </p:spTree>
    <p:extLst>
      <p:ext uri="{BB962C8B-B14F-4D97-AF65-F5344CB8AC3E}">
        <p14:creationId xmlns:p14="http://schemas.microsoft.com/office/powerpoint/2010/main" val="3179105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Client Perspective - Landlords</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Opportunities &amp; Challenges</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Matthew Oliver</a:t>
            </a:r>
          </a:p>
          <a:p>
            <a:pPr algn="ctr">
              <a:spcBef>
                <a:spcPct val="0"/>
              </a:spcBef>
              <a:buFontTx/>
              <a:buNone/>
            </a:pPr>
            <a:r>
              <a:rPr lang="en-US" altLang="en-US" sz="3200" dirty="0">
                <a:latin typeface="Arial" panose="020B0604020202020204" pitchFamily="34" charset="0"/>
                <a:cs typeface="Arial" panose="020B0604020202020204" pitchFamily="34" charset="0"/>
              </a:rPr>
              <a:t>NLA</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86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539750" y="1989138"/>
            <a:ext cx="7743116" cy="901700"/>
          </a:xfrm>
        </p:spPr>
        <p:txBody>
          <a:bodyPr>
            <a:normAutofit fontScale="90000"/>
          </a:bodyPr>
          <a:lstStyle/>
          <a:p>
            <a:pPr eaLnBrk="1" hangingPunct="1">
              <a:defRPr/>
            </a:pPr>
            <a:br>
              <a:rPr lang="en-US" dirty="0">
                <a:ea typeface="ＭＳ Ｐゴシック" pitchFamily="34" charset="-128"/>
              </a:rPr>
            </a:br>
            <a:r>
              <a:rPr lang="en-US" dirty="0">
                <a:ea typeface="ＭＳ Ｐゴシック" pitchFamily="34" charset="-128"/>
              </a:rPr>
              <a:t>ENERGY EFFICIENCY IN THE PRIVATE RENTED SECTOR</a:t>
            </a:r>
          </a:p>
        </p:txBody>
      </p:sp>
      <p:sp>
        <p:nvSpPr>
          <p:cNvPr id="3" name="Subtitle 2"/>
          <p:cNvSpPr>
            <a:spLocks noGrp="1"/>
          </p:cNvSpPr>
          <p:nvPr>
            <p:ph type="subTitle" idx="1"/>
          </p:nvPr>
        </p:nvSpPr>
        <p:spPr>
          <a:xfrm>
            <a:off x="539750" y="3144838"/>
            <a:ext cx="6074114" cy="604837"/>
          </a:xfrm>
        </p:spPr>
        <p:txBody>
          <a:bodyPr rtlCol="0">
            <a:normAutofit/>
          </a:bodyPr>
          <a:lstStyle/>
          <a:p>
            <a:pPr eaLnBrk="1" fontAlgn="auto" hangingPunct="1">
              <a:spcAft>
                <a:spcPts val="0"/>
              </a:spcAft>
              <a:buFont typeface="Arial"/>
              <a:buNone/>
              <a:defRPr/>
            </a:pPr>
            <a:r>
              <a:rPr lang="en-US" dirty="0">
                <a:ea typeface="+mn-ea"/>
              </a:rPr>
              <a:t>Matthew Oliver - </a:t>
            </a:r>
            <a:r>
              <a:rPr lang="en-US" i="1" dirty="0">
                <a:ea typeface="+mn-ea"/>
              </a:rPr>
              <a:t>Policy &amp; Public Affairs Executive</a:t>
            </a:r>
          </a:p>
        </p:txBody>
      </p:sp>
      <p:sp>
        <p:nvSpPr>
          <p:cNvPr id="13316" name="TextBox 1"/>
          <p:cNvSpPr txBox="1">
            <a:spLocks noChangeArrowheads="1"/>
          </p:cNvSpPr>
          <p:nvPr/>
        </p:nvSpPr>
        <p:spPr bwMode="auto">
          <a:xfrm>
            <a:off x="5726113" y="4013200"/>
            <a:ext cx="3106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r>
              <a:rPr lang="en-GB" sz="1200" i="1" dirty="0">
                <a:solidFill>
                  <a:prstClr val="black"/>
                </a:solidFill>
              </a:rPr>
              <a:t>Insulated Render and Cladding Association</a:t>
            </a:r>
          </a:p>
          <a:p>
            <a:pPr algn="r" defTabSz="457200" eaLnBrk="1" hangingPunct="1"/>
            <a:r>
              <a:rPr lang="en-GB" sz="1200" i="1" dirty="0">
                <a:solidFill>
                  <a:prstClr val="black"/>
                </a:solidFill>
              </a:rPr>
              <a:t>March 2017</a:t>
            </a:r>
          </a:p>
        </p:txBody>
      </p:sp>
    </p:spTree>
    <p:extLst>
      <p:ext uri="{BB962C8B-B14F-4D97-AF65-F5344CB8AC3E}">
        <p14:creationId xmlns:p14="http://schemas.microsoft.com/office/powerpoint/2010/main" val="279441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 name="object 3"/>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9144">
            <a:solidFill>
              <a:srgbClr val="006EC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6978395" y="6163055"/>
            <a:ext cx="2165985" cy="695325"/>
          </a:xfrm>
          <a:custGeom>
            <a:avLst/>
            <a:gdLst/>
            <a:ahLst/>
            <a:cxnLst/>
            <a:rect l="l" t="t" r="r" b="b"/>
            <a:pathLst>
              <a:path w="2165984" h="695325">
                <a:moveTo>
                  <a:pt x="2165604" y="0"/>
                </a:moveTo>
                <a:lnTo>
                  <a:pt x="0" y="694943"/>
                </a:lnTo>
                <a:lnTo>
                  <a:pt x="2165604" y="694943"/>
                </a:lnTo>
                <a:lnTo>
                  <a:pt x="2165604" y="0"/>
                </a:lnTo>
                <a:close/>
              </a:path>
            </a:pathLst>
          </a:custGeom>
          <a:solidFill>
            <a:srgbClr val="FFFFFF"/>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8458358"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p:nvPr/>
        </p:nvSpPr>
        <p:spPr>
          <a:xfrm>
            <a:off x="7502390"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7990888"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9" name="object 9"/>
          <p:cNvSpPr/>
          <p:nvPr/>
        </p:nvSpPr>
        <p:spPr>
          <a:xfrm>
            <a:off x="8630203" y="576244"/>
            <a:ext cx="0" cy="429895"/>
          </a:xfrm>
          <a:custGeom>
            <a:avLst/>
            <a:gdLst/>
            <a:ahLst/>
            <a:cxnLst/>
            <a:rect l="l" t="t" r="r" b="b"/>
            <a:pathLst>
              <a:path h="429894">
                <a:moveTo>
                  <a:pt x="0" y="0"/>
                </a:moveTo>
                <a:lnTo>
                  <a:pt x="0" y="429800"/>
                </a:lnTo>
              </a:path>
            </a:pathLst>
          </a:custGeom>
          <a:ln w="1399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p:nvPr/>
        </p:nvSpPr>
        <p:spPr>
          <a:xfrm>
            <a:off x="8350951" y="662938"/>
            <a:ext cx="0" cy="343535"/>
          </a:xfrm>
          <a:custGeom>
            <a:avLst/>
            <a:gdLst/>
            <a:ahLst/>
            <a:cxnLst/>
            <a:rect l="l" t="t" r="r" b="b"/>
            <a:pathLst>
              <a:path h="343534">
                <a:moveTo>
                  <a:pt x="0" y="0"/>
                </a:moveTo>
                <a:lnTo>
                  <a:pt x="0" y="343106"/>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1" name="object 11"/>
          <p:cNvSpPr/>
          <p:nvPr/>
        </p:nvSpPr>
        <p:spPr>
          <a:xfrm>
            <a:off x="7898115" y="803933"/>
            <a:ext cx="0" cy="202565"/>
          </a:xfrm>
          <a:custGeom>
            <a:avLst/>
            <a:gdLst/>
            <a:ahLst/>
            <a:cxnLst/>
            <a:rect l="l" t="t" r="r" b="b"/>
            <a:pathLst>
              <a:path h="202565">
                <a:moveTo>
                  <a:pt x="0" y="0"/>
                </a:moveTo>
                <a:lnTo>
                  <a:pt x="0" y="202111"/>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2" name="object 12"/>
          <p:cNvSpPr/>
          <p:nvPr/>
        </p:nvSpPr>
        <p:spPr>
          <a:xfrm>
            <a:off x="7436198"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txBox="1"/>
          <p:nvPr/>
        </p:nvSpPr>
        <p:spPr>
          <a:xfrm>
            <a:off x="690778" y="3462146"/>
            <a:ext cx="3395345" cy="793115"/>
          </a:xfrm>
          <a:prstGeom prst="rect">
            <a:avLst/>
          </a:prstGeom>
        </p:spPr>
        <p:txBody>
          <a:bodyPr vert="horz" wrap="square" lIns="0" tIns="0" rIns="0" bIns="0" rtlCol="0">
            <a:spAutoFit/>
          </a:bodyPr>
          <a:lstStyle/>
          <a:p>
            <a:pPr marL="12700" eaLnBrk="1" fontAlgn="auto" hangingPunct="1">
              <a:spcBef>
                <a:spcPts val="0"/>
              </a:spcBef>
              <a:spcAft>
                <a:spcPts val="0"/>
              </a:spcAft>
            </a:pPr>
            <a:r>
              <a:rPr sz="2000" dirty="0">
                <a:solidFill>
                  <a:srgbClr val="FFFFFF"/>
                </a:solidFill>
                <a:latin typeface="Arial"/>
                <a:ea typeface="+mn-ea"/>
                <a:cs typeface="Arial"/>
              </a:rPr>
              <a:t>FIONA </a:t>
            </a:r>
            <a:r>
              <a:rPr sz="2000" spc="-5" dirty="0">
                <a:solidFill>
                  <a:srgbClr val="FFFFFF"/>
                </a:solidFill>
                <a:latin typeface="Arial"/>
                <a:ea typeface="+mn-ea"/>
                <a:cs typeface="Arial"/>
              </a:rPr>
              <a:t>GESKES,</a:t>
            </a:r>
            <a:r>
              <a:rPr sz="2000" spc="-195" dirty="0">
                <a:solidFill>
                  <a:srgbClr val="FFFFFF"/>
                </a:solidFill>
                <a:latin typeface="Arial"/>
                <a:ea typeface="+mn-ea"/>
                <a:cs typeface="Arial"/>
              </a:rPr>
              <a:t> </a:t>
            </a:r>
            <a:r>
              <a:rPr sz="2000" dirty="0">
                <a:solidFill>
                  <a:srgbClr val="FFFFFF"/>
                </a:solidFill>
                <a:latin typeface="Arial"/>
                <a:ea typeface="+mn-ea"/>
                <a:cs typeface="Arial"/>
              </a:rPr>
              <a:t>CBI</a:t>
            </a:r>
            <a:endParaRPr sz="2000">
              <a:solidFill>
                <a:prstClr val="black"/>
              </a:solidFill>
              <a:latin typeface="Arial"/>
              <a:ea typeface="+mn-ea"/>
              <a:cs typeface="Arial"/>
            </a:endParaRPr>
          </a:p>
          <a:p>
            <a:pPr marL="12700" eaLnBrk="1" fontAlgn="auto" hangingPunct="1">
              <a:spcBef>
                <a:spcPts val="1440"/>
              </a:spcBef>
              <a:spcAft>
                <a:spcPts val="0"/>
              </a:spcAft>
            </a:pPr>
            <a:r>
              <a:rPr sz="2000" spc="-15" dirty="0">
                <a:solidFill>
                  <a:srgbClr val="FFFFFF"/>
                </a:solidFill>
                <a:latin typeface="Arial"/>
                <a:ea typeface="+mn-ea"/>
                <a:cs typeface="Arial"/>
              </a:rPr>
              <a:t>THURSDAY </a:t>
            </a:r>
            <a:r>
              <a:rPr sz="2000" dirty="0">
                <a:solidFill>
                  <a:srgbClr val="FFFFFF"/>
                </a:solidFill>
                <a:latin typeface="Arial"/>
                <a:ea typeface="+mn-ea"/>
                <a:cs typeface="Arial"/>
              </a:rPr>
              <a:t>23 MARCH</a:t>
            </a:r>
            <a:r>
              <a:rPr sz="2000" spc="-114" dirty="0">
                <a:solidFill>
                  <a:srgbClr val="FFFFFF"/>
                </a:solidFill>
                <a:latin typeface="Arial"/>
                <a:ea typeface="+mn-ea"/>
                <a:cs typeface="Arial"/>
              </a:rPr>
              <a:t> </a:t>
            </a:r>
            <a:r>
              <a:rPr sz="2000" dirty="0">
                <a:solidFill>
                  <a:srgbClr val="FFFFFF"/>
                </a:solidFill>
                <a:latin typeface="Arial"/>
                <a:ea typeface="+mn-ea"/>
                <a:cs typeface="Arial"/>
              </a:rPr>
              <a:t>2017</a:t>
            </a:r>
            <a:endParaRPr sz="2000">
              <a:solidFill>
                <a:prstClr val="black"/>
              </a:solidFill>
              <a:latin typeface="Arial"/>
              <a:ea typeface="+mn-ea"/>
              <a:cs typeface="Arial"/>
            </a:endParaRPr>
          </a:p>
        </p:txBody>
      </p:sp>
      <p:sp>
        <p:nvSpPr>
          <p:cNvPr id="14" name="object 14"/>
          <p:cNvSpPr txBox="1">
            <a:spLocks noGrp="1"/>
          </p:cNvSpPr>
          <p:nvPr>
            <p:ph type="title"/>
          </p:nvPr>
        </p:nvSpPr>
        <p:spPr>
          <a:xfrm>
            <a:off x="691387" y="2362453"/>
            <a:ext cx="5455285" cy="975360"/>
          </a:xfrm>
          <a:prstGeom prst="rect">
            <a:avLst/>
          </a:prstGeom>
        </p:spPr>
        <p:txBody>
          <a:bodyPr vert="horz" wrap="square" lIns="0" tIns="0" rIns="0" bIns="0" rtlCol="0">
            <a:spAutoFit/>
          </a:bodyPr>
          <a:lstStyle/>
          <a:p>
            <a:pPr marL="12700" marR="5080">
              <a:lnSpc>
                <a:spcPts val="3840"/>
              </a:lnSpc>
            </a:pPr>
            <a:r>
              <a:rPr sz="4000" spc="-15" dirty="0"/>
              <a:t>OVERVIEW </a:t>
            </a:r>
            <a:r>
              <a:rPr sz="4000" spc="-5" dirty="0"/>
              <a:t>OF  </a:t>
            </a:r>
            <a:r>
              <a:rPr sz="4000" spc="-10" dirty="0"/>
              <a:t>MARKET</a:t>
            </a:r>
            <a:r>
              <a:rPr sz="4000" spc="-140" dirty="0"/>
              <a:t> </a:t>
            </a:r>
            <a:r>
              <a:rPr sz="4000" spc="-5" dirty="0"/>
              <a:t>CONDITIONS</a:t>
            </a:r>
            <a:endParaRPr sz="4000"/>
          </a:p>
        </p:txBody>
      </p:sp>
    </p:spTree>
    <p:extLst>
      <p:ext uri="{BB962C8B-B14F-4D97-AF65-F5344CB8AC3E}">
        <p14:creationId xmlns:p14="http://schemas.microsoft.com/office/powerpoint/2010/main" val="47909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06450" y="877888"/>
            <a:ext cx="7148513" cy="460375"/>
          </a:xfrm>
        </p:spPr>
        <p:txBody>
          <a:bodyPr/>
          <a:lstStyle/>
          <a:p>
            <a:r>
              <a:rPr lang="en-GB" b="1" dirty="0">
                <a:ea typeface="ＭＳ Ｐゴシック" pitchFamily="34" charset="-128"/>
              </a:rPr>
              <a:t>Contents</a:t>
            </a:r>
          </a:p>
        </p:txBody>
      </p:sp>
      <p:sp>
        <p:nvSpPr>
          <p:cNvPr id="14339" name="Content Placeholder 2"/>
          <p:cNvSpPr>
            <a:spLocks noGrp="1"/>
          </p:cNvSpPr>
          <p:nvPr>
            <p:ph idx="1"/>
          </p:nvPr>
        </p:nvSpPr>
        <p:spPr/>
        <p:txBody>
          <a:bodyPr/>
          <a:lstStyle/>
          <a:p>
            <a:pPr marL="304800"/>
            <a:endParaRPr lang="en-GB" dirty="0">
              <a:ea typeface="ＭＳ Ｐゴシック" pitchFamily="34" charset="-128"/>
            </a:endParaRPr>
          </a:p>
          <a:p>
            <a:pPr marL="304800"/>
            <a:r>
              <a:rPr lang="en-GB" dirty="0">
                <a:ea typeface="ＭＳ Ｐゴシック" pitchFamily="34" charset="-128"/>
              </a:rPr>
              <a:t>Who are the NLA</a:t>
            </a:r>
          </a:p>
          <a:p>
            <a:pPr marL="304800"/>
            <a:r>
              <a:rPr lang="en-GB" dirty="0">
                <a:ea typeface="ＭＳ Ｐゴシック" pitchFamily="34" charset="-128"/>
              </a:rPr>
              <a:t>Background </a:t>
            </a:r>
          </a:p>
          <a:p>
            <a:pPr marL="304800"/>
            <a:r>
              <a:rPr lang="en-GB" dirty="0">
                <a:ea typeface="ＭＳ Ｐゴシック" pitchFamily="34" charset="-128"/>
              </a:rPr>
              <a:t>Obstacles to Improvements</a:t>
            </a:r>
          </a:p>
          <a:p>
            <a:pPr marL="304800"/>
            <a:r>
              <a:rPr lang="en-GB" dirty="0">
                <a:ea typeface="ＭＳ Ｐゴシック" pitchFamily="34" charset="-128"/>
              </a:rPr>
              <a:t>Regulating the PRS</a:t>
            </a:r>
          </a:p>
          <a:p>
            <a:pPr marL="304800"/>
            <a:r>
              <a:rPr lang="en-GB" dirty="0">
                <a:ea typeface="ＭＳ Ｐゴシック" pitchFamily="34" charset="-128"/>
              </a:rPr>
              <a:t>Financing Improvements</a:t>
            </a:r>
          </a:p>
          <a:p>
            <a:pPr marL="304800"/>
            <a:r>
              <a:rPr lang="en-GB" dirty="0">
                <a:ea typeface="ＭＳ Ｐゴシック" pitchFamily="34" charset="-128"/>
              </a:rPr>
              <a:t>Engaging with Landlords</a:t>
            </a:r>
          </a:p>
          <a:p>
            <a:pPr marL="304800"/>
            <a:endParaRPr lang="en-GB" dirty="0">
              <a:ea typeface="ＭＳ Ｐゴシック" pitchFamily="34" charset="-128"/>
            </a:endParaRPr>
          </a:p>
        </p:txBody>
      </p:sp>
    </p:spTree>
    <p:extLst>
      <p:ext uri="{BB962C8B-B14F-4D97-AF65-F5344CB8AC3E}">
        <p14:creationId xmlns:p14="http://schemas.microsoft.com/office/powerpoint/2010/main" val="4288146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06450" y="877888"/>
            <a:ext cx="7148513" cy="460375"/>
          </a:xfrm>
        </p:spPr>
        <p:txBody>
          <a:bodyPr/>
          <a:lstStyle/>
          <a:p>
            <a:r>
              <a:rPr lang="en-GB" b="1">
                <a:ea typeface="ＭＳ Ｐゴシック" pitchFamily="34" charset="-128"/>
              </a:rPr>
              <a:t>The National Landlords Association</a:t>
            </a:r>
          </a:p>
        </p:txBody>
      </p:sp>
      <p:sp>
        <p:nvSpPr>
          <p:cNvPr id="14339" name="Content Placeholder 2"/>
          <p:cNvSpPr>
            <a:spLocks noGrp="1"/>
          </p:cNvSpPr>
          <p:nvPr>
            <p:ph idx="1"/>
          </p:nvPr>
        </p:nvSpPr>
        <p:spPr/>
        <p:txBody>
          <a:bodyPr/>
          <a:lstStyle/>
          <a:p>
            <a:pPr marL="304800"/>
            <a:r>
              <a:rPr lang="en-US" b="1" dirty="0">
                <a:solidFill>
                  <a:srgbClr val="00A0AF"/>
                </a:solidFill>
                <a:ea typeface="ＭＳ Ｐゴシック" pitchFamily="34" charset="-128"/>
              </a:rPr>
              <a:t>The UK’s leading representative </a:t>
            </a:r>
            <a:r>
              <a:rPr lang="en-US" b="1" dirty="0" err="1">
                <a:solidFill>
                  <a:srgbClr val="00A0AF"/>
                </a:solidFill>
                <a:ea typeface="ＭＳ Ｐゴシック" pitchFamily="34" charset="-128"/>
              </a:rPr>
              <a:t>organisation</a:t>
            </a:r>
            <a:r>
              <a:rPr lang="en-US" b="1" dirty="0">
                <a:solidFill>
                  <a:srgbClr val="00A0AF"/>
                </a:solidFill>
                <a:ea typeface="ＭＳ Ｐゴシック" pitchFamily="34" charset="-128"/>
              </a:rPr>
              <a:t> for private residential landlords</a:t>
            </a:r>
          </a:p>
          <a:p>
            <a:pPr lvl="1"/>
            <a:r>
              <a:rPr lang="en-US" sz="2200" dirty="0">
                <a:ea typeface="ＭＳ Ｐゴシック" pitchFamily="34" charset="-128"/>
              </a:rPr>
              <a:t>Working with 76,000 landlords, including 35,000 paying members</a:t>
            </a:r>
          </a:p>
          <a:p>
            <a:pPr lvl="1"/>
            <a:r>
              <a:rPr lang="en-US" sz="2200" dirty="0">
                <a:ea typeface="ＭＳ Ｐゴシック" pitchFamily="34" charset="-128"/>
              </a:rPr>
              <a:t>Providing information, advice and services to support their businesses</a:t>
            </a:r>
          </a:p>
          <a:p>
            <a:pPr lvl="1"/>
            <a:r>
              <a:rPr lang="en-US" sz="2200" dirty="0">
                <a:ea typeface="ＭＳ Ｐゴシック" pitchFamily="34" charset="-128"/>
              </a:rPr>
              <a:t>Campaigning to influence policy and to make the landlords’ voice heard</a:t>
            </a:r>
          </a:p>
          <a:p>
            <a:pPr lvl="1"/>
            <a:r>
              <a:rPr lang="en-US" sz="2200" dirty="0">
                <a:ea typeface="ＭＳ Ｐゴシック" pitchFamily="34" charset="-128"/>
              </a:rPr>
              <a:t>Working to raise standards in the private rented sector and ensure landlords are aware of their rights and responsibilities</a:t>
            </a:r>
          </a:p>
          <a:p>
            <a:pPr marL="304800"/>
            <a:endParaRPr lang="en-GB" dirty="0">
              <a:ea typeface="ＭＳ Ｐゴシック" pitchFamily="34" charset="-128"/>
            </a:endParaRPr>
          </a:p>
        </p:txBody>
      </p:sp>
    </p:spTree>
    <p:extLst>
      <p:ext uri="{BB962C8B-B14F-4D97-AF65-F5344CB8AC3E}">
        <p14:creationId xmlns:p14="http://schemas.microsoft.com/office/powerpoint/2010/main" val="2818590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20% of Dwellings…</a:t>
            </a:r>
          </a:p>
        </p:txBody>
      </p:sp>
      <p:sp>
        <p:nvSpPr>
          <p:cNvPr id="3" name="TextBox 2"/>
          <p:cNvSpPr txBox="1"/>
          <p:nvPr/>
        </p:nvSpPr>
        <p:spPr>
          <a:xfrm>
            <a:off x="4114800" y="6086475"/>
            <a:ext cx="3819525" cy="276999"/>
          </a:xfrm>
          <a:prstGeom prst="rect">
            <a:avLst/>
          </a:prstGeom>
          <a:noFill/>
        </p:spPr>
        <p:txBody>
          <a:bodyPr wrap="square" rtlCol="0">
            <a:spAutoFit/>
          </a:bodyPr>
          <a:lstStyle/>
          <a:p>
            <a:pPr defTabSz="457200" eaLnBrk="1" hangingPunct="1"/>
            <a:r>
              <a:rPr lang="en-GB" sz="1200" b="1" i="1" dirty="0">
                <a:solidFill>
                  <a:prstClr val="black"/>
                </a:solidFill>
              </a:rPr>
              <a:t>English Housing Survey 2015-16</a:t>
            </a:r>
          </a:p>
        </p:txBody>
      </p:sp>
      <p:graphicFrame>
        <p:nvGraphicFramePr>
          <p:cNvPr id="5" name="Chart 4"/>
          <p:cNvGraphicFramePr>
            <a:graphicFrameLocks/>
          </p:cNvGraphicFramePr>
          <p:nvPr>
            <p:extLst/>
          </p:nvPr>
        </p:nvGraphicFramePr>
        <p:xfrm>
          <a:off x="495300" y="1650999"/>
          <a:ext cx="8102600" cy="4435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2526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PRS: More Older Stock …</a:t>
            </a:r>
          </a:p>
        </p:txBody>
      </p:sp>
      <p:sp>
        <p:nvSpPr>
          <p:cNvPr id="5" name="TextBox 4"/>
          <p:cNvSpPr txBox="1"/>
          <p:nvPr/>
        </p:nvSpPr>
        <p:spPr>
          <a:xfrm>
            <a:off x="1894988" y="5813114"/>
            <a:ext cx="5326602" cy="369332"/>
          </a:xfrm>
          <a:prstGeom prst="rect">
            <a:avLst/>
          </a:prstGeom>
          <a:noFill/>
        </p:spPr>
        <p:txBody>
          <a:bodyPr wrap="square" rtlCol="0">
            <a:spAutoFit/>
          </a:bodyPr>
          <a:lstStyle/>
          <a:p>
            <a:pPr algn="ctr" defTabSz="457200" eaLnBrk="1" hangingPunct="1"/>
            <a:r>
              <a:rPr lang="en-GB" sz="1800" b="1" i="1" dirty="0">
                <a:solidFill>
                  <a:prstClr val="black"/>
                </a:solidFill>
              </a:rPr>
              <a:t>Age of Housing Stock by Tenure</a:t>
            </a:r>
          </a:p>
        </p:txBody>
      </p:sp>
      <p:sp>
        <p:nvSpPr>
          <p:cNvPr id="6" name="TextBox 5"/>
          <p:cNvSpPr txBox="1"/>
          <p:nvPr/>
        </p:nvSpPr>
        <p:spPr>
          <a:xfrm>
            <a:off x="5905500" y="6196614"/>
            <a:ext cx="3078700" cy="276999"/>
          </a:xfrm>
          <a:prstGeom prst="rect">
            <a:avLst/>
          </a:prstGeom>
          <a:noFill/>
        </p:spPr>
        <p:txBody>
          <a:bodyPr wrap="square" rtlCol="0">
            <a:spAutoFit/>
          </a:bodyPr>
          <a:lstStyle/>
          <a:p>
            <a:pPr defTabSz="457200" eaLnBrk="1" hangingPunct="1"/>
            <a:r>
              <a:rPr lang="en-GB" sz="1200" i="1" dirty="0">
                <a:solidFill>
                  <a:prstClr val="black"/>
                </a:solidFill>
              </a:rPr>
              <a:t>Source: English Housing Survey 2015-16</a:t>
            </a:r>
          </a:p>
        </p:txBody>
      </p:sp>
      <p:graphicFrame>
        <p:nvGraphicFramePr>
          <p:cNvPr id="8" name="Chart 7"/>
          <p:cNvGraphicFramePr>
            <a:graphicFrameLocks/>
          </p:cNvGraphicFramePr>
          <p:nvPr>
            <p:extLst/>
          </p:nvPr>
        </p:nvGraphicFramePr>
        <p:xfrm>
          <a:off x="277812" y="1676400"/>
          <a:ext cx="8574088" cy="41367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4306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49" y="877888"/>
            <a:ext cx="7130193" cy="460375"/>
          </a:xfrm>
        </p:spPr>
        <p:txBody>
          <a:bodyPr/>
          <a:lstStyle/>
          <a:p>
            <a:r>
              <a:rPr lang="en-GB" sz="3000" b="1" dirty="0"/>
              <a:t>… And Poorer Energy Performance …</a:t>
            </a:r>
          </a:p>
        </p:txBody>
      </p:sp>
      <p:sp>
        <p:nvSpPr>
          <p:cNvPr id="5" name="TextBox 4"/>
          <p:cNvSpPr txBox="1"/>
          <p:nvPr/>
        </p:nvSpPr>
        <p:spPr>
          <a:xfrm>
            <a:off x="5892800" y="6196614"/>
            <a:ext cx="3091400" cy="276999"/>
          </a:xfrm>
          <a:prstGeom prst="rect">
            <a:avLst/>
          </a:prstGeom>
          <a:noFill/>
        </p:spPr>
        <p:txBody>
          <a:bodyPr wrap="square" rtlCol="0">
            <a:spAutoFit/>
          </a:bodyPr>
          <a:lstStyle/>
          <a:p>
            <a:pPr defTabSz="457200" eaLnBrk="1" hangingPunct="1"/>
            <a:r>
              <a:rPr lang="en-GB" sz="1200" i="1" dirty="0">
                <a:solidFill>
                  <a:prstClr val="black"/>
                </a:solidFill>
              </a:rPr>
              <a:t>Source: English Housing Survey 2015-16</a:t>
            </a:r>
          </a:p>
        </p:txBody>
      </p:sp>
      <p:sp>
        <p:nvSpPr>
          <p:cNvPr id="6" name="TextBox 5"/>
          <p:cNvSpPr txBox="1"/>
          <p:nvPr/>
        </p:nvSpPr>
        <p:spPr>
          <a:xfrm>
            <a:off x="1411554" y="5699462"/>
            <a:ext cx="6525088" cy="369332"/>
          </a:xfrm>
          <a:prstGeom prst="rect">
            <a:avLst/>
          </a:prstGeom>
          <a:noFill/>
        </p:spPr>
        <p:txBody>
          <a:bodyPr wrap="square" rtlCol="0">
            <a:spAutoFit/>
          </a:bodyPr>
          <a:lstStyle/>
          <a:p>
            <a:pPr algn="ctr" defTabSz="457200" eaLnBrk="1" hangingPunct="1"/>
            <a:r>
              <a:rPr lang="en-GB" sz="1800" b="1" i="1" dirty="0">
                <a:solidFill>
                  <a:prstClr val="black"/>
                </a:solidFill>
              </a:rPr>
              <a:t>Energy Performance of Private Sector Dwellings (%)</a:t>
            </a:r>
          </a:p>
        </p:txBody>
      </p:sp>
      <p:graphicFrame>
        <p:nvGraphicFramePr>
          <p:cNvPr id="7" name="Chart 6"/>
          <p:cNvGraphicFramePr>
            <a:graphicFrameLocks/>
          </p:cNvGraphicFramePr>
          <p:nvPr>
            <p:extLst/>
          </p:nvPr>
        </p:nvGraphicFramePr>
        <p:xfrm>
          <a:off x="368300" y="1625600"/>
          <a:ext cx="8615900" cy="4073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10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877888"/>
            <a:ext cx="6851650" cy="460375"/>
          </a:xfrm>
        </p:spPr>
        <p:txBody>
          <a:bodyPr/>
          <a:lstStyle/>
          <a:p>
            <a:r>
              <a:rPr lang="en-GB" dirty="0"/>
              <a:t>…which varies across the country…</a:t>
            </a:r>
          </a:p>
        </p:txBody>
      </p:sp>
      <p:graphicFrame>
        <p:nvGraphicFramePr>
          <p:cNvPr id="4" name="Chart 3"/>
          <p:cNvGraphicFramePr>
            <a:graphicFrameLocks/>
          </p:cNvGraphicFramePr>
          <p:nvPr>
            <p:extLst/>
          </p:nvPr>
        </p:nvGraphicFramePr>
        <p:xfrm>
          <a:off x="558800" y="1701800"/>
          <a:ext cx="79375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027936" y="6196614"/>
            <a:ext cx="2956264" cy="276999"/>
          </a:xfrm>
          <a:prstGeom prst="rect">
            <a:avLst/>
          </a:prstGeom>
          <a:noFill/>
        </p:spPr>
        <p:txBody>
          <a:bodyPr wrap="square" rtlCol="0">
            <a:spAutoFit/>
          </a:bodyPr>
          <a:lstStyle/>
          <a:p>
            <a:pPr defTabSz="457200" eaLnBrk="1" hangingPunct="1"/>
            <a:r>
              <a:rPr lang="en-GB" sz="1200" i="1" dirty="0">
                <a:solidFill>
                  <a:prstClr val="black"/>
                </a:solidFill>
              </a:rPr>
              <a:t>Source: DBEIS</a:t>
            </a:r>
          </a:p>
        </p:txBody>
      </p:sp>
    </p:spTree>
    <p:extLst>
      <p:ext uri="{BB962C8B-B14F-4D97-AF65-F5344CB8AC3E}">
        <p14:creationId xmlns:p14="http://schemas.microsoft.com/office/powerpoint/2010/main" val="1758074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48" y="877888"/>
            <a:ext cx="7680603" cy="460375"/>
          </a:xfrm>
        </p:spPr>
        <p:txBody>
          <a:bodyPr/>
          <a:lstStyle/>
          <a:p>
            <a:r>
              <a:rPr lang="en-GB" sz="3000" b="1" dirty="0"/>
              <a:t>Means More Opportunities to Upgrade</a:t>
            </a:r>
          </a:p>
        </p:txBody>
      </p:sp>
      <p:sp>
        <p:nvSpPr>
          <p:cNvPr id="4" name="TextBox 3"/>
          <p:cNvSpPr txBox="1"/>
          <p:nvPr/>
        </p:nvSpPr>
        <p:spPr>
          <a:xfrm>
            <a:off x="5892800" y="6196614"/>
            <a:ext cx="3091400" cy="276999"/>
          </a:xfrm>
          <a:prstGeom prst="rect">
            <a:avLst/>
          </a:prstGeom>
          <a:noFill/>
        </p:spPr>
        <p:txBody>
          <a:bodyPr wrap="square" rtlCol="0">
            <a:spAutoFit/>
          </a:bodyPr>
          <a:lstStyle/>
          <a:p>
            <a:pPr defTabSz="457200" eaLnBrk="1" hangingPunct="1"/>
            <a:r>
              <a:rPr lang="en-GB" sz="1200" i="1" dirty="0">
                <a:solidFill>
                  <a:prstClr val="black"/>
                </a:solidFill>
              </a:rPr>
              <a:t>Source: English Housing Survey 2015-16</a:t>
            </a:r>
          </a:p>
        </p:txBody>
      </p:sp>
      <p:graphicFrame>
        <p:nvGraphicFramePr>
          <p:cNvPr id="5" name="Chart 4"/>
          <p:cNvGraphicFramePr>
            <a:graphicFrameLocks/>
          </p:cNvGraphicFramePr>
          <p:nvPr>
            <p:extLst/>
          </p:nvPr>
        </p:nvGraphicFramePr>
        <p:xfrm>
          <a:off x="318937" y="1603374"/>
          <a:ext cx="8571063" cy="4593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1135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marL="457200" indent="-457200" eaLnBrk="1" hangingPunct="1">
              <a:defRPr/>
            </a:pPr>
            <a:r>
              <a:rPr lang="en-US" sz="2800" b="1" dirty="0">
                <a:ea typeface="ＭＳ Ｐゴシック" pitchFamily="34" charset="-128"/>
              </a:rPr>
              <a:t>Obstacles to improvements</a:t>
            </a:r>
          </a:p>
        </p:txBody>
      </p:sp>
      <p:sp>
        <p:nvSpPr>
          <p:cNvPr id="8195" name="Content Placeholder 2"/>
          <p:cNvSpPr>
            <a:spLocks noGrp="1"/>
          </p:cNvSpPr>
          <p:nvPr>
            <p:ph idx="1"/>
          </p:nvPr>
        </p:nvSpPr>
        <p:spPr/>
        <p:txBody>
          <a:bodyPr>
            <a:normAutofit fontScale="92500" lnSpcReduction="10000"/>
          </a:bodyPr>
          <a:lstStyle/>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Lack of available funding</a:t>
            </a:r>
          </a:p>
          <a:p>
            <a:pPr marL="436950" lvl="1" indent="0" eaLnBrk="1" hangingPunct="1">
              <a:buClr>
                <a:srgbClr val="00A0AF"/>
              </a:buClr>
              <a:buNone/>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Energy Efficiency Schemes not effective in multi-occupancy buildings</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Funding incorrectly targeted at occupiers rather than owners</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Locating eligible occupants was extremely difficult</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Failure of the Green Deal</a:t>
            </a:r>
          </a:p>
          <a:p>
            <a:pPr marL="894150" lvl="1" indent="-457200" eaLnBrk="1" hangingPunct="1">
              <a:defRPr/>
            </a:pPr>
            <a:endParaRPr lang="en-US" dirty="0">
              <a:ea typeface="ＭＳ Ｐゴシック" pitchFamily="34" charset="-128"/>
            </a:endParaRPr>
          </a:p>
          <a:p>
            <a:pPr marL="894150" lvl="1" indent="-457200" eaLnBrk="1" hangingPunct="1">
              <a:defRPr/>
            </a:pPr>
            <a:endParaRPr lang="en-US" dirty="0">
              <a:ea typeface="ＭＳ Ｐゴシック" pitchFamily="34" charset="-128"/>
            </a:endParaRPr>
          </a:p>
        </p:txBody>
      </p:sp>
    </p:spTree>
    <p:extLst>
      <p:ext uri="{BB962C8B-B14F-4D97-AF65-F5344CB8AC3E}">
        <p14:creationId xmlns:p14="http://schemas.microsoft.com/office/powerpoint/2010/main" val="3595463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ＭＳ Ｐゴシック" pitchFamily="34" charset="-128"/>
              </a:rPr>
              <a:t>The ‘split incentive’ &amp; No Imperative</a:t>
            </a:r>
            <a:endParaRPr lang="en-GB" dirty="0"/>
          </a:p>
        </p:txBody>
      </p:sp>
      <p:sp>
        <p:nvSpPr>
          <p:cNvPr id="3" name="Content Placeholder 2"/>
          <p:cNvSpPr>
            <a:spLocks noGrp="1"/>
          </p:cNvSpPr>
          <p:nvPr>
            <p:ph idx="1"/>
          </p:nvPr>
        </p:nvSpPr>
        <p:spPr>
          <a:xfrm>
            <a:off x="457200" y="1600200"/>
            <a:ext cx="8382000" cy="4851400"/>
          </a:xfrm>
        </p:spPr>
        <p:txBody>
          <a:bodyPr/>
          <a:lstStyle/>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Landlords pay for the improvements</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Tenants benefit from reduced fuel bills and warmer homes</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US" dirty="0">
                <a:ea typeface="ＭＳ Ｐゴシック" pitchFamily="34" charset="-128"/>
              </a:rPr>
              <a:t>Landlords unlikely to recoup their costs</a:t>
            </a:r>
          </a:p>
          <a:p>
            <a:pPr marL="436950" lvl="1" indent="0" eaLnBrk="1" hangingPunct="1">
              <a:buClr>
                <a:srgbClr val="00A0AF"/>
              </a:buClr>
              <a:buNone/>
              <a:defRPr/>
            </a:pPr>
            <a:endParaRPr lang="en-US" dirty="0">
              <a:ea typeface="ＭＳ Ｐゴシック" pitchFamily="34" charset="-128"/>
            </a:endParaRPr>
          </a:p>
          <a:p>
            <a:pPr marL="894150" lvl="1" indent="-457200" eaLnBrk="1" hangingPunct="1">
              <a:buClr>
                <a:srgbClr val="00A0AF"/>
              </a:buClr>
              <a:buFont typeface="Wingdings" panose="05000000000000000000" pitchFamily="2" charset="2"/>
              <a:buChar char="§"/>
              <a:defRPr/>
            </a:pPr>
            <a:r>
              <a:rPr lang="en-GB" dirty="0"/>
              <a:t>The demand is there – no market necessity</a:t>
            </a:r>
          </a:p>
          <a:p>
            <a:pPr marL="436950" lvl="1" indent="0" eaLnBrk="1" hangingPunct="1">
              <a:buClr>
                <a:srgbClr val="00A0AF"/>
              </a:buClr>
              <a:buNone/>
              <a:defRPr/>
            </a:pPr>
            <a:endParaRPr lang="en-GB" dirty="0"/>
          </a:p>
          <a:p>
            <a:pPr marL="894150" lvl="1" indent="-457200" eaLnBrk="1" hangingPunct="1">
              <a:buClr>
                <a:srgbClr val="00A0AF"/>
              </a:buClr>
              <a:buFont typeface="Wingdings" panose="05000000000000000000" pitchFamily="2" charset="2"/>
              <a:buChar char="§"/>
              <a:defRPr/>
            </a:pPr>
            <a:r>
              <a:rPr lang="en-GB" dirty="0"/>
              <a:t>Tenants are seemingly not too fussed</a:t>
            </a:r>
          </a:p>
          <a:p>
            <a:pPr marL="894150" lvl="1" indent="-457200" eaLnBrk="1" hangingPunct="1">
              <a:buClr>
                <a:srgbClr val="00A0AF"/>
              </a:buClr>
              <a:buFont typeface="Wingdings" panose="05000000000000000000" pitchFamily="2" charset="2"/>
              <a:buChar char="§"/>
              <a:defRPr/>
            </a:pPr>
            <a:endParaRPr lang="en-US" dirty="0">
              <a:ea typeface="ＭＳ Ｐゴシック" pitchFamily="34" charset="-128"/>
            </a:endParaRPr>
          </a:p>
          <a:p>
            <a:endParaRPr lang="en-GB" dirty="0"/>
          </a:p>
        </p:txBody>
      </p:sp>
    </p:spTree>
    <p:extLst>
      <p:ext uri="{BB962C8B-B14F-4D97-AF65-F5344CB8AC3E}">
        <p14:creationId xmlns:p14="http://schemas.microsoft.com/office/powerpoint/2010/main" val="2975010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49" y="877888"/>
            <a:ext cx="7186083" cy="460375"/>
          </a:xfrm>
        </p:spPr>
        <p:txBody>
          <a:bodyPr>
            <a:noAutofit/>
          </a:bodyPr>
          <a:lstStyle/>
          <a:p>
            <a:r>
              <a:rPr sz="1600" dirty="0"/>
              <a:t>Did you consider the energy efficiency of your home when deciding to live there?</a:t>
            </a:r>
          </a:p>
        </p:txBody>
      </p:sp>
      <p:pic>
        <p:nvPicPr>
          <p:cNvPr id="4" name="Picture 3" descr="chart10474799820.png"/>
          <p:cNvPicPr>
            <a:picLocks noChangeAspect="1"/>
          </p:cNvPicPr>
          <p:nvPr/>
        </p:nvPicPr>
        <p:blipFill>
          <a:blip r:embed="rId3"/>
          <a:stretch>
            <a:fillRect/>
          </a:stretch>
        </p:blipFill>
        <p:spPr>
          <a:xfrm>
            <a:off x="118533" y="1464733"/>
            <a:ext cx="8762999" cy="4766589"/>
          </a:xfrm>
          <a:prstGeom prst="rect">
            <a:avLst/>
          </a:prstGeom>
        </p:spPr>
      </p:pic>
    </p:spTree>
    <p:extLst>
      <p:ext uri="{BB962C8B-B14F-4D97-AF65-F5344CB8AC3E}">
        <p14:creationId xmlns:p14="http://schemas.microsoft.com/office/powerpoint/2010/main" val="3511425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81171" y="2382011"/>
            <a:ext cx="0" cy="767080"/>
          </a:xfrm>
          <a:custGeom>
            <a:avLst/>
            <a:gdLst/>
            <a:ahLst/>
            <a:cxnLst/>
            <a:rect l="l" t="t" r="r" b="b"/>
            <a:pathLst>
              <a:path h="767080">
                <a:moveTo>
                  <a:pt x="0" y="0"/>
                </a:moveTo>
                <a:lnTo>
                  <a:pt x="0" y="766572"/>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 name="object 3"/>
          <p:cNvSpPr/>
          <p:nvPr/>
        </p:nvSpPr>
        <p:spPr>
          <a:xfrm>
            <a:off x="3863340" y="2618232"/>
            <a:ext cx="0" cy="530860"/>
          </a:xfrm>
          <a:custGeom>
            <a:avLst/>
            <a:gdLst/>
            <a:ahLst/>
            <a:cxnLst/>
            <a:rect l="l" t="t" r="r" b="b"/>
            <a:pathLst>
              <a:path h="530860">
                <a:moveTo>
                  <a:pt x="0" y="0"/>
                </a:moveTo>
                <a:lnTo>
                  <a:pt x="0" y="530351"/>
                </a:lnTo>
              </a:path>
            </a:pathLst>
          </a:custGeom>
          <a:ln w="36575">
            <a:solidFill>
              <a:srgbClr val="FF671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 name="object 4"/>
          <p:cNvSpPr/>
          <p:nvPr/>
        </p:nvSpPr>
        <p:spPr>
          <a:xfrm>
            <a:off x="3936491" y="2581655"/>
            <a:ext cx="0" cy="567055"/>
          </a:xfrm>
          <a:custGeom>
            <a:avLst/>
            <a:gdLst/>
            <a:ahLst/>
            <a:cxnLst/>
            <a:rect l="l" t="t" r="r" b="b"/>
            <a:pathLst>
              <a:path h="567055">
                <a:moveTo>
                  <a:pt x="0" y="0"/>
                </a:moveTo>
                <a:lnTo>
                  <a:pt x="0" y="566927"/>
                </a:lnTo>
              </a:path>
            </a:pathLst>
          </a:custGeom>
          <a:ln w="36575">
            <a:solidFill>
              <a:srgbClr val="FF671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803148" y="2836164"/>
            <a:ext cx="0" cy="312420"/>
          </a:xfrm>
          <a:custGeom>
            <a:avLst/>
            <a:gdLst/>
            <a:ahLst/>
            <a:cxnLst/>
            <a:rect l="l" t="t" r="r" b="b"/>
            <a:pathLst>
              <a:path h="312419">
                <a:moveTo>
                  <a:pt x="0" y="0"/>
                </a:moveTo>
                <a:lnTo>
                  <a:pt x="0" y="312420"/>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876300" y="2929127"/>
            <a:ext cx="0" cy="219710"/>
          </a:xfrm>
          <a:custGeom>
            <a:avLst/>
            <a:gdLst/>
            <a:ahLst/>
            <a:cxnLst/>
            <a:rect l="l" t="t" r="r" b="b"/>
            <a:pathLst>
              <a:path h="219710">
                <a:moveTo>
                  <a:pt x="0" y="0"/>
                </a:moveTo>
                <a:lnTo>
                  <a:pt x="0" y="219456"/>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p:nvPr/>
        </p:nvSpPr>
        <p:spPr>
          <a:xfrm>
            <a:off x="949452" y="3012948"/>
            <a:ext cx="0" cy="135890"/>
          </a:xfrm>
          <a:custGeom>
            <a:avLst/>
            <a:gdLst/>
            <a:ahLst/>
            <a:cxnLst/>
            <a:rect l="l" t="t" r="r" b="b"/>
            <a:pathLst>
              <a:path h="135889">
                <a:moveTo>
                  <a:pt x="0" y="0"/>
                </a:moveTo>
                <a:lnTo>
                  <a:pt x="0" y="135636"/>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1021841" y="2810255"/>
            <a:ext cx="0" cy="338455"/>
          </a:xfrm>
          <a:custGeom>
            <a:avLst/>
            <a:gdLst/>
            <a:ahLst/>
            <a:cxnLst/>
            <a:rect l="l" t="t" r="r" b="b"/>
            <a:pathLst>
              <a:path h="338455">
                <a:moveTo>
                  <a:pt x="0" y="0"/>
                </a:moveTo>
                <a:lnTo>
                  <a:pt x="0" y="338328"/>
                </a:lnTo>
              </a:path>
            </a:pathLst>
          </a:custGeom>
          <a:ln w="35052">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9" name="object 9"/>
          <p:cNvSpPr/>
          <p:nvPr/>
        </p:nvSpPr>
        <p:spPr>
          <a:xfrm>
            <a:off x="1094232" y="2194560"/>
            <a:ext cx="0" cy="954405"/>
          </a:xfrm>
          <a:custGeom>
            <a:avLst/>
            <a:gdLst/>
            <a:ahLst/>
            <a:cxnLst/>
            <a:rect l="l" t="t" r="r" b="b"/>
            <a:pathLst>
              <a:path h="954405">
                <a:moveTo>
                  <a:pt x="0" y="0"/>
                </a:moveTo>
                <a:lnTo>
                  <a:pt x="0" y="95402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p:nvPr/>
        </p:nvSpPr>
        <p:spPr>
          <a:xfrm>
            <a:off x="1167383" y="2450592"/>
            <a:ext cx="0" cy="698500"/>
          </a:xfrm>
          <a:custGeom>
            <a:avLst/>
            <a:gdLst/>
            <a:ahLst/>
            <a:cxnLst/>
            <a:rect l="l" t="t" r="r" b="b"/>
            <a:pathLst>
              <a:path h="698500">
                <a:moveTo>
                  <a:pt x="0" y="0"/>
                </a:moveTo>
                <a:lnTo>
                  <a:pt x="0" y="697992"/>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1" name="object 11"/>
          <p:cNvSpPr/>
          <p:nvPr/>
        </p:nvSpPr>
        <p:spPr>
          <a:xfrm>
            <a:off x="1240536" y="2429255"/>
            <a:ext cx="0" cy="719455"/>
          </a:xfrm>
          <a:custGeom>
            <a:avLst/>
            <a:gdLst/>
            <a:ahLst/>
            <a:cxnLst/>
            <a:rect l="l" t="t" r="r" b="b"/>
            <a:pathLst>
              <a:path h="719455">
                <a:moveTo>
                  <a:pt x="0" y="0"/>
                </a:moveTo>
                <a:lnTo>
                  <a:pt x="0" y="719328"/>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2" name="object 12"/>
          <p:cNvSpPr/>
          <p:nvPr/>
        </p:nvSpPr>
        <p:spPr>
          <a:xfrm>
            <a:off x="1313688" y="2436876"/>
            <a:ext cx="0" cy="711835"/>
          </a:xfrm>
          <a:custGeom>
            <a:avLst/>
            <a:gdLst/>
            <a:ahLst/>
            <a:cxnLst/>
            <a:rect l="l" t="t" r="r" b="b"/>
            <a:pathLst>
              <a:path h="711835">
                <a:moveTo>
                  <a:pt x="0" y="0"/>
                </a:moveTo>
                <a:lnTo>
                  <a:pt x="0" y="711708"/>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p:nvPr/>
        </p:nvSpPr>
        <p:spPr>
          <a:xfrm>
            <a:off x="1386839" y="3009900"/>
            <a:ext cx="0" cy="139065"/>
          </a:xfrm>
          <a:custGeom>
            <a:avLst/>
            <a:gdLst/>
            <a:ahLst/>
            <a:cxnLst/>
            <a:rect l="l" t="t" r="r" b="b"/>
            <a:pathLst>
              <a:path h="139064">
                <a:moveTo>
                  <a:pt x="0" y="0"/>
                </a:moveTo>
                <a:lnTo>
                  <a:pt x="0" y="13868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4" name="object 14"/>
          <p:cNvSpPr/>
          <p:nvPr/>
        </p:nvSpPr>
        <p:spPr>
          <a:xfrm>
            <a:off x="1458467" y="3148583"/>
            <a:ext cx="0" cy="614680"/>
          </a:xfrm>
          <a:custGeom>
            <a:avLst/>
            <a:gdLst/>
            <a:ahLst/>
            <a:cxnLst/>
            <a:rect l="l" t="t" r="r" b="b"/>
            <a:pathLst>
              <a:path h="614679">
                <a:moveTo>
                  <a:pt x="0" y="0"/>
                </a:moveTo>
                <a:lnTo>
                  <a:pt x="0" y="614171"/>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5" name="object 15"/>
          <p:cNvSpPr/>
          <p:nvPr/>
        </p:nvSpPr>
        <p:spPr>
          <a:xfrm>
            <a:off x="1531619" y="3148583"/>
            <a:ext cx="0" cy="1592580"/>
          </a:xfrm>
          <a:custGeom>
            <a:avLst/>
            <a:gdLst/>
            <a:ahLst/>
            <a:cxnLst/>
            <a:rect l="l" t="t" r="r" b="b"/>
            <a:pathLst>
              <a:path h="1592579">
                <a:moveTo>
                  <a:pt x="0" y="0"/>
                </a:moveTo>
                <a:lnTo>
                  <a:pt x="0" y="1592579"/>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6" name="object 16"/>
          <p:cNvSpPr/>
          <p:nvPr/>
        </p:nvSpPr>
        <p:spPr>
          <a:xfrm>
            <a:off x="1604772" y="3148583"/>
            <a:ext cx="0" cy="2135505"/>
          </a:xfrm>
          <a:custGeom>
            <a:avLst/>
            <a:gdLst/>
            <a:ahLst/>
            <a:cxnLst/>
            <a:rect l="l" t="t" r="r" b="b"/>
            <a:pathLst>
              <a:path h="2135504">
                <a:moveTo>
                  <a:pt x="0" y="0"/>
                </a:moveTo>
                <a:lnTo>
                  <a:pt x="0" y="213512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object 17"/>
          <p:cNvSpPr/>
          <p:nvPr/>
        </p:nvSpPr>
        <p:spPr>
          <a:xfrm>
            <a:off x="1677923" y="3148583"/>
            <a:ext cx="0" cy="1537970"/>
          </a:xfrm>
          <a:custGeom>
            <a:avLst/>
            <a:gdLst/>
            <a:ahLst/>
            <a:cxnLst/>
            <a:rect l="l" t="t" r="r" b="b"/>
            <a:pathLst>
              <a:path h="1537970">
                <a:moveTo>
                  <a:pt x="0" y="0"/>
                </a:moveTo>
                <a:lnTo>
                  <a:pt x="0" y="1537715"/>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object 18"/>
          <p:cNvSpPr/>
          <p:nvPr/>
        </p:nvSpPr>
        <p:spPr>
          <a:xfrm>
            <a:off x="1751076" y="3148583"/>
            <a:ext cx="0" cy="216535"/>
          </a:xfrm>
          <a:custGeom>
            <a:avLst/>
            <a:gdLst/>
            <a:ahLst/>
            <a:cxnLst/>
            <a:rect l="l" t="t" r="r" b="b"/>
            <a:pathLst>
              <a:path h="216535">
                <a:moveTo>
                  <a:pt x="0" y="0"/>
                </a:moveTo>
                <a:lnTo>
                  <a:pt x="0" y="216407"/>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object 19"/>
          <p:cNvSpPr/>
          <p:nvPr/>
        </p:nvSpPr>
        <p:spPr>
          <a:xfrm>
            <a:off x="1823466" y="3081527"/>
            <a:ext cx="0" cy="67310"/>
          </a:xfrm>
          <a:custGeom>
            <a:avLst/>
            <a:gdLst/>
            <a:ahLst/>
            <a:cxnLst/>
            <a:rect l="l" t="t" r="r" b="b"/>
            <a:pathLst>
              <a:path h="67310">
                <a:moveTo>
                  <a:pt x="0" y="0"/>
                </a:moveTo>
                <a:lnTo>
                  <a:pt x="0" y="67056"/>
                </a:lnTo>
              </a:path>
            </a:pathLst>
          </a:custGeom>
          <a:ln w="35052">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object 20"/>
          <p:cNvSpPr/>
          <p:nvPr/>
        </p:nvSpPr>
        <p:spPr>
          <a:xfrm>
            <a:off x="1895855" y="2763011"/>
            <a:ext cx="0" cy="386080"/>
          </a:xfrm>
          <a:custGeom>
            <a:avLst/>
            <a:gdLst/>
            <a:ahLst/>
            <a:cxnLst/>
            <a:rect l="l" t="t" r="r" b="b"/>
            <a:pathLst>
              <a:path h="386080">
                <a:moveTo>
                  <a:pt x="0" y="0"/>
                </a:moveTo>
                <a:lnTo>
                  <a:pt x="0" y="385572"/>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1" name="object 21"/>
          <p:cNvSpPr/>
          <p:nvPr/>
        </p:nvSpPr>
        <p:spPr>
          <a:xfrm>
            <a:off x="1969007" y="2628900"/>
            <a:ext cx="0" cy="520065"/>
          </a:xfrm>
          <a:custGeom>
            <a:avLst/>
            <a:gdLst/>
            <a:ahLst/>
            <a:cxnLst/>
            <a:rect l="l" t="t" r="r" b="b"/>
            <a:pathLst>
              <a:path h="520064">
                <a:moveTo>
                  <a:pt x="0" y="0"/>
                </a:moveTo>
                <a:lnTo>
                  <a:pt x="0" y="51968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2" name="object 22"/>
          <p:cNvSpPr/>
          <p:nvPr/>
        </p:nvSpPr>
        <p:spPr>
          <a:xfrm>
            <a:off x="2042160" y="2191511"/>
            <a:ext cx="0" cy="957580"/>
          </a:xfrm>
          <a:custGeom>
            <a:avLst/>
            <a:gdLst/>
            <a:ahLst/>
            <a:cxnLst/>
            <a:rect l="l" t="t" r="r" b="b"/>
            <a:pathLst>
              <a:path h="957580">
                <a:moveTo>
                  <a:pt x="0" y="0"/>
                </a:moveTo>
                <a:lnTo>
                  <a:pt x="0" y="957072"/>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3" name="object 23"/>
          <p:cNvSpPr/>
          <p:nvPr/>
        </p:nvSpPr>
        <p:spPr>
          <a:xfrm>
            <a:off x="2115311" y="2618232"/>
            <a:ext cx="0" cy="530860"/>
          </a:xfrm>
          <a:custGeom>
            <a:avLst/>
            <a:gdLst/>
            <a:ahLst/>
            <a:cxnLst/>
            <a:rect l="l" t="t" r="r" b="b"/>
            <a:pathLst>
              <a:path h="530860">
                <a:moveTo>
                  <a:pt x="0" y="0"/>
                </a:moveTo>
                <a:lnTo>
                  <a:pt x="0" y="530351"/>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4" name="object 24"/>
          <p:cNvSpPr/>
          <p:nvPr/>
        </p:nvSpPr>
        <p:spPr>
          <a:xfrm>
            <a:off x="2188464" y="3038855"/>
            <a:ext cx="0" cy="109855"/>
          </a:xfrm>
          <a:custGeom>
            <a:avLst/>
            <a:gdLst/>
            <a:ahLst/>
            <a:cxnLst/>
            <a:rect l="l" t="t" r="r" b="b"/>
            <a:pathLst>
              <a:path h="109855">
                <a:moveTo>
                  <a:pt x="0" y="0"/>
                </a:moveTo>
                <a:lnTo>
                  <a:pt x="0" y="109728"/>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5" name="object 25"/>
          <p:cNvSpPr/>
          <p:nvPr/>
        </p:nvSpPr>
        <p:spPr>
          <a:xfrm>
            <a:off x="2260092" y="2622804"/>
            <a:ext cx="0" cy="525780"/>
          </a:xfrm>
          <a:custGeom>
            <a:avLst/>
            <a:gdLst/>
            <a:ahLst/>
            <a:cxnLst/>
            <a:rect l="l" t="t" r="r" b="b"/>
            <a:pathLst>
              <a:path h="525780">
                <a:moveTo>
                  <a:pt x="0" y="0"/>
                </a:moveTo>
                <a:lnTo>
                  <a:pt x="0" y="525780"/>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6" name="object 26"/>
          <p:cNvSpPr/>
          <p:nvPr/>
        </p:nvSpPr>
        <p:spPr>
          <a:xfrm>
            <a:off x="2333244" y="3084576"/>
            <a:ext cx="0" cy="64135"/>
          </a:xfrm>
          <a:custGeom>
            <a:avLst/>
            <a:gdLst/>
            <a:ahLst/>
            <a:cxnLst/>
            <a:rect l="l" t="t" r="r" b="b"/>
            <a:pathLst>
              <a:path h="64135">
                <a:moveTo>
                  <a:pt x="0" y="0"/>
                </a:moveTo>
                <a:lnTo>
                  <a:pt x="0" y="64008"/>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7" name="object 27"/>
          <p:cNvSpPr/>
          <p:nvPr/>
        </p:nvSpPr>
        <p:spPr>
          <a:xfrm>
            <a:off x="2406395" y="2741676"/>
            <a:ext cx="0" cy="407034"/>
          </a:xfrm>
          <a:custGeom>
            <a:avLst/>
            <a:gdLst/>
            <a:ahLst/>
            <a:cxnLst/>
            <a:rect l="l" t="t" r="r" b="b"/>
            <a:pathLst>
              <a:path h="407035">
                <a:moveTo>
                  <a:pt x="0" y="0"/>
                </a:moveTo>
                <a:lnTo>
                  <a:pt x="0" y="406908"/>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8" name="object 28"/>
          <p:cNvSpPr/>
          <p:nvPr/>
        </p:nvSpPr>
        <p:spPr>
          <a:xfrm>
            <a:off x="2479548" y="2913888"/>
            <a:ext cx="0" cy="234950"/>
          </a:xfrm>
          <a:custGeom>
            <a:avLst/>
            <a:gdLst/>
            <a:ahLst/>
            <a:cxnLst/>
            <a:rect l="l" t="t" r="r" b="b"/>
            <a:pathLst>
              <a:path h="234950">
                <a:moveTo>
                  <a:pt x="0" y="0"/>
                </a:moveTo>
                <a:lnTo>
                  <a:pt x="0" y="234696"/>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9" name="object 29"/>
          <p:cNvSpPr/>
          <p:nvPr/>
        </p:nvSpPr>
        <p:spPr>
          <a:xfrm>
            <a:off x="2552700" y="2731007"/>
            <a:ext cx="0" cy="417830"/>
          </a:xfrm>
          <a:custGeom>
            <a:avLst/>
            <a:gdLst/>
            <a:ahLst/>
            <a:cxnLst/>
            <a:rect l="l" t="t" r="r" b="b"/>
            <a:pathLst>
              <a:path h="417830">
                <a:moveTo>
                  <a:pt x="0" y="0"/>
                </a:moveTo>
                <a:lnTo>
                  <a:pt x="0" y="417575"/>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0" name="object 30"/>
          <p:cNvSpPr/>
          <p:nvPr/>
        </p:nvSpPr>
        <p:spPr>
          <a:xfrm>
            <a:off x="2625089" y="3148583"/>
            <a:ext cx="0" cy="81280"/>
          </a:xfrm>
          <a:custGeom>
            <a:avLst/>
            <a:gdLst/>
            <a:ahLst/>
            <a:cxnLst/>
            <a:rect l="l" t="t" r="r" b="b"/>
            <a:pathLst>
              <a:path h="81280">
                <a:moveTo>
                  <a:pt x="0" y="0"/>
                </a:moveTo>
                <a:lnTo>
                  <a:pt x="0" y="80771"/>
                </a:lnTo>
              </a:path>
            </a:pathLst>
          </a:custGeom>
          <a:ln w="35052">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1" name="object 31"/>
          <p:cNvSpPr/>
          <p:nvPr/>
        </p:nvSpPr>
        <p:spPr>
          <a:xfrm>
            <a:off x="2697479" y="2068067"/>
            <a:ext cx="0" cy="1080770"/>
          </a:xfrm>
          <a:custGeom>
            <a:avLst/>
            <a:gdLst/>
            <a:ahLst/>
            <a:cxnLst/>
            <a:rect l="l" t="t" r="r" b="b"/>
            <a:pathLst>
              <a:path h="1080770">
                <a:moveTo>
                  <a:pt x="0" y="0"/>
                </a:moveTo>
                <a:lnTo>
                  <a:pt x="0" y="1080516"/>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2" name="object 32"/>
          <p:cNvSpPr/>
          <p:nvPr/>
        </p:nvSpPr>
        <p:spPr>
          <a:xfrm>
            <a:off x="2770632" y="3148583"/>
            <a:ext cx="0" cy="219710"/>
          </a:xfrm>
          <a:custGeom>
            <a:avLst/>
            <a:gdLst/>
            <a:ahLst/>
            <a:cxnLst/>
            <a:rect l="l" t="t" r="r" b="b"/>
            <a:pathLst>
              <a:path h="219710">
                <a:moveTo>
                  <a:pt x="0" y="0"/>
                </a:moveTo>
                <a:lnTo>
                  <a:pt x="0" y="219455"/>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3" name="object 33"/>
          <p:cNvSpPr/>
          <p:nvPr/>
        </p:nvSpPr>
        <p:spPr>
          <a:xfrm>
            <a:off x="2843783" y="2551176"/>
            <a:ext cx="0" cy="597535"/>
          </a:xfrm>
          <a:custGeom>
            <a:avLst/>
            <a:gdLst/>
            <a:ahLst/>
            <a:cxnLst/>
            <a:rect l="l" t="t" r="r" b="b"/>
            <a:pathLst>
              <a:path h="597535">
                <a:moveTo>
                  <a:pt x="0" y="0"/>
                </a:moveTo>
                <a:lnTo>
                  <a:pt x="0" y="597408"/>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4" name="object 34"/>
          <p:cNvSpPr/>
          <p:nvPr/>
        </p:nvSpPr>
        <p:spPr>
          <a:xfrm>
            <a:off x="2916935" y="2656332"/>
            <a:ext cx="0" cy="492759"/>
          </a:xfrm>
          <a:custGeom>
            <a:avLst/>
            <a:gdLst/>
            <a:ahLst/>
            <a:cxnLst/>
            <a:rect l="l" t="t" r="r" b="b"/>
            <a:pathLst>
              <a:path h="492760">
                <a:moveTo>
                  <a:pt x="0" y="0"/>
                </a:moveTo>
                <a:lnTo>
                  <a:pt x="0" y="492251"/>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5" name="object 35"/>
          <p:cNvSpPr/>
          <p:nvPr/>
        </p:nvSpPr>
        <p:spPr>
          <a:xfrm>
            <a:off x="2990088" y="2430779"/>
            <a:ext cx="0" cy="718185"/>
          </a:xfrm>
          <a:custGeom>
            <a:avLst/>
            <a:gdLst/>
            <a:ahLst/>
            <a:cxnLst/>
            <a:rect l="l" t="t" r="r" b="b"/>
            <a:pathLst>
              <a:path h="718185">
                <a:moveTo>
                  <a:pt x="0" y="0"/>
                </a:moveTo>
                <a:lnTo>
                  <a:pt x="0" y="71780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6" name="object 36"/>
          <p:cNvSpPr/>
          <p:nvPr/>
        </p:nvSpPr>
        <p:spPr>
          <a:xfrm>
            <a:off x="3061716" y="2683764"/>
            <a:ext cx="0" cy="464820"/>
          </a:xfrm>
          <a:custGeom>
            <a:avLst/>
            <a:gdLst/>
            <a:ahLst/>
            <a:cxnLst/>
            <a:rect l="l" t="t" r="r" b="b"/>
            <a:pathLst>
              <a:path h="464819">
                <a:moveTo>
                  <a:pt x="0" y="0"/>
                </a:moveTo>
                <a:lnTo>
                  <a:pt x="0" y="464820"/>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7" name="object 37"/>
          <p:cNvSpPr/>
          <p:nvPr/>
        </p:nvSpPr>
        <p:spPr>
          <a:xfrm>
            <a:off x="3134867" y="2346960"/>
            <a:ext cx="0" cy="802005"/>
          </a:xfrm>
          <a:custGeom>
            <a:avLst/>
            <a:gdLst/>
            <a:ahLst/>
            <a:cxnLst/>
            <a:rect l="l" t="t" r="r" b="b"/>
            <a:pathLst>
              <a:path h="802005">
                <a:moveTo>
                  <a:pt x="0" y="0"/>
                </a:moveTo>
                <a:lnTo>
                  <a:pt x="0" y="801624"/>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8" name="object 38"/>
          <p:cNvSpPr/>
          <p:nvPr/>
        </p:nvSpPr>
        <p:spPr>
          <a:xfrm>
            <a:off x="3208020" y="2273807"/>
            <a:ext cx="0" cy="875030"/>
          </a:xfrm>
          <a:custGeom>
            <a:avLst/>
            <a:gdLst/>
            <a:ahLst/>
            <a:cxnLst/>
            <a:rect l="l" t="t" r="r" b="b"/>
            <a:pathLst>
              <a:path h="875030">
                <a:moveTo>
                  <a:pt x="0" y="0"/>
                </a:moveTo>
                <a:lnTo>
                  <a:pt x="0" y="874776"/>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9" name="object 39"/>
          <p:cNvSpPr/>
          <p:nvPr/>
        </p:nvSpPr>
        <p:spPr>
          <a:xfrm>
            <a:off x="3354323" y="2360676"/>
            <a:ext cx="0" cy="788035"/>
          </a:xfrm>
          <a:custGeom>
            <a:avLst/>
            <a:gdLst/>
            <a:ahLst/>
            <a:cxnLst/>
            <a:rect l="l" t="t" r="r" b="b"/>
            <a:pathLst>
              <a:path h="788035">
                <a:moveTo>
                  <a:pt x="0" y="0"/>
                </a:moveTo>
                <a:lnTo>
                  <a:pt x="0" y="787908"/>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0" name="object 40"/>
          <p:cNvSpPr/>
          <p:nvPr/>
        </p:nvSpPr>
        <p:spPr>
          <a:xfrm>
            <a:off x="3426714" y="2912364"/>
            <a:ext cx="0" cy="236220"/>
          </a:xfrm>
          <a:custGeom>
            <a:avLst/>
            <a:gdLst/>
            <a:ahLst/>
            <a:cxnLst/>
            <a:rect l="l" t="t" r="r" b="b"/>
            <a:pathLst>
              <a:path h="236219">
                <a:moveTo>
                  <a:pt x="0" y="0"/>
                </a:moveTo>
                <a:lnTo>
                  <a:pt x="0" y="236220"/>
                </a:lnTo>
              </a:path>
            </a:pathLst>
          </a:custGeom>
          <a:ln w="35051">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1" name="object 41"/>
          <p:cNvSpPr/>
          <p:nvPr/>
        </p:nvSpPr>
        <p:spPr>
          <a:xfrm>
            <a:off x="3499103" y="2694432"/>
            <a:ext cx="0" cy="454659"/>
          </a:xfrm>
          <a:custGeom>
            <a:avLst/>
            <a:gdLst/>
            <a:ahLst/>
            <a:cxnLst/>
            <a:rect l="l" t="t" r="r" b="b"/>
            <a:pathLst>
              <a:path h="454660">
                <a:moveTo>
                  <a:pt x="0" y="0"/>
                </a:moveTo>
                <a:lnTo>
                  <a:pt x="0" y="454151"/>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2" name="object 42"/>
          <p:cNvSpPr/>
          <p:nvPr/>
        </p:nvSpPr>
        <p:spPr>
          <a:xfrm>
            <a:off x="3572255" y="2891027"/>
            <a:ext cx="0" cy="257810"/>
          </a:xfrm>
          <a:custGeom>
            <a:avLst/>
            <a:gdLst/>
            <a:ahLst/>
            <a:cxnLst/>
            <a:rect l="l" t="t" r="r" b="b"/>
            <a:pathLst>
              <a:path h="257810">
                <a:moveTo>
                  <a:pt x="0" y="0"/>
                </a:moveTo>
                <a:lnTo>
                  <a:pt x="0" y="257556"/>
                </a:lnTo>
              </a:path>
            </a:pathLst>
          </a:custGeom>
          <a:ln w="36576">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3" name="object 43"/>
          <p:cNvSpPr/>
          <p:nvPr/>
        </p:nvSpPr>
        <p:spPr>
          <a:xfrm>
            <a:off x="3645408" y="2496311"/>
            <a:ext cx="0" cy="652780"/>
          </a:xfrm>
          <a:custGeom>
            <a:avLst/>
            <a:gdLst/>
            <a:ahLst/>
            <a:cxnLst/>
            <a:rect l="l" t="t" r="r" b="b"/>
            <a:pathLst>
              <a:path h="652780">
                <a:moveTo>
                  <a:pt x="0" y="0"/>
                </a:moveTo>
                <a:lnTo>
                  <a:pt x="0" y="652272"/>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4" name="object 44"/>
          <p:cNvSpPr/>
          <p:nvPr/>
        </p:nvSpPr>
        <p:spPr>
          <a:xfrm>
            <a:off x="3718559" y="2830067"/>
            <a:ext cx="0" cy="318770"/>
          </a:xfrm>
          <a:custGeom>
            <a:avLst/>
            <a:gdLst/>
            <a:ahLst/>
            <a:cxnLst/>
            <a:rect l="l" t="t" r="r" b="b"/>
            <a:pathLst>
              <a:path h="318769">
                <a:moveTo>
                  <a:pt x="0" y="0"/>
                </a:moveTo>
                <a:lnTo>
                  <a:pt x="0" y="318516"/>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5" name="object 45"/>
          <p:cNvSpPr/>
          <p:nvPr/>
        </p:nvSpPr>
        <p:spPr>
          <a:xfrm>
            <a:off x="3791711" y="2542032"/>
            <a:ext cx="0" cy="607060"/>
          </a:xfrm>
          <a:custGeom>
            <a:avLst/>
            <a:gdLst/>
            <a:ahLst/>
            <a:cxnLst/>
            <a:rect l="l" t="t" r="r" b="b"/>
            <a:pathLst>
              <a:path h="607060">
                <a:moveTo>
                  <a:pt x="0" y="0"/>
                </a:moveTo>
                <a:lnTo>
                  <a:pt x="0" y="606551"/>
                </a:lnTo>
              </a:path>
            </a:pathLst>
          </a:custGeom>
          <a:ln w="36575">
            <a:solidFill>
              <a:srgbClr val="006FC0"/>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6" name="object 46"/>
          <p:cNvSpPr/>
          <p:nvPr/>
        </p:nvSpPr>
        <p:spPr>
          <a:xfrm>
            <a:off x="766572" y="3148583"/>
            <a:ext cx="3206750" cy="0"/>
          </a:xfrm>
          <a:custGeom>
            <a:avLst/>
            <a:gdLst/>
            <a:ahLst/>
            <a:cxnLst/>
            <a:rect l="l" t="t" r="r" b="b"/>
            <a:pathLst>
              <a:path w="3206750">
                <a:moveTo>
                  <a:pt x="0" y="0"/>
                </a:moveTo>
                <a:lnTo>
                  <a:pt x="3206495" y="0"/>
                </a:lnTo>
              </a:path>
            </a:pathLst>
          </a:custGeom>
          <a:ln w="9144">
            <a:solidFill>
              <a:srgbClr val="C8DCF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7" name="object 47"/>
          <p:cNvSpPr/>
          <p:nvPr/>
        </p:nvSpPr>
        <p:spPr>
          <a:xfrm>
            <a:off x="2843022" y="2617470"/>
            <a:ext cx="1021080" cy="0"/>
          </a:xfrm>
          <a:custGeom>
            <a:avLst/>
            <a:gdLst/>
            <a:ahLst/>
            <a:cxnLst/>
            <a:rect l="l" t="t" r="r" b="b"/>
            <a:pathLst>
              <a:path w="1021079">
                <a:moveTo>
                  <a:pt x="0" y="0"/>
                </a:moveTo>
                <a:lnTo>
                  <a:pt x="0" y="0"/>
                </a:lnTo>
                <a:lnTo>
                  <a:pt x="947927" y="0"/>
                </a:lnTo>
                <a:lnTo>
                  <a:pt x="1021079" y="0"/>
                </a:lnTo>
              </a:path>
            </a:pathLst>
          </a:custGeom>
          <a:ln w="28956">
            <a:solidFill>
              <a:srgbClr val="FFB500"/>
            </a:solidFill>
            <a:prstDash val="lgDash"/>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8" name="object 48"/>
          <p:cNvSpPr txBox="1"/>
          <p:nvPr/>
        </p:nvSpPr>
        <p:spPr>
          <a:xfrm>
            <a:off x="327456" y="5397500"/>
            <a:ext cx="309245"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5" dirty="0">
                <a:solidFill>
                  <a:srgbClr val="1D67D7"/>
                </a:solidFill>
                <a:latin typeface="Arial"/>
                <a:ea typeface="+mn-ea"/>
                <a:cs typeface="Arial"/>
              </a:rPr>
              <a:t>-2.5</a:t>
            </a:r>
            <a:endParaRPr sz="1300">
              <a:solidFill>
                <a:prstClr val="black"/>
              </a:solidFill>
              <a:latin typeface="Arial"/>
              <a:ea typeface="+mn-ea"/>
              <a:cs typeface="Arial"/>
            </a:endParaRPr>
          </a:p>
        </p:txBody>
      </p:sp>
      <p:sp>
        <p:nvSpPr>
          <p:cNvPr id="49" name="object 49"/>
          <p:cNvSpPr txBox="1"/>
          <p:nvPr/>
        </p:nvSpPr>
        <p:spPr>
          <a:xfrm>
            <a:off x="327456" y="4925059"/>
            <a:ext cx="309245"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5" dirty="0">
                <a:solidFill>
                  <a:srgbClr val="1D67D7"/>
                </a:solidFill>
                <a:latin typeface="Arial"/>
                <a:ea typeface="+mn-ea"/>
                <a:cs typeface="Arial"/>
              </a:rPr>
              <a:t>-2.0</a:t>
            </a:r>
            <a:endParaRPr sz="1300">
              <a:solidFill>
                <a:prstClr val="black"/>
              </a:solidFill>
              <a:latin typeface="Arial"/>
              <a:ea typeface="+mn-ea"/>
              <a:cs typeface="Arial"/>
            </a:endParaRPr>
          </a:p>
        </p:txBody>
      </p:sp>
      <p:sp>
        <p:nvSpPr>
          <p:cNvPr id="50" name="object 50"/>
          <p:cNvSpPr txBox="1"/>
          <p:nvPr/>
        </p:nvSpPr>
        <p:spPr>
          <a:xfrm>
            <a:off x="327456" y="4452873"/>
            <a:ext cx="309245"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5" dirty="0">
                <a:solidFill>
                  <a:srgbClr val="1D67D7"/>
                </a:solidFill>
                <a:latin typeface="Arial"/>
                <a:ea typeface="+mn-ea"/>
                <a:cs typeface="Arial"/>
              </a:rPr>
              <a:t>-1.5</a:t>
            </a:r>
            <a:endParaRPr sz="1300">
              <a:solidFill>
                <a:prstClr val="black"/>
              </a:solidFill>
              <a:latin typeface="Arial"/>
              <a:ea typeface="+mn-ea"/>
              <a:cs typeface="Arial"/>
            </a:endParaRPr>
          </a:p>
        </p:txBody>
      </p:sp>
      <p:sp>
        <p:nvSpPr>
          <p:cNvPr id="51" name="object 51"/>
          <p:cNvSpPr txBox="1"/>
          <p:nvPr/>
        </p:nvSpPr>
        <p:spPr>
          <a:xfrm>
            <a:off x="327456" y="3980433"/>
            <a:ext cx="309245"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5" dirty="0">
                <a:solidFill>
                  <a:srgbClr val="1D67D7"/>
                </a:solidFill>
                <a:latin typeface="Arial"/>
                <a:ea typeface="+mn-ea"/>
                <a:cs typeface="Arial"/>
              </a:rPr>
              <a:t>-1.0</a:t>
            </a:r>
            <a:endParaRPr sz="1300">
              <a:solidFill>
                <a:prstClr val="black"/>
              </a:solidFill>
              <a:latin typeface="Arial"/>
              <a:ea typeface="+mn-ea"/>
              <a:cs typeface="Arial"/>
            </a:endParaRPr>
          </a:p>
        </p:txBody>
      </p:sp>
      <p:sp>
        <p:nvSpPr>
          <p:cNvPr id="52" name="object 52"/>
          <p:cNvSpPr txBox="1"/>
          <p:nvPr/>
        </p:nvSpPr>
        <p:spPr>
          <a:xfrm>
            <a:off x="327456" y="3508375"/>
            <a:ext cx="309245"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5" dirty="0">
                <a:solidFill>
                  <a:srgbClr val="1D67D7"/>
                </a:solidFill>
                <a:latin typeface="Arial"/>
                <a:ea typeface="+mn-ea"/>
                <a:cs typeface="Arial"/>
              </a:rPr>
              <a:t>-0.5</a:t>
            </a:r>
            <a:endParaRPr sz="1300">
              <a:solidFill>
                <a:prstClr val="black"/>
              </a:solidFill>
              <a:latin typeface="Arial"/>
              <a:ea typeface="+mn-ea"/>
              <a:cs typeface="Arial"/>
            </a:endParaRPr>
          </a:p>
        </p:txBody>
      </p:sp>
      <p:sp>
        <p:nvSpPr>
          <p:cNvPr id="53" name="object 53"/>
          <p:cNvSpPr txBox="1"/>
          <p:nvPr/>
        </p:nvSpPr>
        <p:spPr>
          <a:xfrm>
            <a:off x="382625" y="3035934"/>
            <a:ext cx="254000"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10" dirty="0">
                <a:solidFill>
                  <a:srgbClr val="1D67D7"/>
                </a:solidFill>
                <a:latin typeface="Arial"/>
                <a:ea typeface="+mn-ea"/>
                <a:cs typeface="Arial"/>
              </a:rPr>
              <a:t>0.0</a:t>
            </a:r>
            <a:endParaRPr sz="1300">
              <a:solidFill>
                <a:prstClr val="black"/>
              </a:solidFill>
              <a:latin typeface="Arial"/>
              <a:ea typeface="+mn-ea"/>
              <a:cs typeface="Arial"/>
            </a:endParaRPr>
          </a:p>
        </p:txBody>
      </p:sp>
      <p:sp>
        <p:nvSpPr>
          <p:cNvPr id="54" name="object 54"/>
          <p:cNvSpPr txBox="1"/>
          <p:nvPr/>
        </p:nvSpPr>
        <p:spPr>
          <a:xfrm>
            <a:off x="382625" y="2563748"/>
            <a:ext cx="254000"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10" dirty="0">
                <a:solidFill>
                  <a:srgbClr val="1D67D7"/>
                </a:solidFill>
                <a:latin typeface="Arial"/>
                <a:ea typeface="+mn-ea"/>
                <a:cs typeface="Arial"/>
              </a:rPr>
              <a:t>0.5</a:t>
            </a:r>
            <a:endParaRPr sz="1300">
              <a:solidFill>
                <a:prstClr val="black"/>
              </a:solidFill>
              <a:latin typeface="Arial"/>
              <a:ea typeface="+mn-ea"/>
              <a:cs typeface="Arial"/>
            </a:endParaRPr>
          </a:p>
        </p:txBody>
      </p:sp>
      <p:sp>
        <p:nvSpPr>
          <p:cNvPr id="55" name="object 55"/>
          <p:cNvSpPr txBox="1"/>
          <p:nvPr/>
        </p:nvSpPr>
        <p:spPr>
          <a:xfrm>
            <a:off x="382625" y="2091309"/>
            <a:ext cx="254000"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10" dirty="0">
                <a:solidFill>
                  <a:srgbClr val="1D67D7"/>
                </a:solidFill>
                <a:latin typeface="Arial"/>
                <a:ea typeface="+mn-ea"/>
                <a:cs typeface="Arial"/>
              </a:rPr>
              <a:t>1.0</a:t>
            </a:r>
            <a:endParaRPr sz="1300">
              <a:solidFill>
                <a:prstClr val="black"/>
              </a:solidFill>
              <a:latin typeface="Arial"/>
              <a:ea typeface="+mn-ea"/>
              <a:cs typeface="Arial"/>
            </a:endParaRPr>
          </a:p>
        </p:txBody>
      </p:sp>
      <p:sp>
        <p:nvSpPr>
          <p:cNvPr id="56" name="object 56"/>
          <p:cNvSpPr txBox="1"/>
          <p:nvPr/>
        </p:nvSpPr>
        <p:spPr>
          <a:xfrm>
            <a:off x="382625" y="1619250"/>
            <a:ext cx="254000" cy="209550"/>
          </a:xfrm>
          <a:prstGeom prst="rect">
            <a:avLst/>
          </a:prstGeom>
        </p:spPr>
        <p:txBody>
          <a:bodyPr vert="horz" wrap="square" lIns="0" tIns="0" rIns="0" bIns="0" rtlCol="0">
            <a:spAutoFit/>
          </a:bodyPr>
          <a:lstStyle/>
          <a:p>
            <a:pPr marL="12700" eaLnBrk="1" fontAlgn="auto" hangingPunct="1">
              <a:spcBef>
                <a:spcPts val="0"/>
              </a:spcBef>
              <a:spcAft>
                <a:spcPts val="0"/>
              </a:spcAft>
            </a:pPr>
            <a:r>
              <a:rPr sz="1300" spc="-10" dirty="0">
                <a:solidFill>
                  <a:srgbClr val="1D67D7"/>
                </a:solidFill>
                <a:latin typeface="Arial"/>
                <a:ea typeface="+mn-ea"/>
                <a:cs typeface="Arial"/>
              </a:rPr>
              <a:t>1.5</a:t>
            </a:r>
            <a:endParaRPr sz="1300">
              <a:solidFill>
                <a:prstClr val="black"/>
              </a:solidFill>
              <a:latin typeface="Arial"/>
              <a:ea typeface="+mn-ea"/>
              <a:cs typeface="Arial"/>
            </a:endParaRPr>
          </a:p>
        </p:txBody>
      </p:sp>
      <p:sp>
        <p:nvSpPr>
          <p:cNvPr id="57" name="object 57"/>
          <p:cNvSpPr/>
          <p:nvPr/>
        </p:nvSpPr>
        <p:spPr>
          <a:xfrm>
            <a:off x="520087" y="5637123"/>
            <a:ext cx="3219927" cy="3331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8" name="object 58"/>
          <p:cNvSpPr txBox="1"/>
          <p:nvPr/>
        </p:nvSpPr>
        <p:spPr>
          <a:xfrm>
            <a:off x="1194612" y="1649984"/>
            <a:ext cx="2068195" cy="247650"/>
          </a:xfrm>
          <a:prstGeom prst="rect">
            <a:avLst/>
          </a:prstGeom>
        </p:spPr>
        <p:txBody>
          <a:bodyPr vert="horz" wrap="square" lIns="0" tIns="0" rIns="0" bIns="0" rtlCol="0">
            <a:spAutoFit/>
          </a:bodyPr>
          <a:lstStyle/>
          <a:p>
            <a:pPr marL="12700" eaLnBrk="1" fontAlgn="auto" hangingPunct="1">
              <a:spcBef>
                <a:spcPts val="0"/>
              </a:spcBef>
              <a:spcAft>
                <a:spcPts val="0"/>
              </a:spcAft>
            </a:pPr>
            <a:r>
              <a:rPr sz="1550" spc="5" dirty="0">
                <a:solidFill>
                  <a:srgbClr val="1D67D7"/>
                </a:solidFill>
                <a:latin typeface="Arial"/>
                <a:ea typeface="+mn-ea"/>
                <a:cs typeface="Arial"/>
              </a:rPr>
              <a:t>UK GDP </a:t>
            </a:r>
            <a:r>
              <a:rPr sz="1550" spc="-5" dirty="0">
                <a:solidFill>
                  <a:srgbClr val="1D67D7"/>
                </a:solidFill>
                <a:latin typeface="Arial"/>
                <a:ea typeface="+mn-ea"/>
                <a:cs typeface="Arial"/>
              </a:rPr>
              <a:t>growth</a:t>
            </a:r>
            <a:r>
              <a:rPr sz="1550" spc="-70" dirty="0">
                <a:solidFill>
                  <a:srgbClr val="1D67D7"/>
                </a:solidFill>
                <a:latin typeface="Arial"/>
                <a:ea typeface="+mn-ea"/>
                <a:cs typeface="Arial"/>
              </a:rPr>
              <a:t> </a:t>
            </a:r>
            <a:r>
              <a:rPr sz="1550" dirty="0">
                <a:solidFill>
                  <a:srgbClr val="1D67D7"/>
                </a:solidFill>
                <a:latin typeface="Arial"/>
                <a:ea typeface="+mn-ea"/>
                <a:cs typeface="Arial"/>
              </a:rPr>
              <a:t>(q/q%)</a:t>
            </a:r>
            <a:endParaRPr sz="1550">
              <a:solidFill>
                <a:prstClr val="black"/>
              </a:solidFill>
              <a:latin typeface="Arial"/>
              <a:ea typeface="+mn-ea"/>
              <a:cs typeface="Arial"/>
            </a:endParaRPr>
          </a:p>
        </p:txBody>
      </p:sp>
      <p:sp>
        <p:nvSpPr>
          <p:cNvPr id="59" name="object 59"/>
          <p:cNvSpPr txBox="1"/>
          <p:nvPr/>
        </p:nvSpPr>
        <p:spPr>
          <a:xfrm>
            <a:off x="8705215" y="6444386"/>
            <a:ext cx="110489" cy="194310"/>
          </a:xfrm>
          <a:prstGeom prst="rect">
            <a:avLst/>
          </a:prstGeom>
        </p:spPr>
        <p:txBody>
          <a:bodyPr vert="horz" wrap="square" lIns="0" tIns="0" rIns="0" bIns="0" rtlCol="0">
            <a:spAutoFit/>
          </a:bodyPr>
          <a:lstStyle/>
          <a:p>
            <a:pPr marL="12700" eaLnBrk="1" fontAlgn="auto" hangingPunct="1">
              <a:spcBef>
                <a:spcPts val="0"/>
              </a:spcBef>
              <a:spcAft>
                <a:spcPts val="0"/>
              </a:spcAft>
            </a:pPr>
            <a:r>
              <a:rPr sz="1200" b="1" dirty="0">
                <a:solidFill>
                  <a:srgbClr val="898D9B"/>
                </a:solidFill>
                <a:latin typeface="Arial"/>
                <a:ea typeface="+mn-ea"/>
                <a:cs typeface="Arial"/>
              </a:rPr>
              <a:t>2</a:t>
            </a:r>
            <a:endParaRPr sz="1200">
              <a:solidFill>
                <a:prstClr val="black"/>
              </a:solidFill>
              <a:latin typeface="Arial"/>
              <a:ea typeface="+mn-ea"/>
              <a:cs typeface="Arial"/>
            </a:endParaRPr>
          </a:p>
        </p:txBody>
      </p:sp>
      <p:sp>
        <p:nvSpPr>
          <p:cNvPr id="60" name="object 60"/>
          <p:cNvSpPr txBox="1">
            <a:spLocks noGrp="1"/>
          </p:cNvSpPr>
          <p:nvPr>
            <p:ph type="title"/>
          </p:nvPr>
        </p:nvSpPr>
        <p:spPr>
          <a:prstGeom prst="rect">
            <a:avLst/>
          </a:prstGeom>
        </p:spPr>
        <p:txBody>
          <a:bodyPr vert="horz" wrap="square" lIns="0" tIns="2540" rIns="0" bIns="0" rtlCol="0">
            <a:spAutoFit/>
          </a:bodyPr>
          <a:lstStyle/>
          <a:p>
            <a:pPr marL="13335">
              <a:lnSpc>
                <a:spcPct val="100000"/>
              </a:lnSpc>
              <a:spcBef>
                <a:spcPts val="20"/>
              </a:spcBef>
            </a:pPr>
            <a:endParaRPr sz="2250">
              <a:latin typeface="Times New Roman"/>
              <a:cs typeface="Times New Roman"/>
            </a:endParaRPr>
          </a:p>
          <a:p>
            <a:pPr marL="293370">
              <a:lnSpc>
                <a:spcPct val="100000"/>
              </a:lnSpc>
              <a:spcBef>
                <a:spcPts val="5"/>
              </a:spcBef>
            </a:pPr>
            <a:r>
              <a:rPr spc="-5" dirty="0"/>
              <a:t>The economy </a:t>
            </a:r>
            <a:r>
              <a:rPr dirty="0"/>
              <a:t>has been </a:t>
            </a:r>
            <a:r>
              <a:rPr spc="-5" dirty="0"/>
              <a:t>resilient,</a:t>
            </a:r>
            <a:r>
              <a:rPr spc="15" dirty="0"/>
              <a:t> </a:t>
            </a:r>
            <a:r>
              <a:rPr spc="-5" dirty="0"/>
              <a:t>post-Brexit</a:t>
            </a:r>
          </a:p>
        </p:txBody>
      </p:sp>
      <p:sp>
        <p:nvSpPr>
          <p:cNvPr id="61" name="object 61"/>
          <p:cNvSpPr txBox="1"/>
          <p:nvPr/>
        </p:nvSpPr>
        <p:spPr>
          <a:xfrm>
            <a:off x="4701032" y="1737614"/>
            <a:ext cx="4149725" cy="651510"/>
          </a:xfrm>
          <a:prstGeom prst="rect">
            <a:avLst/>
          </a:prstGeom>
        </p:spPr>
        <p:txBody>
          <a:bodyPr vert="horz" wrap="square" lIns="0" tIns="0" rIns="0" bIns="0" rtlCol="0">
            <a:spAutoFit/>
          </a:bodyPr>
          <a:lstStyle/>
          <a:p>
            <a:pPr marL="285115" marR="5080" indent="-272415" eaLnBrk="1" fontAlgn="auto" hangingPunct="1">
              <a:spcBef>
                <a:spcPts val="0"/>
              </a:spcBef>
              <a:spcAft>
                <a:spcPts val="0"/>
              </a:spcAft>
              <a:buFontTx/>
              <a:buChar char="●"/>
              <a:tabLst>
                <a:tab pos="285115" algn="l"/>
                <a:tab pos="285750" algn="l"/>
              </a:tabLst>
            </a:pPr>
            <a:r>
              <a:rPr sz="1400" spc="-5" dirty="0">
                <a:solidFill>
                  <a:srgbClr val="0C2B5A"/>
                </a:solidFill>
                <a:latin typeface="Arial"/>
                <a:ea typeface="+mn-ea"/>
                <a:cs typeface="Arial"/>
              </a:rPr>
              <a:t>Growth </a:t>
            </a:r>
            <a:r>
              <a:rPr sz="1400" dirty="0">
                <a:solidFill>
                  <a:srgbClr val="0C2B5A"/>
                </a:solidFill>
                <a:latin typeface="Arial"/>
                <a:ea typeface="+mn-ea"/>
                <a:cs typeface="Arial"/>
              </a:rPr>
              <a:t>has held up </a:t>
            </a:r>
            <a:r>
              <a:rPr sz="1400" spc="-5" dirty="0">
                <a:solidFill>
                  <a:srgbClr val="0C2B5A"/>
                </a:solidFill>
                <a:latin typeface="Arial"/>
                <a:ea typeface="+mn-ea"/>
                <a:cs typeface="Arial"/>
              </a:rPr>
              <a:t>well </a:t>
            </a:r>
            <a:r>
              <a:rPr sz="1400" dirty="0">
                <a:solidFill>
                  <a:srgbClr val="0C2B5A"/>
                </a:solidFill>
                <a:latin typeface="Arial"/>
                <a:ea typeface="+mn-ea"/>
                <a:cs typeface="Arial"/>
              </a:rPr>
              <a:t>since the </a:t>
            </a:r>
            <a:r>
              <a:rPr sz="1400" spc="-5" dirty="0">
                <a:solidFill>
                  <a:srgbClr val="0C2B5A"/>
                </a:solidFill>
                <a:latin typeface="Arial"/>
                <a:ea typeface="+mn-ea"/>
                <a:cs typeface="Arial"/>
              </a:rPr>
              <a:t>referendum:</a:t>
            </a:r>
            <a:r>
              <a:rPr sz="1400" spc="-140" dirty="0">
                <a:solidFill>
                  <a:srgbClr val="0C2B5A"/>
                </a:solidFill>
                <a:latin typeface="Arial"/>
                <a:ea typeface="+mn-ea"/>
                <a:cs typeface="Arial"/>
              </a:rPr>
              <a:t> </a:t>
            </a:r>
            <a:r>
              <a:rPr sz="1400" dirty="0">
                <a:solidFill>
                  <a:srgbClr val="0C2B5A"/>
                </a:solidFill>
                <a:latin typeface="Arial"/>
                <a:ea typeface="+mn-ea"/>
                <a:cs typeface="Arial"/>
              </a:rPr>
              <a:t>at  0.6% in both Q3 and Q4 it far outpaced  expectations.</a:t>
            </a:r>
            <a:endParaRPr sz="1400">
              <a:solidFill>
                <a:prstClr val="black"/>
              </a:solidFill>
              <a:latin typeface="Arial"/>
              <a:ea typeface="+mn-ea"/>
              <a:cs typeface="Arial"/>
            </a:endParaRPr>
          </a:p>
        </p:txBody>
      </p:sp>
      <p:sp>
        <p:nvSpPr>
          <p:cNvPr id="62" name="object 62"/>
          <p:cNvSpPr txBox="1"/>
          <p:nvPr/>
        </p:nvSpPr>
        <p:spPr>
          <a:xfrm>
            <a:off x="4701032" y="2676652"/>
            <a:ext cx="3935729" cy="651510"/>
          </a:xfrm>
          <a:prstGeom prst="rect">
            <a:avLst/>
          </a:prstGeom>
        </p:spPr>
        <p:txBody>
          <a:bodyPr vert="horz" wrap="square" lIns="0" tIns="0" rIns="0" bIns="0" rtlCol="0">
            <a:spAutoFit/>
          </a:bodyPr>
          <a:lstStyle/>
          <a:p>
            <a:pPr marL="285115" marR="5080" indent="-272415" algn="just" eaLnBrk="1" fontAlgn="auto" hangingPunct="1">
              <a:spcBef>
                <a:spcPts val="0"/>
              </a:spcBef>
              <a:spcAft>
                <a:spcPts val="0"/>
              </a:spcAft>
              <a:buFontTx/>
              <a:buChar char="●"/>
              <a:tabLst>
                <a:tab pos="285750" algn="l"/>
              </a:tabLst>
            </a:pPr>
            <a:r>
              <a:rPr sz="1400" dirty="0">
                <a:solidFill>
                  <a:srgbClr val="0C2B5A"/>
                </a:solidFill>
                <a:latin typeface="Arial"/>
                <a:ea typeface="+mn-ea"/>
                <a:cs typeface="Arial"/>
              </a:rPr>
              <a:t>Our </a:t>
            </a:r>
            <a:r>
              <a:rPr sz="1400" spc="-5" dirty="0">
                <a:solidFill>
                  <a:srgbClr val="0C2B5A"/>
                </a:solidFill>
                <a:latin typeface="Arial"/>
                <a:ea typeface="+mn-ea"/>
                <a:cs typeface="Arial"/>
              </a:rPr>
              <a:t>growth </a:t>
            </a:r>
            <a:r>
              <a:rPr sz="1400" dirty="0">
                <a:solidFill>
                  <a:srgbClr val="0C2B5A"/>
                </a:solidFill>
                <a:latin typeface="Arial"/>
                <a:ea typeface="+mn-ea"/>
                <a:cs typeface="Arial"/>
              </a:rPr>
              <a:t>indicator has softened a little</a:t>
            </a:r>
            <a:r>
              <a:rPr sz="1400" spc="-204" dirty="0">
                <a:solidFill>
                  <a:srgbClr val="0C2B5A"/>
                </a:solidFill>
                <a:latin typeface="Arial"/>
                <a:ea typeface="+mn-ea"/>
                <a:cs typeface="Arial"/>
              </a:rPr>
              <a:t> </a:t>
            </a:r>
            <a:r>
              <a:rPr sz="1400" dirty="0">
                <a:solidFill>
                  <a:srgbClr val="0C2B5A"/>
                </a:solidFill>
                <a:latin typeface="Arial"/>
                <a:ea typeface="+mn-ea"/>
                <a:cs typeface="Arial"/>
              </a:rPr>
              <a:t>since  the end of last </a:t>
            </a:r>
            <a:r>
              <a:rPr sz="1400" spc="-5" dirty="0">
                <a:solidFill>
                  <a:srgbClr val="0C2B5A"/>
                </a:solidFill>
                <a:latin typeface="Arial"/>
                <a:ea typeface="+mn-ea"/>
                <a:cs typeface="Arial"/>
              </a:rPr>
              <a:t>year </a:t>
            </a:r>
            <a:r>
              <a:rPr sz="1400" dirty="0">
                <a:solidFill>
                  <a:srgbClr val="0C2B5A"/>
                </a:solidFill>
                <a:latin typeface="Arial"/>
                <a:ea typeface="+mn-ea"/>
                <a:cs typeface="Arial"/>
              </a:rPr>
              <a:t>and </a:t>
            </a:r>
            <a:r>
              <a:rPr sz="1400" b="1" spc="15" dirty="0">
                <a:solidFill>
                  <a:srgbClr val="0C2B5A"/>
                </a:solidFill>
                <a:latin typeface="Arial"/>
                <a:ea typeface="+mn-ea"/>
                <a:cs typeface="Arial"/>
              </a:rPr>
              <a:t>we </a:t>
            </a:r>
            <a:r>
              <a:rPr sz="1400" b="1" dirty="0">
                <a:solidFill>
                  <a:srgbClr val="0C2B5A"/>
                </a:solidFill>
                <a:latin typeface="Arial"/>
                <a:ea typeface="+mn-ea"/>
                <a:cs typeface="Arial"/>
              </a:rPr>
              <a:t>expect growth to  </a:t>
            </a:r>
            <a:r>
              <a:rPr sz="1400" b="1" spc="-5" dirty="0">
                <a:solidFill>
                  <a:srgbClr val="0C2B5A"/>
                </a:solidFill>
                <a:latin typeface="Arial"/>
                <a:ea typeface="+mn-ea"/>
                <a:cs typeface="Arial"/>
              </a:rPr>
              <a:t>slow further </a:t>
            </a:r>
            <a:r>
              <a:rPr sz="1400" b="1" dirty="0">
                <a:solidFill>
                  <a:srgbClr val="0C2B5A"/>
                </a:solidFill>
                <a:latin typeface="Arial"/>
                <a:ea typeface="+mn-ea"/>
                <a:cs typeface="Arial"/>
              </a:rPr>
              <a:t>in </a:t>
            </a:r>
            <a:r>
              <a:rPr sz="1400" b="1" spc="-5" dirty="0">
                <a:solidFill>
                  <a:srgbClr val="0C2B5A"/>
                </a:solidFill>
                <a:latin typeface="Arial"/>
                <a:ea typeface="+mn-ea"/>
                <a:cs typeface="Arial"/>
              </a:rPr>
              <a:t>the coming</a:t>
            </a:r>
            <a:r>
              <a:rPr sz="1400" b="1" spc="-120" dirty="0">
                <a:solidFill>
                  <a:srgbClr val="0C2B5A"/>
                </a:solidFill>
                <a:latin typeface="Arial"/>
                <a:ea typeface="+mn-ea"/>
                <a:cs typeface="Arial"/>
              </a:rPr>
              <a:t> </a:t>
            </a:r>
            <a:r>
              <a:rPr sz="1400" b="1" dirty="0">
                <a:solidFill>
                  <a:srgbClr val="0C2B5A"/>
                </a:solidFill>
                <a:latin typeface="Arial"/>
                <a:ea typeface="+mn-ea"/>
                <a:cs typeface="Arial"/>
              </a:rPr>
              <a:t>quarters</a:t>
            </a:r>
            <a:r>
              <a:rPr sz="1400" dirty="0">
                <a:solidFill>
                  <a:srgbClr val="0C2B5A"/>
                </a:solidFill>
                <a:latin typeface="Arial"/>
                <a:ea typeface="+mn-ea"/>
                <a:cs typeface="Arial"/>
              </a:rPr>
              <a:t>.</a:t>
            </a:r>
            <a:endParaRPr sz="1400">
              <a:solidFill>
                <a:prstClr val="black"/>
              </a:solidFill>
              <a:latin typeface="Arial"/>
              <a:ea typeface="+mn-ea"/>
              <a:cs typeface="Arial"/>
            </a:endParaRPr>
          </a:p>
        </p:txBody>
      </p:sp>
      <p:sp>
        <p:nvSpPr>
          <p:cNvPr id="63" name="object 63"/>
          <p:cNvSpPr txBox="1"/>
          <p:nvPr/>
        </p:nvSpPr>
        <p:spPr>
          <a:xfrm>
            <a:off x="4701032" y="3615690"/>
            <a:ext cx="3837940" cy="1078230"/>
          </a:xfrm>
          <a:prstGeom prst="rect">
            <a:avLst/>
          </a:prstGeom>
        </p:spPr>
        <p:txBody>
          <a:bodyPr vert="horz" wrap="square" lIns="0" tIns="0" rIns="0" bIns="0" rtlCol="0">
            <a:spAutoFit/>
          </a:bodyPr>
          <a:lstStyle/>
          <a:p>
            <a:pPr marL="285115" marR="5080" indent="-272415" eaLnBrk="1" fontAlgn="auto" hangingPunct="1">
              <a:spcBef>
                <a:spcPts val="0"/>
              </a:spcBef>
              <a:spcAft>
                <a:spcPts val="0"/>
              </a:spcAft>
              <a:buFont typeface="Arial"/>
              <a:buChar char="●"/>
              <a:tabLst>
                <a:tab pos="285115" algn="l"/>
                <a:tab pos="285750" algn="l"/>
              </a:tabLst>
            </a:pPr>
            <a:r>
              <a:rPr sz="1400" b="1" spc="-5" dirty="0">
                <a:solidFill>
                  <a:srgbClr val="0C2B5A"/>
                </a:solidFill>
                <a:latin typeface="Arial"/>
                <a:ea typeface="+mn-ea"/>
                <a:cs typeface="Arial"/>
              </a:rPr>
              <a:t>Domestic demand </a:t>
            </a:r>
            <a:r>
              <a:rPr sz="1400" b="1" spc="5" dirty="0">
                <a:solidFill>
                  <a:srgbClr val="0C2B5A"/>
                </a:solidFill>
                <a:latin typeface="Arial"/>
                <a:ea typeface="+mn-ea"/>
                <a:cs typeface="Arial"/>
              </a:rPr>
              <a:t>will </a:t>
            </a:r>
            <a:r>
              <a:rPr sz="1400" b="1" spc="-5" dirty="0">
                <a:solidFill>
                  <a:srgbClr val="0C2B5A"/>
                </a:solidFill>
                <a:latin typeface="Arial"/>
                <a:ea typeface="+mn-ea"/>
                <a:cs typeface="Arial"/>
              </a:rPr>
              <a:t>be more subdued.  </a:t>
            </a:r>
            <a:r>
              <a:rPr sz="1400" spc="-5" dirty="0">
                <a:solidFill>
                  <a:srgbClr val="0C2B5A"/>
                </a:solidFill>
                <a:latin typeface="Arial"/>
                <a:ea typeface="+mn-ea"/>
                <a:cs typeface="Arial"/>
              </a:rPr>
              <a:t>Investment </a:t>
            </a:r>
            <a:r>
              <a:rPr sz="1400" dirty="0">
                <a:solidFill>
                  <a:srgbClr val="0C2B5A"/>
                </a:solidFill>
                <a:latin typeface="Arial"/>
                <a:ea typeface="+mn-ea"/>
                <a:cs typeface="Arial"/>
              </a:rPr>
              <a:t>intentions </a:t>
            </a:r>
            <a:r>
              <a:rPr sz="1400" spc="-5" dirty="0">
                <a:solidFill>
                  <a:srgbClr val="0C2B5A"/>
                </a:solidFill>
                <a:latin typeface="Arial"/>
                <a:ea typeface="+mn-ea"/>
                <a:cs typeface="Arial"/>
              </a:rPr>
              <a:t>have </a:t>
            </a:r>
            <a:r>
              <a:rPr sz="1400" dirty="0">
                <a:solidFill>
                  <a:srgbClr val="0C2B5A"/>
                </a:solidFill>
                <a:latin typeface="Arial"/>
                <a:ea typeface="+mn-ea"/>
                <a:cs typeface="Arial"/>
              </a:rPr>
              <a:t>cooled since</a:t>
            </a:r>
            <a:r>
              <a:rPr sz="1400" spc="-145" dirty="0">
                <a:solidFill>
                  <a:srgbClr val="0C2B5A"/>
                </a:solidFill>
                <a:latin typeface="Arial"/>
                <a:ea typeface="+mn-ea"/>
                <a:cs typeface="Arial"/>
              </a:rPr>
              <a:t> </a:t>
            </a:r>
            <a:r>
              <a:rPr sz="1400" dirty="0">
                <a:solidFill>
                  <a:srgbClr val="0C2B5A"/>
                </a:solidFill>
                <a:latin typeface="Arial"/>
                <a:ea typeface="+mn-ea"/>
                <a:cs typeface="Arial"/>
              </a:rPr>
              <a:t>mid-  2016 and </a:t>
            </a:r>
            <a:r>
              <a:rPr sz="1400" spc="-5" dirty="0">
                <a:solidFill>
                  <a:srgbClr val="0C2B5A"/>
                </a:solidFill>
                <a:latin typeface="Arial"/>
                <a:ea typeface="+mn-ea"/>
                <a:cs typeface="Arial"/>
              </a:rPr>
              <a:t>growth </a:t>
            </a:r>
            <a:r>
              <a:rPr sz="1400" dirty="0">
                <a:solidFill>
                  <a:srgbClr val="0C2B5A"/>
                </a:solidFill>
                <a:latin typeface="Arial"/>
                <a:ea typeface="+mn-ea"/>
                <a:cs typeface="Arial"/>
              </a:rPr>
              <a:t>in real household income is  </a:t>
            </a:r>
            <a:r>
              <a:rPr sz="1400" spc="-5" dirty="0">
                <a:solidFill>
                  <a:srgbClr val="0C2B5A"/>
                </a:solidFill>
                <a:latin typeface="Arial"/>
                <a:ea typeface="+mn-ea"/>
                <a:cs typeface="Arial"/>
              </a:rPr>
              <a:t>showing </a:t>
            </a:r>
            <a:r>
              <a:rPr sz="1400" dirty="0">
                <a:solidFill>
                  <a:srgbClr val="0C2B5A"/>
                </a:solidFill>
                <a:latin typeface="Arial"/>
                <a:ea typeface="+mn-ea"/>
                <a:cs typeface="Arial"/>
              </a:rPr>
              <a:t>signs of softening as </a:t>
            </a:r>
            <a:r>
              <a:rPr sz="1400" spc="-5" dirty="0">
                <a:solidFill>
                  <a:srgbClr val="0C2B5A"/>
                </a:solidFill>
                <a:latin typeface="Arial"/>
                <a:ea typeface="+mn-ea"/>
                <a:cs typeface="Arial"/>
              </a:rPr>
              <a:t>employment  </a:t>
            </a:r>
            <a:r>
              <a:rPr sz="1400" dirty="0">
                <a:solidFill>
                  <a:srgbClr val="0C2B5A"/>
                </a:solidFill>
                <a:latin typeface="Arial"/>
                <a:ea typeface="+mn-ea"/>
                <a:cs typeface="Arial"/>
              </a:rPr>
              <a:t>flattens out and inflation creeps</a:t>
            </a:r>
            <a:r>
              <a:rPr sz="1400" spc="-210" dirty="0">
                <a:solidFill>
                  <a:srgbClr val="0C2B5A"/>
                </a:solidFill>
                <a:latin typeface="Arial"/>
                <a:ea typeface="+mn-ea"/>
                <a:cs typeface="Arial"/>
              </a:rPr>
              <a:t> </a:t>
            </a:r>
            <a:r>
              <a:rPr sz="1400" dirty="0">
                <a:solidFill>
                  <a:srgbClr val="0C2B5A"/>
                </a:solidFill>
                <a:latin typeface="Arial"/>
                <a:ea typeface="+mn-ea"/>
                <a:cs typeface="Arial"/>
              </a:rPr>
              <a:t>up.</a:t>
            </a:r>
            <a:endParaRPr sz="1400">
              <a:solidFill>
                <a:prstClr val="black"/>
              </a:solidFill>
              <a:latin typeface="Arial"/>
              <a:ea typeface="+mn-ea"/>
              <a:cs typeface="Arial"/>
            </a:endParaRPr>
          </a:p>
        </p:txBody>
      </p:sp>
      <p:sp>
        <p:nvSpPr>
          <p:cNvPr id="64" name="object 64"/>
          <p:cNvSpPr txBox="1"/>
          <p:nvPr/>
        </p:nvSpPr>
        <p:spPr>
          <a:xfrm>
            <a:off x="4701032" y="4981575"/>
            <a:ext cx="3808095" cy="651510"/>
          </a:xfrm>
          <a:prstGeom prst="rect">
            <a:avLst/>
          </a:prstGeom>
        </p:spPr>
        <p:txBody>
          <a:bodyPr vert="horz" wrap="square" lIns="0" tIns="0" rIns="0" bIns="0" rtlCol="0">
            <a:spAutoFit/>
          </a:bodyPr>
          <a:lstStyle/>
          <a:p>
            <a:pPr marL="285115" marR="5080" indent="-272415" eaLnBrk="1" fontAlgn="auto" hangingPunct="1">
              <a:spcBef>
                <a:spcPts val="0"/>
              </a:spcBef>
              <a:spcAft>
                <a:spcPts val="0"/>
              </a:spcAft>
              <a:buFont typeface="Arial"/>
              <a:buChar char="●"/>
              <a:tabLst>
                <a:tab pos="285115" algn="l"/>
                <a:tab pos="285750" algn="l"/>
              </a:tabLst>
            </a:pPr>
            <a:r>
              <a:rPr sz="1400" b="1" spc="-5" dirty="0">
                <a:solidFill>
                  <a:srgbClr val="0C2B5A"/>
                </a:solidFill>
                <a:latin typeface="Arial"/>
                <a:ea typeface="+mn-ea"/>
                <a:cs typeface="Arial"/>
              </a:rPr>
              <a:t>But net trade should support </a:t>
            </a:r>
            <a:r>
              <a:rPr sz="1400" b="1" dirty="0">
                <a:solidFill>
                  <a:srgbClr val="0C2B5A"/>
                </a:solidFill>
                <a:latin typeface="Arial"/>
                <a:ea typeface="+mn-ea"/>
                <a:cs typeface="Arial"/>
              </a:rPr>
              <a:t>growth</a:t>
            </a:r>
            <a:r>
              <a:rPr sz="1400" dirty="0">
                <a:solidFill>
                  <a:srgbClr val="0C2B5A"/>
                </a:solidFill>
                <a:latin typeface="Arial"/>
                <a:ea typeface="+mn-ea"/>
                <a:cs typeface="Arial"/>
              </a:rPr>
              <a:t>: the  </a:t>
            </a:r>
            <a:r>
              <a:rPr sz="1400" spc="-5" dirty="0">
                <a:solidFill>
                  <a:srgbClr val="0C2B5A"/>
                </a:solidFill>
                <a:latin typeface="Arial"/>
                <a:ea typeface="+mn-ea"/>
                <a:cs typeface="Arial"/>
              </a:rPr>
              <a:t>weaker </a:t>
            </a:r>
            <a:r>
              <a:rPr sz="1400" dirty="0">
                <a:solidFill>
                  <a:srgbClr val="0C2B5A"/>
                </a:solidFill>
                <a:latin typeface="Arial"/>
                <a:ea typeface="+mn-ea"/>
                <a:cs typeface="Arial"/>
              </a:rPr>
              <a:t>pound already appears to be</a:t>
            </a:r>
            <a:r>
              <a:rPr sz="1400" spc="-170" dirty="0">
                <a:solidFill>
                  <a:srgbClr val="0C2B5A"/>
                </a:solidFill>
                <a:latin typeface="Arial"/>
                <a:ea typeface="+mn-ea"/>
                <a:cs typeface="Arial"/>
              </a:rPr>
              <a:t> </a:t>
            </a:r>
            <a:r>
              <a:rPr sz="1400" dirty="0">
                <a:solidFill>
                  <a:srgbClr val="0C2B5A"/>
                </a:solidFill>
                <a:latin typeface="Arial"/>
                <a:ea typeface="+mn-ea"/>
                <a:cs typeface="Arial"/>
              </a:rPr>
              <a:t>feeding  through to stronger </a:t>
            </a:r>
            <a:r>
              <a:rPr sz="1400" spc="-5" dirty="0">
                <a:solidFill>
                  <a:srgbClr val="0C2B5A"/>
                </a:solidFill>
                <a:latin typeface="Arial"/>
                <a:ea typeface="+mn-ea"/>
                <a:cs typeface="Arial"/>
              </a:rPr>
              <a:t>export</a:t>
            </a:r>
            <a:r>
              <a:rPr sz="1400" spc="-165" dirty="0">
                <a:solidFill>
                  <a:srgbClr val="0C2B5A"/>
                </a:solidFill>
                <a:latin typeface="Arial"/>
                <a:ea typeface="+mn-ea"/>
                <a:cs typeface="Arial"/>
              </a:rPr>
              <a:t> </a:t>
            </a:r>
            <a:r>
              <a:rPr sz="1400" dirty="0">
                <a:solidFill>
                  <a:srgbClr val="0C2B5A"/>
                </a:solidFill>
                <a:latin typeface="Arial"/>
                <a:ea typeface="+mn-ea"/>
                <a:cs typeface="Arial"/>
              </a:rPr>
              <a:t>orders.</a:t>
            </a:r>
            <a:endParaRPr sz="1400">
              <a:solidFill>
                <a:prstClr val="black"/>
              </a:solidFill>
              <a:latin typeface="Arial"/>
              <a:ea typeface="+mn-ea"/>
              <a:cs typeface="Arial"/>
            </a:endParaRPr>
          </a:p>
        </p:txBody>
      </p:sp>
      <p:sp>
        <p:nvSpPr>
          <p:cNvPr id="65" name="object 65"/>
          <p:cNvSpPr txBox="1"/>
          <p:nvPr/>
        </p:nvSpPr>
        <p:spPr>
          <a:xfrm>
            <a:off x="4701032" y="5920638"/>
            <a:ext cx="4180840" cy="438150"/>
          </a:xfrm>
          <a:prstGeom prst="rect">
            <a:avLst/>
          </a:prstGeom>
        </p:spPr>
        <p:txBody>
          <a:bodyPr vert="horz" wrap="square" lIns="0" tIns="0" rIns="0" bIns="0" rtlCol="0">
            <a:spAutoFit/>
          </a:bodyPr>
          <a:lstStyle/>
          <a:p>
            <a:pPr marL="285115" marR="5080" indent="-272415" eaLnBrk="1" fontAlgn="auto" hangingPunct="1">
              <a:spcBef>
                <a:spcPts val="0"/>
              </a:spcBef>
              <a:spcAft>
                <a:spcPts val="0"/>
              </a:spcAft>
              <a:buFontTx/>
              <a:buChar char="●"/>
              <a:tabLst>
                <a:tab pos="285115" algn="l"/>
                <a:tab pos="285750" algn="l"/>
              </a:tabLst>
            </a:pPr>
            <a:r>
              <a:rPr sz="1400" spc="-5" dirty="0">
                <a:solidFill>
                  <a:srgbClr val="0C2B5A"/>
                </a:solidFill>
                <a:latin typeface="Arial"/>
                <a:ea typeface="+mn-ea"/>
                <a:cs typeface="Arial"/>
              </a:rPr>
              <a:t>Overall, GDP growth </a:t>
            </a:r>
            <a:r>
              <a:rPr sz="1400" dirty="0">
                <a:solidFill>
                  <a:srgbClr val="0C2B5A"/>
                </a:solidFill>
                <a:latin typeface="Arial"/>
                <a:ea typeface="+mn-ea"/>
                <a:cs typeface="Arial"/>
              </a:rPr>
              <a:t>is </a:t>
            </a:r>
            <a:r>
              <a:rPr sz="1400" spc="-5" dirty="0">
                <a:solidFill>
                  <a:srgbClr val="0C2B5A"/>
                </a:solidFill>
                <a:latin typeface="Arial"/>
                <a:ea typeface="+mn-ea"/>
                <a:cs typeface="Arial"/>
              </a:rPr>
              <a:t>expected </a:t>
            </a:r>
            <a:r>
              <a:rPr sz="1400" dirty="0">
                <a:solidFill>
                  <a:srgbClr val="0C2B5A"/>
                </a:solidFill>
                <a:latin typeface="Arial"/>
                <a:ea typeface="+mn-ea"/>
                <a:cs typeface="Arial"/>
              </a:rPr>
              <a:t>to slow from</a:t>
            </a:r>
            <a:r>
              <a:rPr sz="1400" spc="-90" dirty="0">
                <a:solidFill>
                  <a:srgbClr val="0C2B5A"/>
                </a:solidFill>
                <a:latin typeface="Arial"/>
                <a:ea typeface="+mn-ea"/>
                <a:cs typeface="Arial"/>
              </a:rPr>
              <a:t> </a:t>
            </a:r>
            <a:r>
              <a:rPr sz="1400" spc="-5" dirty="0">
                <a:solidFill>
                  <a:srgbClr val="0C2B5A"/>
                </a:solidFill>
                <a:latin typeface="Arial"/>
                <a:ea typeface="+mn-ea"/>
                <a:cs typeface="Arial"/>
              </a:rPr>
              <a:t>2%  </a:t>
            </a:r>
            <a:r>
              <a:rPr sz="1400" dirty="0">
                <a:solidFill>
                  <a:srgbClr val="0C2B5A"/>
                </a:solidFill>
                <a:latin typeface="Arial"/>
                <a:ea typeface="+mn-ea"/>
                <a:cs typeface="Arial"/>
              </a:rPr>
              <a:t>in 2016 to </a:t>
            </a:r>
            <a:r>
              <a:rPr sz="1400" b="1" spc="-5" dirty="0">
                <a:solidFill>
                  <a:srgbClr val="0C2B5A"/>
                </a:solidFill>
                <a:latin typeface="Arial"/>
                <a:ea typeface="+mn-ea"/>
                <a:cs typeface="Arial"/>
              </a:rPr>
              <a:t>around </a:t>
            </a:r>
            <a:r>
              <a:rPr sz="1400" b="1" dirty="0">
                <a:solidFill>
                  <a:srgbClr val="0C2B5A"/>
                </a:solidFill>
                <a:latin typeface="Arial"/>
                <a:ea typeface="+mn-ea"/>
                <a:cs typeface="Arial"/>
              </a:rPr>
              <a:t>1½% in 2017 </a:t>
            </a:r>
            <a:r>
              <a:rPr sz="1400" b="1" spc="-5" dirty="0">
                <a:solidFill>
                  <a:srgbClr val="0C2B5A"/>
                </a:solidFill>
                <a:latin typeface="Arial"/>
                <a:ea typeface="+mn-ea"/>
                <a:cs typeface="Arial"/>
              </a:rPr>
              <a:t>and around</a:t>
            </a:r>
            <a:r>
              <a:rPr sz="1400" b="1" spc="-195" dirty="0">
                <a:solidFill>
                  <a:srgbClr val="0C2B5A"/>
                </a:solidFill>
                <a:latin typeface="Arial"/>
                <a:ea typeface="+mn-ea"/>
                <a:cs typeface="Arial"/>
              </a:rPr>
              <a:t> </a:t>
            </a:r>
            <a:r>
              <a:rPr sz="1400" b="1" dirty="0">
                <a:solidFill>
                  <a:srgbClr val="0C2B5A"/>
                </a:solidFill>
                <a:latin typeface="Arial"/>
                <a:ea typeface="+mn-ea"/>
                <a:cs typeface="Arial"/>
              </a:rPr>
              <a:t>1%</a:t>
            </a:r>
            <a:endParaRPr sz="1400">
              <a:solidFill>
                <a:prstClr val="black"/>
              </a:solidFill>
              <a:latin typeface="Arial"/>
              <a:ea typeface="+mn-ea"/>
              <a:cs typeface="Arial"/>
            </a:endParaRPr>
          </a:p>
        </p:txBody>
      </p:sp>
      <p:sp>
        <p:nvSpPr>
          <p:cNvPr id="66" name="object 66"/>
          <p:cNvSpPr txBox="1"/>
          <p:nvPr/>
        </p:nvSpPr>
        <p:spPr>
          <a:xfrm>
            <a:off x="4973828" y="6347358"/>
            <a:ext cx="677545" cy="224790"/>
          </a:xfrm>
          <a:prstGeom prst="rect">
            <a:avLst/>
          </a:prstGeom>
        </p:spPr>
        <p:txBody>
          <a:bodyPr vert="horz" wrap="square" lIns="0" tIns="0" rIns="0" bIns="0" rtlCol="0">
            <a:spAutoFit/>
          </a:bodyPr>
          <a:lstStyle/>
          <a:p>
            <a:pPr marL="12700" eaLnBrk="1" fontAlgn="auto" hangingPunct="1">
              <a:spcBef>
                <a:spcPts val="0"/>
              </a:spcBef>
              <a:spcAft>
                <a:spcPts val="0"/>
              </a:spcAft>
            </a:pPr>
            <a:r>
              <a:rPr sz="1400" b="1" dirty="0">
                <a:solidFill>
                  <a:srgbClr val="0C2B5A"/>
                </a:solidFill>
                <a:latin typeface="Arial"/>
                <a:ea typeface="+mn-ea"/>
                <a:cs typeface="Arial"/>
              </a:rPr>
              <a:t>in</a:t>
            </a:r>
            <a:r>
              <a:rPr sz="1400" b="1" spc="-120" dirty="0">
                <a:solidFill>
                  <a:srgbClr val="0C2B5A"/>
                </a:solidFill>
                <a:latin typeface="Arial"/>
                <a:ea typeface="+mn-ea"/>
                <a:cs typeface="Arial"/>
              </a:rPr>
              <a:t> </a:t>
            </a:r>
            <a:r>
              <a:rPr sz="1400" b="1" dirty="0">
                <a:solidFill>
                  <a:srgbClr val="0C2B5A"/>
                </a:solidFill>
                <a:latin typeface="Arial"/>
                <a:ea typeface="+mn-ea"/>
                <a:cs typeface="Arial"/>
              </a:rPr>
              <a:t>2018</a:t>
            </a:r>
            <a:r>
              <a:rPr sz="1400" dirty="0">
                <a:solidFill>
                  <a:srgbClr val="0C2B5A"/>
                </a:solidFill>
                <a:latin typeface="Arial"/>
                <a:ea typeface="+mn-ea"/>
                <a:cs typeface="Arial"/>
              </a:rPr>
              <a:t>.</a:t>
            </a:r>
            <a:endParaRPr sz="1400">
              <a:solidFill>
                <a:prstClr val="black"/>
              </a:solidFill>
              <a:latin typeface="Arial"/>
              <a:ea typeface="+mn-ea"/>
              <a:cs typeface="Arial"/>
            </a:endParaRPr>
          </a:p>
        </p:txBody>
      </p:sp>
      <p:sp>
        <p:nvSpPr>
          <p:cNvPr id="67" name="object 67"/>
          <p:cNvSpPr txBox="1"/>
          <p:nvPr/>
        </p:nvSpPr>
        <p:spPr>
          <a:xfrm>
            <a:off x="399999" y="6278676"/>
            <a:ext cx="1369060" cy="163830"/>
          </a:xfrm>
          <a:prstGeom prst="rect">
            <a:avLst/>
          </a:prstGeom>
        </p:spPr>
        <p:txBody>
          <a:bodyPr vert="horz" wrap="square" lIns="0" tIns="0" rIns="0" bIns="0" rtlCol="0">
            <a:spAutoFit/>
          </a:bodyPr>
          <a:lstStyle/>
          <a:p>
            <a:pPr marL="12700" eaLnBrk="1" fontAlgn="auto" hangingPunct="1">
              <a:spcBef>
                <a:spcPts val="0"/>
              </a:spcBef>
              <a:spcAft>
                <a:spcPts val="0"/>
              </a:spcAft>
            </a:pPr>
            <a:r>
              <a:rPr sz="1000" i="1" u="sng" spc="-5" dirty="0">
                <a:solidFill>
                  <a:srgbClr val="0C2B5A"/>
                </a:solidFill>
                <a:latin typeface="Arial"/>
                <a:ea typeface="+mn-ea"/>
                <a:cs typeface="Arial"/>
              </a:rPr>
              <a:t>Source: </a:t>
            </a:r>
            <a:r>
              <a:rPr sz="1000" spc="-5" dirty="0">
                <a:solidFill>
                  <a:srgbClr val="0C2B5A"/>
                </a:solidFill>
                <a:latin typeface="Arial"/>
                <a:ea typeface="+mn-ea"/>
                <a:cs typeface="Arial"/>
              </a:rPr>
              <a:t>Haver</a:t>
            </a:r>
            <a:r>
              <a:rPr sz="1000" spc="-60" dirty="0">
                <a:solidFill>
                  <a:srgbClr val="0C2B5A"/>
                </a:solidFill>
                <a:latin typeface="Arial"/>
                <a:ea typeface="+mn-ea"/>
                <a:cs typeface="Arial"/>
              </a:rPr>
              <a:t> </a:t>
            </a:r>
            <a:r>
              <a:rPr sz="1000" spc="-10" dirty="0">
                <a:solidFill>
                  <a:srgbClr val="0C2B5A"/>
                </a:solidFill>
                <a:latin typeface="Arial"/>
                <a:ea typeface="+mn-ea"/>
                <a:cs typeface="Arial"/>
              </a:rPr>
              <a:t>Analytics</a:t>
            </a:r>
            <a:endParaRPr sz="1000">
              <a:solidFill>
                <a:prstClr val="black"/>
              </a:solidFill>
              <a:latin typeface="Arial"/>
              <a:ea typeface="+mn-ea"/>
              <a:cs typeface="Arial"/>
            </a:endParaRPr>
          </a:p>
        </p:txBody>
      </p:sp>
      <p:sp>
        <p:nvSpPr>
          <p:cNvPr id="68" name="object 68"/>
          <p:cNvSpPr txBox="1"/>
          <p:nvPr/>
        </p:nvSpPr>
        <p:spPr>
          <a:xfrm>
            <a:off x="3258058" y="1891538"/>
            <a:ext cx="1085215" cy="179070"/>
          </a:xfrm>
          <a:prstGeom prst="rect">
            <a:avLst/>
          </a:prstGeom>
        </p:spPr>
        <p:txBody>
          <a:bodyPr vert="horz" wrap="square" lIns="0" tIns="0" rIns="0" bIns="0" rtlCol="0">
            <a:spAutoFit/>
          </a:bodyPr>
          <a:lstStyle/>
          <a:p>
            <a:pPr marL="12700" eaLnBrk="1" fontAlgn="auto" hangingPunct="1">
              <a:spcBef>
                <a:spcPts val="0"/>
              </a:spcBef>
              <a:spcAft>
                <a:spcPts val="0"/>
              </a:spcAft>
            </a:pPr>
            <a:r>
              <a:rPr sz="1100" b="1" spc="-10" dirty="0">
                <a:solidFill>
                  <a:srgbClr val="0C2B5A"/>
                </a:solidFill>
                <a:latin typeface="Arial"/>
                <a:ea typeface="+mn-ea"/>
                <a:cs typeface="Arial"/>
              </a:rPr>
              <a:t>Average</a:t>
            </a:r>
            <a:r>
              <a:rPr sz="1100" b="1" spc="-15" dirty="0">
                <a:solidFill>
                  <a:srgbClr val="0C2B5A"/>
                </a:solidFill>
                <a:latin typeface="Arial"/>
                <a:ea typeface="+mn-ea"/>
                <a:cs typeface="Arial"/>
              </a:rPr>
              <a:t> </a:t>
            </a:r>
            <a:r>
              <a:rPr sz="1100" b="1" dirty="0">
                <a:solidFill>
                  <a:srgbClr val="0C2B5A"/>
                </a:solidFill>
                <a:latin typeface="Arial"/>
                <a:ea typeface="+mn-ea"/>
                <a:cs typeface="Arial"/>
              </a:rPr>
              <a:t>growth</a:t>
            </a:r>
            <a:endParaRPr sz="1100">
              <a:solidFill>
                <a:prstClr val="black"/>
              </a:solidFill>
              <a:latin typeface="Arial"/>
              <a:ea typeface="+mn-ea"/>
              <a:cs typeface="Arial"/>
            </a:endParaRPr>
          </a:p>
        </p:txBody>
      </p:sp>
      <p:sp>
        <p:nvSpPr>
          <p:cNvPr id="69" name="object 69"/>
          <p:cNvSpPr txBox="1"/>
          <p:nvPr/>
        </p:nvSpPr>
        <p:spPr>
          <a:xfrm>
            <a:off x="3434841" y="2059178"/>
            <a:ext cx="731520" cy="179070"/>
          </a:xfrm>
          <a:prstGeom prst="rect">
            <a:avLst/>
          </a:prstGeom>
        </p:spPr>
        <p:txBody>
          <a:bodyPr vert="horz" wrap="square" lIns="0" tIns="0" rIns="0" bIns="0" rtlCol="0">
            <a:spAutoFit/>
          </a:bodyPr>
          <a:lstStyle/>
          <a:p>
            <a:pPr marL="12700" eaLnBrk="1" fontAlgn="auto" hangingPunct="1">
              <a:spcBef>
                <a:spcPts val="0"/>
              </a:spcBef>
              <a:spcAft>
                <a:spcPts val="0"/>
              </a:spcAft>
            </a:pPr>
            <a:r>
              <a:rPr sz="1100" b="1" dirty="0">
                <a:solidFill>
                  <a:srgbClr val="0C2B5A"/>
                </a:solidFill>
                <a:latin typeface="Arial"/>
                <a:ea typeface="+mn-ea"/>
                <a:cs typeface="Arial"/>
              </a:rPr>
              <a:t>since</a:t>
            </a:r>
            <a:r>
              <a:rPr sz="1100" b="1" spc="-114" dirty="0">
                <a:solidFill>
                  <a:srgbClr val="0C2B5A"/>
                </a:solidFill>
                <a:latin typeface="Arial"/>
                <a:ea typeface="+mn-ea"/>
                <a:cs typeface="Arial"/>
              </a:rPr>
              <a:t> </a:t>
            </a:r>
            <a:r>
              <a:rPr sz="1100" b="1" dirty="0">
                <a:solidFill>
                  <a:srgbClr val="0C2B5A"/>
                </a:solidFill>
                <a:latin typeface="Arial"/>
                <a:ea typeface="+mn-ea"/>
                <a:cs typeface="Arial"/>
              </a:rPr>
              <a:t>2013</a:t>
            </a:r>
            <a:endParaRPr sz="1100">
              <a:solidFill>
                <a:prstClr val="black"/>
              </a:solidFill>
              <a:latin typeface="Arial"/>
              <a:ea typeface="+mn-ea"/>
              <a:cs typeface="Arial"/>
            </a:endParaRPr>
          </a:p>
        </p:txBody>
      </p:sp>
      <p:sp>
        <p:nvSpPr>
          <p:cNvPr id="70" name="object 70"/>
          <p:cNvSpPr/>
          <p:nvPr/>
        </p:nvSpPr>
        <p:spPr>
          <a:xfrm>
            <a:off x="3474720" y="2278379"/>
            <a:ext cx="242315" cy="449579"/>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1" name="object 71"/>
          <p:cNvSpPr/>
          <p:nvPr/>
        </p:nvSpPr>
        <p:spPr>
          <a:xfrm>
            <a:off x="3575303" y="2300604"/>
            <a:ext cx="98425" cy="286385"/>
          </a:xfrm>
          <a:custGeom>
            <a:avLst/>
            <a:gdLst/>
            <a:ahLst/>
            <a:cxnLst/>
            <a:rect l="l" t="t" r="r" b="b"/>
            <a:pathLst>
              <a:path w="98425" h="286385">
                <a:moveTo>
                  <a:pt x="0" y="202057"/>
                </a:moveTo>
                <a:lnTo>
                  <a:pt x="20574" y="286385"/>
                </a:lnTo>
                <a:lnTo>
                  <a:pt x="70168" y="226187"/>
                </a:lnTo>
                <a:lnTo>
                  <a:pt x="47625" y="226187"/>
                </a:lnTo>
                <a:lnTo>
                  <a:pt x="22351" y="220345"/>
                </a:lnTo>
                <a:lnTo>
                  <a:pt x="25215" y="207801"/>
                </a:lnTo>
                <a:lnTo>
                  <a:pt x="0" y="202057"/>
                </a:lnTo>
                <a:close/>
              </a:path>
              <a:path w="98425" h="286385">
                <a:moveTo>
                  <a:pt x="25215" y="207801"/>
                </a:moveTo>
                <a:lnTo>
                  <a:pt x="22351" y="220345"/>
                </a:lnTo>
                <a:lnTo>
                  <a:pt x="47625" y="226187"/>
                </a:lnTo>
                <a:lnTo>
                  <a:pt x="50506" y="213562"/>
                </a:lnTo>
                <a:lnTo>
                  <a:pt x="25215" y="207801"/>
                </a:lnTo>
                <a:close/>
              </a:path>
              <a:path w="98425" h="286385">
                <a:moveTo>
                  <a:pt x="50506" y="213562"/>
                </a:moveTo>
                <a:lnTo>
                  <a:pt x="47625" y="226187"/>
                </a:lnTo>
                <a:lnTo>
                  <a:pt x="70168" y="226187"/>
                </a:lnTo>
                <a:lnTo>
                  <a:pt x="75819" y="219329"/>
                </a:lnTo>
                <a:lnTo>
                  <a:pt x="50506" y="213562"/>
                </a:lnTo>
                <a:close/>
              </a:path>
              <a:path w="98425" h="286385">
                <a:moveTo>
                  <a:pt x="72644" y="0"/>
                </a:moveTo>
                <a:lnTo>
                  <a:pt x="25215" y="207801"/>
                </a:lnTo>
                <a:lnTo>
                  <a:pt x="50506" y="213562"/>
                </a:lnTo>
                <a:lnTo>
                  <a:pt x="97917" y="5842"/>
                </a:lnTo>
                <a:lnTo>
                  <a:pt x="72644" y="0"/>
                </a:lnTo>
                <a:close/>
              </a:path>
            </a:pathLst>
          </a:custGeom>
          <a:solidFill>
            <a:srgbClr val="0070CF"/>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Tree>
    <p:extLst>
      <p:ext uri="{BB962C8B-B14F-4D97-AF65-F5344CB8AC3E}">
        <p14:creationId xmlns:p14="http://schemas.microsoft.com/office/powerpoint/2010/main" val="1997030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Regulating the PRS</a:t>
            </a:r>
            <a:endParaRPr lang="en-GB" sz="3000" b="1" dirty="0"/>
          </a:p>
        </p:txBody>
      </p:sp>
      <p:sp>
        <p:nvSpPr>
          <p:cNvPr id="3" name="Content Placeholder 2"/>
          <p:cNvSpPr>
            <a:spLocks noGrp="1"/>
          </p:cNvSpPr>
          <p:nvPr>
            <p:ph idx="1"/>
          </p:nvPr>
        </p:nvSpPr>
        <p:spPr/>
        <p:txBody>
          <a:bodyPr/>
          <a:lstStyle/>
          <a:p>
            <a:pPr marL="0" indent="0">
              <a:buNone/>
            </a:pPr>
            <a:endParaRPr lang="en-GB" sz="2600" dirty="0"/>
          </a:p>
          <a:p>
            <a:pPr marL="457200" indent="-457200"/>
            <a:r>
              <a:rPr lang="en-GB" sz="3200" dirty="0"/>
              <a:t>3 stage implementation of standards</a:t>
            </a:r>
          </a:p>
          <a:p>
            <a:pPr marL="0" indent="0">
              <a:buNone/>
            </a:pPr>
            <a:endParaRPr lang="en-GB" sz="2600" dirty="0"/>
          </a:p>
          <a:p>
            <a:pPr marL="514350" indent="-514350" algn="ctr">
              <a:buFont typeface="+mj-lt"/>
              <a:buAutoNum type="arabicPeriod"/>
            </a:pPr>
            <a:r>
              <a:rPr lang="en-GB" sz="2600" b="1" dirty="0"/>
              <a:t>April 2016 </a:t>
            </a:r>
            <a:r>
              <a:rPr lang="en-GB" sz="2600" dirty="0"/>
              <a:t>– Tenants’ Right to Request</a:t>
            </a:r>
          </a:p>
          <a:p>
            <a:pPr marL="0" indent="0" algn="ctr">
              <a:buNone/>
            </a:pPr>
            <a:endParaRPr lang="en-GB" sz="2600" dirty="0"/>
          </a:p>
          <a:p>
            <a:pPr marL="514350" indent="-514350" algn="ctr">
              <a:buFont typeface="+mj-lt"/>
              <a:buAutoNum type="arabicPeriod" startAt="2"/>
            </a:pPr>
            <a:r>
              <a:rPr lang="en-GB" sz="2600" b="1" dirty="0"/>
              <a:t>April 2018 </a:t>
            </a:r>
            <a:r>
              <a:rPr lang="en-GB" sz="2600" dirty="0"/>
              <a:t>– Ban on new tenancies (F&amp;G)</a:t>
            </a:r>
          </a:p>
          <a:p>
            <a:pPr marL="0" indent="0" algn="ctr">
              <a:buNone/>
            </a:pPr>
            <a:endParaRPr lang="en-GB" sz="2600" dirty="0"/>
          </a:p>
          <a:p>
            <a:pPr marL="477450" indent="-514350" algn="ctr">
              <a:buFont typeface="+mj-lt"/>
              <a:buAutoNum type="arabicPeriod" startAt="3"/>
            </a:pPr>
            <a:r>
              <a:rPr lang="en-GB" sz="2600" b="1" dirty="0"/>
              <a:t>April 2020 </a:t>
            </a:r>
            <a:r>
              <a:rPr lang="en-GB" sz="2600" dirty="0"/>
              <a:t>– Ban on all tenancies (F&amp;G)</a:t>
            </a:r>
          </a:p>
        </p:txBody>
      </p:sp>
    </p:spTree>
    <p:extLst>
      <p:ext uri="{BB962C8B-B14F-4D97-AF65-F5344CB8AC3E}">
        <p14:creationId xmlns:p14="http://schemas.microsoft.com/office/powerpoint/2010/main" val="3437418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Toothless?</a:t>
            </a:r>
          </a:p>
        </p:txBody>
      </p:sp>
      <p:sp>
        <p:nvSpPr>
          <p:cNvPr id="3" name="Content Placeholder 2"/>
          <p:cNvSpPr>
            <a:spLocks noGrp="1"/>
          </p:cNvSpPr>
          <p:nvPr>
            <p:ph idx="1"/>
          </p:nvPr>
        </p:nvSpPr>
        <p:spPr/>
        <p:txBody>
          <a:bodyPr/>
          <a:lstStyle/>
          <a:p>
            <a:r>
              <a:rPr lang="en-GB" dirty="0"/>
              <a:t>Regulations heavily tied to the Green Deal</a:t>
            </a:r>
          </a:p>
          <a:p>
            <a:pPr marL="0" indent="0">
              <a:buNone/>
            </a:pPr>
            <a:endParaRPr lang="en-GB" dirty="0"/>
          </a:p>
          <a:p>
            <a:r>
              <a:rPr lang="en-GB" dirty="0"/>
              <a:t>“No upfront costs” exemption wide-ranging</a:t>
            </a:r>
          </a:p>
        </p:txBody>
      </p:sp>
      <p:pic>
        <p:nvPicPr>
          <p:cNvPr id="3074" name="Picture 2" descr="Image result for fake teeth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3300778"/>
            <a:ext cx="4313238" cy="334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5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the bite back into it</a:t>
            </a:r>
          </a:p>
        </p:txBody>
      </p:sp>
      <p:sp>
        <p:nvSpPr>
          <p:cNvPr id="5" name="Content Placeholder 4"/>
          <p:cNvSpPr>
            <a:spLocks noGrp="1"/>
          </p:cNvSpPr>
          <p:nvPr>
            <p:ph idx="1"/>
          </p:nvPr>
        </p:nvSpPr>
        <p:spPr/>
        <p:txBody>
          <a:bodyPr/>
          <a:lstStyle/>
          <a:p>
            <a:r>
              <a:rPr lang="en-GB" dirty="0"/>
              <a:t>New Government – New Plan?</a:t>
            </a:r>
          </a:p>
          <a:p>
            <a:endParaRPr lang="en-GB" dirty="0"/>
          </a:p>
          <a:p>
            <a:r>
              <a:rPr lang="en-GB" dirty="0"/>
              <a:t>Consulting sector on giving the regulations teeth</a:t>
            </a:r>
          </a:p>
          <a:p>
            <a:endParaRPr lang="en-GB" dirty="0"/>
          </a:p>
          <a:p>
            <a:r>
              <a:rPr lang="en-GB" dirty="0"/>
              <a:t>Introduce financial imperative:</a:t>
            </a:r>
          </a:p>
          <a:p>
            <a:pPr marL="0" indent="0">
              <a:buNone/>
            </a:pPr>
            <a:endParaRPr lang="en-GB" dirty="0"/>
          </a:p>
          <a:p>
            <a:pPr lvl="1"/>
            <a:r>
              <a:rPr lang="en-GB" dirty="0"/>
              <a:t>Ditch the “no upfront cost” exemption</a:t>
            </a:r>
          </a:p>
          <a:p>
            <a:pPr lvl="1"/>
            <a:r>
              <a:rPr lang="en-GB" dirty="0"/>
              <a:t>Introduce a cap on the cost - £5000</a:t>
            </a:r>
          </a:p>
          <a:p>
            <a:pPr marL="457200" lvl="1" indent="0">
              <a:buNone/>
            </a:pPr>
            <a:endParaRPr lang="en-GB" dirty="0"/>
          </a:p>
        </p:txBody>
      </p:sp>
    </p:spTree>
    <p:extLst>
      <p:ext uri="{BB962C8B-B14F-4D97-AF65-F5344CB8AC3E}">
        <p14:creationId xmlns:p14="http://schemas.microsoft.com/office/powerpoint/2010/main" val="1937032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the bite back into it</a:t>
            </a:r>
          </a:p>
        </p:txBody>
      </p:sp>
      <p:sp>
        <p:nvSpPr>
          <p:cNvPr id="5" name="Content Placeholder 4"/>
          <p:cNvSpPr>
            <a:spLocks noGrp="1"/>
          </p:cNvSpPr>
          <p:nvPr>
            <p:ph idx="1"/>
          </p:nvPr>
        </p:nvSpPr>
        <p:spPr>
          <a:xfrm>
            <a:off x="457200" y="1600200"/>
            <a:ext cx="8229600" cy="4851400"/>
          </a:xfrm>
        </p:spPr>
        <p:txBody>
          <a:bodyPr/>
          <a:lstStyle/>
          <a:p>
            <a:endParaRPr lang="en-GB" dirty="0"/>
          </a:p>
          <a:p>
            <a:r>
              <a:rPr lang="en-GB" dirty="0"/>
              <a:t>NLA propose that the cost cap set at an initial level of £3,500 per property </a:t>
            </a:r>
          </a:p>
          <a:p>
            <a:endParaRPr lang="en-GB" sz="1800" dirty="0"/>
          </a:p>
          <a:p>
            <a:r>
              <a:rPr lang="en-GB" dirty="0"/>
              <a:t>Estimated cost to improve </a:t>
            </a:r>
          </a:p>
          <a:p>
            <a:endParaRPr lang="en-GB" sz="1400" dirty="0"/>
          </a:p>
          <a:p>
            <a:pPr lvl="1"/>
            <a:r>
              <a:rPr lang="en-GB" sz="2800" dirty="0"/>
              <a:t>75% of F and G-rated to EPC band E. </a:t>
            </a:r>
          </a:p>
          <a:p>
            <a:pPr lvl="1"/>
            <a:r>
              <a:rPr lang="en-GB" sz="2800" dirty="0"/>
              <a:t>74% of E, F &amp; G rated properties reach a D rating.</a:t>
            </a:r>
          </a:p>
          <a:p>
            <a:pPr marL="457200" lvl="1" indent="0">
              <a:buNone/>
            </a:pPr>
            <a:endParaRPr lang="en-GB" sz="1000" dirty="0"/>
          </a:p>
          <a:p>
            <a:pPr marL="0" indent="0" algn="r">
              <a:buNone/>
            </a:pPr>
            <a:r>
              <a:rPr lang="en-GB" sz="2400" dirty="0"/>
              <a:t>Source Energy Saving Trust</a:t>
            </a:r>
          </a:p>
          <a:p>
            <a:pPr marL="457200" lvl="1" indent="0">
              <a:buNone/>
            </a:pPr>
            <a:endParaRPr lang="en-GB" dirty="0"/>
          </a:p>
        </p:txBody>
      </p:sp>
    </p:spTree>
    <p:extLst>
      <p:ext uri="{BB962C8B-B14F-4D97-AF65-F5344CB8AC3E}">
        <p14:creationId xmlns:p14="http://schemas.microsoft.com/office/powerpoint/2010/main" val="1861122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sz="3600" dirty="0"/>
              <a:t>Financing improvements</a:t>
            </a:r>
            <a:br>
              <a:rPr lang="en-GB" dirty="0"/>
            </a:br>
            <a:endParaRPr lang="en-GB" dirty="0"/>
          </a:p>
        </p:txBody>
      </p:sp>
      <p:sp>
        <p:nvSpPr>
          <p:cNvPr id="3" name="Content Placeholder 2"/>
          <p:cNvSpPr>
            <a:spLocks noGrp="1"/>
          </p:cNvSpPr>
          <p:nvPr>
            <p:ph idx="1"/>
          </p:nvPr>
        </p:nvSpPr>
        <p:spPr/>
        <p:txBody>
          <a:bodyPr/>
          <a:lstStyle/>
          <a:p>
            <a:endParaRPr lang="en-GB" dirty="0"/>
          </a:p>
          <a:p>
            <a:r>
              <a:rPr lang="en-GB" sz="3600" dirty="0"/>
              <a:t>Changes to ECO</a:t>
            </a:r>
          </a:p>
          <a:p>
            <a:pPr marL="0" indent="0">
              <a:buNone/>
            </a:pPr>
            <a:endParaRPr lang="en-GB" sz="3200" dirty="0"/>
          </a:p>
          <a:p>
            <a:pPr lvl="1"/>
            <a:r>
              <a:rPr lang="en-GB" sz="2800" dirty="0"/>
              <a:t>Expanding eligibility to E, F &amp; G rated social rented properties could pull investment away</a:t>
            </a:r>
          </a:p>
          <a:p>
            <a:pPr lvl="1"/>
            <a:endParaRPr lang="en-GB" sz="3200" dirty="0"/>
          </a:p>
          <a:p>
            <a:pPr lvl="1"/>
            <a:r>
              <a:rPr lang="en-GB" sz="2800" dirty="0"/>
              <a:t>“Flexible eligibility” – local authorities given power to deem property eligible</a:t>
            </a:r>
          </a:p>
          <a:p>
            <a:pPr marL="457200" lvl="1" indent="0">
              <a:buNone/>
            </a:pPr>
            <a:endParaRPr lang="en-GB" dirty="0"/>
          </a:p>
        </p:txBody>
      </p:sp>
    </p:spTree>
    <p:extLst>
      <p:ext uri="{BB962C8B-B14F-4D97-AF65-F5344CB8AC3E}">
        <p14:creationId xmlns:p14="http://schemas.microsoft.com/office/powerpoint/2010/main" val="3916465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Renewal of Green Deal Financing?</a:t>
            </a:r>
          </a:p>
        </p:txBody>
      </p:sp>
      <p:sp>
        <p:nvSpPr>
          <p:cNvPr id="3" name="Content Placeholder 2"/>
          <p:cNvSpPr>
            <a:spLocks noGrp="1"/>
          </p:cNvSpPr>
          <p:nvPr>
            <p:ph idx="1"/>
          </p:nvPr>
        </p:nvSpPr>
        <p:spPr/>
        <p:txBody>
          <a:bodyPr/>
          <a:lstStyle/>
          <a:p>
            <a:endParaRPr lang="en-GB" dirty="0"/>
          </a:p>
          <a:p>
            <a:r>
              <a:rPr lang="en-GB" sz="3200" dirty="0"/>
              <a:t>Green Deal loan company bought</a:t>
            </a:r>
          </a:p>
          <a:p>
            <a:endParaRPr lang="en-GB" sz="3200" dirty="0"/>
          </a:p>
          <a:p>
            <a:r>
              <a:rPr lang="en-GB" sz="3200" dirty="0"/>
              <a:t>Looking to offer new loans in 2017</a:t>
            </a:r>
          </a:p>
          <a:p>
            <a:pPr marL="0" indent="0">
              <a:buNone/>
            </a:pPr>
            <a:endParaRPr lang="en-GB" sz="3200" dirty="0"/>
          </a:p>
          <a:p>
            <a:r>
              <a:rPr lang="en-GB" sz="3200" dirty="0"/>
              <a:t>Same Golden Deal basis</a:t>
            </a:r>
          </a:p>
        </p:txBody>
      </p:sp>
    </p:spTree>
    <p:extLst>
      <p:ext uri="{BB962C8B-B14F-4D97-AF65-F5344CB8AC3E}">
        <p14:creationId xmlns:p14="http://schemas.microsoft.com/office/powerpoint/2010/main" val="2468791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b="1" dirty="0">
                <a:ea typeface="ＭＳ Ｐゴシック" pitchFamily="34" charset="-128"/>
              </a:rPr>
              <a:t>Engaging with the Sector</a:t>
            </a:r>
          </a:p>
        </p:txBody>
      </p:sp>
      <p:sp>
        <p:nvSpPr>
          <p:cNvPr id="3" name="Content Placeholder 2"/>
          <p:cNvSpPr>
            <a:spLocks noGrp="1"/>
          </p:cNvSpPr>
          <p:nvPr>
            <p:ph idx="1"/>
          </p:nvPr>
        </p:nvSpPr>
        <p:spPr>
          <a:xfrm>
            <a:off x="457200" y="1600200"/>
            <a:ext cx="8420100" cy="5111750"/>
          </a:xfrm>
        </p:spPr>
        <p:txBody>
          <a:bodyPr>
            <a:normAutofit/>
          </a:bodyPr>
          <a:lstStyle/>
          <a:p>
            <a:pPr>
              <a:defRPr/>
            </a:pPr>
            <a:r>
              <a:rPr lang="en-GB" b="1" dirty="0"/>
              <a:t>Appropriate messaging</a:t>
            </a:r>
          </a:p>
          <a:p>
            <a:pPr lvl="1">
              <a:defRPr/>
            </a:pPr>
            <a:r>
              <a:rPr lang="en-GB" dirty="0"/>
              <a:t>Landlords and tenants need different messages</a:t>
            </a:r>
          </a:p>
          <a:p>
            <a:pPr lvl="1">
              <a:defRPr/>
            </a:pPr>
            <a:r>
              <a:rPr lang="en-GB" dirty="0"/>
              <a:t>Landlords more likely to initiate works</a:t>
            </a:r>
          </a:p>
          <a:p>
            <a:pPr lvl="1">
              <a:defRPr/>
            </a:pPr>
            <a:r>
              <a:rPr lang="en-GB" dirty="0"/>
              <a:t>Private Rented Sector (PRS) Regulations will play large part</a:t>
            </a:r>
          </a:p>
          <a:p>
            <a:pPr lvl="1">
              <a:defRPr/>
            </a:pPr>
            <a:endParaRPr lang="en-GB" dirty="0"/>
          </a:p>
          <a:p>
            <a:pPr>
              <a:defRPr/>
            </a:pPr>
            <a:r>
              <a:rPr lang="en-GB" b="1" dirty="0"/>
              <a:t>Understanding tenancy lifecycles</a:t>
            </a:r>
          </a:p>
          <a:p>
            <a:pPr lvl="1">
              <a:defRPr/>
            </a:pPr>
            <a:r>
              <a:rPr lang="en-GB" dirty="0"/>
              <a:t>Landlords will be more receptive at certain times of the year </a:t>
            </a:r>
          </a:p>
          <a:p>
            <a:pPr lvl="1">
              <a:defRPr/>
            </a:pPr>
            <a:r>
              <a:rPr lang="en-GB" dirty="0"/>
              <a:t>Targeting students during the summer will not work</a:t>
            </a:r>
          </a:p>
          <a:p>
            <a:pPr lvl="1">
              <a:defRPr/>
            </a:pPr>
            <a:endParaRPr lang="en-GB" b="1" dirty="0"/>
          </a:p>
          <a:p>
            <a:pPr lvl="1">
              <a:defRPr/>
            </a:pPr>
            <a:endParaRPr lang="en-GB" dirty="0"/>
          </a:p>
        </p:txBody>
      </p:sp>
    </p:spTree>
    <p:extLst>
      <p:ext uri="{BB962C8B-B14F-4D97-AF65-F5344CB8AC3E}">
        <p14:creationId xmlns:p14="http://schemas.microsoft.com/office/powerpoint/2010/main" val="2592023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Engaging with the sector </a:t>
            </a:r>
          </a:p>
        </p:txBody>
      </p:sp>
      <p:sp>
        <p:nvSpPr>
          <p:cNvPr id="3" name="Content Placeholder 2"/>
          <p:cNvSpPr>
            <a:spLocks noGrp="1"/>
          </p:cNvSpPr>
          <p:nvPr>
            <p:ph idx="1"/>
          </p:nvPr>
        </p:nvSpPr>
        <p:spPr/>
        <p:txBody>
          <a:bodyPr/>
          <a:lstStyle/>
          <a:p>
            <a:pPr>
              <a:defRPr/>
            </a:pPr>
            <a:r>
              <a:rPr lang="en-GB" b="1" dirty="0"/>
              <a:t>Small scale delivery</a:t>
            </a:r>
          </a:p>
          <a:p>
            <a:pPr lvl="1">
              <a:defRPr/>
            </a:pPr>
            <a:r>
              <a:rPr lang="en-GB" dirty="0"/>
              <a:t>Most landlords own small portfolios which are often in several different areas</a:t>
            </a:r>
          </a:p>
          <a:p>
            <a:pPr lvl="1">
              <a:defRPr/>
            </a:pPr>
            <a:r>
              <a:rPr lang="en-GB" dirty="0"/>
              <a:t>Area based approaches and large scale delivery models will not work</a:t>
            </a:r>
          </a:p>
          <a:p>
            <a:pPr lvl="1">
              <a:defRPr/>
            </a:pPr>
            <a:endParaRPr lang="en-GB" dirty="0"/>
          </a:p>
          <a:p>
            <a:pPr>
              <a:defRPr/>
            </a:pPr>
            <a:r>
              <a:rPr lang="en-GB" b="1" dirty="0"/>
              <a:t>Understanding Landlord Finances</a:t>
            </a:r>
          </a:p>
          <a:p>
            <a:pPr lvl="1">
              <a:defRPr/>
            </a:pPr>
            <a:r>
              <a:rPr lang="en-GB" dirty="0"/>
              <a:t>The £5k cap may cause funding issues to landlords</a:t>
            </a:r>
          </a:p>
          <a:p>
            <a:pPr lvl="1">
              <a:defRPr/>
            </a:pPr>
            <a:r>
              <a:rPr lang="en-GB" dirty="0"/>
              <a:t>Offer easy and innovative financing solutions</a:t>
            </a:r>
          </a:p>
          <a:p>
            <a:pPr lvl="1">
              <a:defRPr/>
            </a:pPr>
            <a:r>
              <a:rPr lang="en-GB" dirty="0"/>
              <a:t>Funding may become available**</a:t>
            </a:r>
          </a:p>
        </p:txBody>
      </p:sp>
    </p:spTree>
    <p:extLst>
      <p:ext uri="{BB962C8B-B14F-4D97-AF65-F5344CB8AC3E}">
        <p14:creationId xmlns:p14="http://schemas.microsoft.com/office/powerpoint/2010/main" val="3879046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538" y="1576388"/>
            <a:ext cx="7772400" cy="1470025"/>
          </a:xfrm>
        </p:spPr>
        <p:txBody>
          <a:bodyPr>
            <a:normAutofit fontScale="90000"/>
          </a:bodyPr>
          <a:lstStyle/>
          <a:p>
            <a:pPr algn="ctr">
              <a:defRPr/>
            </a:pPr>
            <a:r>
              <a:rPr lang="en-GB" sz="2400" b="0" dirty="0">
                <a:effectLst>
                  <a:outerShdw blurRad="38100" dist="38100" dir="2700000" algn="tl">
                    <a:srgbClr val="000000">
                      <a:alpha val="43137"/>
                    </a:srgbClr>
                  </a:outerShdw>
                </a:effectLst>
              </a:rPr>
              <a:t>Skyline House, 2</a:t>
            </a:r>
            <a:r>
              <a:rPr lang="en-GB" sz="2400" b="0" baseline="30000" dirty="0">
                <a:effectLst>
                  <a:outerShdw blurRad="38100" dist="38100" dir="2700000" algn="tl">
                    <a:srgbClr val="000000">
                      <a:alpha val="43137"/>
                    </a:srgbClr>
                  </a:outerShdw>
                </a:effectLst>
              </a:rPr>
              <a:t>nd</a:t>
            </a:r>
            <a:r>
              <a:rPr lang="en-GB" sz="2400" b="0" dirty="0">
                <a:effectLst>
                  <a:outerShdw blurRad="38100" dist="38100" dir="2700000" algn="tl">
                    <a:srgbClr val="000000">
                      <a:alpha val="43137"/>
                    </a:srgbClr>
                  </a:outerShdw>
                </a:effectLst>
              </a:rPr>
              <a:t> Floor</a:t>
            </a:r>
            <a:br>
              <a:rPr lang="en-GB" sz="2400" b="0" dirty="0">
                <a:effectLst>
                  <a:outerShdw blurRad="38100" dist="38100" dir="2700000" algn="tl">
                    <a:srgbClr val="000000">
                      <a:alpha val="43137"/>
                    </a:srgbClr>
                  </a:outerShdw>
                </a:effectLst>
              </a:rPr>
            </a:br>
            <a:r>
              <a:rPr lang="en-GB" sz="2400" b="0" dirty="0">
                <a:effectLst>
                  <a:outerShdw blurRad="38100" dist="38100" dir="2700000" algn="tl">
                    <a:srgbClr val="000000">
                      <a:alpha val="43137"/>
                    </a:srgbClr>
                  </a:outerShdw>
                </a:effectLst>
              </a:rPr>
              <a:t>200 Union Street</a:t>
            </a:r>
            <a:br>
              <a:rPr lang="en-GB" sz="2400" b="0" dirty="0">
                <a:effectLst>
                  <a:outerShdw blurRad="38100" dist="38100" dir="2700000" algn="tl">
                    <a:srgbClr val="000000">
                      <a:alpha val="43137"/>
                    </a:srgbClr>
                  </a:outerShdw>
                </a:effectLst>
              </a:rPr>
            </a:br>
            <a:r>
              <a:rPr lang="en-GB" sz="2400" b="0" dirty="0">
                <a:effectLst>
                  <a:outerShdw blurRad="38100" dist="38100" dir="2700000" algn="tl">
                    <a:srgbClr val="000000">
                      <a:alpha val="43137"/>
                    </a:srgbClr>
                  </a:outerShdw>
                </a:effectLst>
              </a:rPr>
              <a:t>London SE1 0LX</a:t>
            </a:r>
            <a:br>
              <a:rPr lang="en-GB" sz="2400" b="0" dirty="0">
                <a:effectLst>
                  <a:outerShdw blurRad="38100" dist="38100" dir="2700000" algn="tl">
                    <a:srgbClr val="000000">
                      <a:alpha val="43137"/>
                    </a:srgbClr>
                  </a:outerShdw>
                </a:effectLst>
              </a:rPr>
            </a:br>
            <a:endParaRPr lang="en-GB" sz="2400" b="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912813" y="2647950"/>
            <a:ext cx="6953250" cy="604838"/>
          </a:xfrm>
        </p:spPr>
        <p:txBody>
          <a:bodyPr>
            <a:normAutofit fontScale="25000" lnSpcReduction="20000"/>
          </a:bodyPr>
          <a:lstStyle/>
          <a:p>
            <a:pPr>
              <a:defRPr/>
            </a:pPr>
            <a:endParaRPr lang="en-GB" b="1" u="sng" dirty="0"/>
          </a:p>
          <a:p>
            <a:pPr algn="ctr">
              <a:defRPr/>
            </a:pPr>
            <a:r>
              <a:rPr lang="en-GB" sz="7400" b="1" dirty="0"/>
              <a:t>Tel: </a:t>
            </a:r>
            <a:r>
              <a:rPr lang="en-GB" sz="7400" b="1" dirty="0">
                <a:solidFill>
                  <a:schemeClr val="accent1">
                    <a:lumMod val="50000"/>
                  </a:schemeClr>
                </a:solidFill>
              </a:rPr>
              <a:t>020 7</a:t>
            </a:r>
            <a:r>
              <a:rPr lang="en-GB" sz="7200" b="1" dirty="0">
                <a:solidFill>
                  <a:schemeClr val="accent1">
                    <a:lumMod val="50000"/>
                  </a:schemeClr>
                </a:solidFill>
              </a:rPr>
              <a:t>840 8900</a:t>
            </a:r>
          </a:p>
          <a:p>
            <a:pPr algn="ctr">
              <a:defRPr/>
            </a:pPr>
            <a:r>
              <a:rPr lang="en-GB" sz="7400" b="1" dirty="0"/>
              <a:t>Email: </a:t>
            </a:r>
            <a:r>
              <a:rPr lang="en-GB" sz="7400" b="1" dirty="0">
                <a:solidFill>
                  <a:schemeClr val="tx1"/>
                </a:solidFill>
                <a:hlinkClick r:id="rId2"/>
              </a:rPr>
              <a:t>info@landlords.org.uk</a:t>
            </a:r>
            <a:endParaRPr lang="en-GB" sz="7400" b="1" dirty="0">
              <a:solidFill>
                <a:schemeClr val="tx1"/>
              </a:solidFill>
            </a:endParaRPr>
          </a:p>
          <a:p>
            <a:pPr algn="ctr">
              <a:defRPr/>
            </a:pPr>
            <a:r>
              <a:rPr lang="en-GB" sz="7400" b="1" dirty="0"/>
              <a:t>Twitter: </a:t>
            </a:r>
            <a:r>
              <a:rPr lang="en-GB" sz="7400" b="1" dirty="0">
                <a:solidFill>
                  <a:schemeClr val="accent1">
                    <a:lumMod val="50000"/>
                  </a:schemeClr>
                </a:solidFill>
              </a:rPr>
              <a:t>@</a:t>
            </a:r>
            <a:r>
              <a:rPr lang="en-GB" sz="7400" b="1" dirty="0" err="1">
                <a:solidFill>
                  <a:schemeClr val="accent1">
                    <a:lumMod val="50000"/>
                  </a:schemeClr>
                </a:solidFill>
              </a:rPr>
              <a:t>nationalandlord</a:t>
            </a:r>
            <a:endParaRPr lang="en-GB" sz="7400" b="1" dirty="0">
              <a:solidFill>
                <a:schemeClr val="accent1">
                  <a:lumMod val="50000"/>
                </a:schemeClr>
              </a:solidFill>
            </a:endParaRPr>
          </a:p>
        </p:txBody>
      </p:sp>
    </p:spTree>
    <p:extLst>
      <p:ext uri="{BB962C8B-B14F-4D97-AF65-F5344CB8AC3E}">
        <p14:creationId xmlns:p14="http://schemas.microsoft.com/office/powerpoint/2010/main" val="2571773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48680"/>
            <a:ext cx="7200800"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GB" dirty="0"/>
          </a:p>
        </p:txBody>
      </p:sp>
      <p:sp>
        <p:nvSpPr>
          <p:cNvPr id="3" name="Rectangle 2"/>
          <p:cNvSpPr/>
          <p:nvPr/>
        </p:nvSpPr>
        <p:spPr>
          <a:xfrm>
            <a:off x="683568" y="1484784"/>
            <a:ext cx="8280920" cy="4524315"/>
          </a:xfrm>
          <a:prstGeom prst="rect">
            <a:avLst/>
          </a:prstGeom>
        </p:spPr>
        <p:txBody>
          <a:bodyPr wrap="square">
            <a:spAutoFit/>
          </a:bodyPr>
          <a:lstStyle/>
          <a:p>
            <a:pPr lvl="0" algn="ctr"/>
            <a:endParaRPr lang="en-US" altLang="en-US" sz="3200" b="1" dirty="0">
              <a:solidFill>
                <a:schemeClr val="bg1"/>
              </a:solidFill>
              <a:cs typeface="Arial" panose="020B0604020202020204" pitchFamily="34" charset="0"/>
            </a:endParaRPr>
          </a:p>
          <a:p>
            <a:pPr lvl="0" algn="ctr"/>
            <a:endParaRPr lang="en-US" altLang="en-US" sz="3200" b="1" dirty="0">
              <a:solidFill>
                <a:schemeClr val="bg1"/>
              </a:solidFill>
              <a:cs typeface="Arial" panose="020B0604020202020204" pitchFamily="34" charset="0"/>
            </a:endParaRPr>
          </a:p>
          <a:p>
            <a:pPr lvl="0" algn="ctr"/>
            <a:endParaRPr lang="en-US" altLang="en-US" sz="3200" b="1" dirty="0">
              <a:solidFill>
                <a:schemeClr val="bg1"/>
              </a:solidFill>
              <a:cs typeface="Arial" panose="020B0604020202020204" pitchFamily="34" charset="0"/>
            </a:endParaRPr>
          </a:p>
          <a:p>
            <a:pPr lvl="0" algn="ctr"/>
            <a:endParaRPr lang="en-US" altLang="en-US" sz="3200" b="1" dirty="0">
              <a:solidFill>
                <a:schemeClr val="bg1"/>
              </a:solidFill>
              <a:cs typeface="Arial" panose="020B0604020202020204" pitchFamily="34" charset="0"/>
            </a:endParaRPr>
          </a:p>
          <a:p>
            <a:pPr lvl="0" algn="ctr"/>
            <a:r>
              <a:rPr lang="en-US" altLang="en-US" sz="4800" b="1" dirty="0">
                <a:solidFill>
                  <a:schemeClr val="bg1"/>
                </a:solidFill>
                <a:cs typeface="Arial" panose="020B0604020202020204" pitchFamily="34" charset="0"/>
              </a:rPr>
              <a:t>Coffee</a:t>
            </a:r>
          </a:p>
          <a:p>
            <a:pPr lvl="0" algn="ctr"/>
            <a:endParaRPr lang="en-US" altLang="en-US" sz="4800" b="1" dirty="0">
              <a:solidFill>
                <a:schemeClr val="bg1"/>
              </a:solidFill>
              <a:cs typeface="Arial" panose="020B0604020202020204" pitchFamily="34" charset="0"/>
            </a:endParaRPr>
          </a:p>
          <a:p>
            <a:pPr lvl="0" algn="ctr"/>
            <a:endParaRPr lang="en-US" altLang="en-US" sz="3200" b="1" dirty="0">
              <a:solidFill>
                <a:schemeClr val="bg1"/>
              </a:solidFill>
              <a:cs typeface="Arial" panose="020B0604020202020204" pitchFamily="34" charset="0"/>
            </a:endParaRPr>
          </a:p>
          <a:p>
            <a:pPr lvl="0" algn="ctr"/>
            <a:endParaRPr lang="en-US" altLang="en-US" sz="800" b="1" dirty="0">
              <a:solidFill>
                <a:schemeClr val="bg1"/>
              </a:solidFill>
              <a:cs typeface="Arial" panose="020B0604020202020204" pitchFamily="34" charset="0"/>
            </a:endParaRPr>
          </a:p>
          <a:p>
            <a:pPr lvl="0" algn="ctr"/>
            <a:endParaRPr lang="en-US" alt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643549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40" rIns="0" bIns="0" rtlCol="0">
            <a:spAutoFit/>
          </a:bodyPr>
          <a:lstStyle/>
          <a:p>
            <a:pPr marL="13335">
              <a:lnSpc>
                <a:spcPct val="100000"/>
              </a:lnSpc>
              <a:spcBef>
                <a:spcPts val="20"/>
              </a:spcBef>
            </a:pPr>
            <a:endParaRPr sz="2250">
              <a:latin typeface="Times New Roman"/>
              <a:cs typeface="Times New Roman"/>
            </a:endParaRPr>
          </a:p>
          <a:p>
            <a:pPr marL="85725">
              <a:lnSpc>
                <a:spcPct val="100000"/>
              </a:lnSpc>
              <a:spcBef>
                <a:spcPts val="5"/>
              </a:spcBef>
            </a:pPr>
            <a:r>
              <a:rPr spc="-5" dirty="0"/>
              <a:t>Economy retains momentum going into</a:t>
            </a:r>
            <a:r>
              <a:rPr spc="65" dirty="0"/>
              <a:t> </a:t>
            </a:r>
            <a:r>
              <a:rPr dirty="0"/>
              <a:t>2017</a:t>
            </a:r>
          </a:p>
        </p:txBody>
      </p:sp>
      <p:sp>
        <p:nvSpPr>
          <p:cNvPr id="3" name="object 3"/>
          <p:cNvSpPr txBox="1"/>
          <p:nvPr/>
        </p:nvSpPr>
        <p:spPr>
          <a:xfrm>
            <a:off x="4725670" y="1799208"/>
            <a:ext cx="4180204" cy="4839335"/>
          </a:xfrm>
          <a:prstGeom prst="rect">
            <a:avLst/>
          </a:prstGeom>
        </p:spPr>
        <p:txBody>
          <a:bodyPr vert="horz" wrap="square" lIns="0" tIns="0" rIns="0" bIns="0" rtlCol="0">
            <a:spAutoFit/>
          </a:bodyPr>
          <a:lstStyle/>
          <a:p>
            <a:pPr marL="299085" marR="5080" indent="-286385" eaLnBrk="1" fontAlgn="auto" hangingPunct="1">
              <a:lnSpc>
                <a:spcPts val="1620"/>
              </a:lnSpc>
              <a:spcBef>
                <a:spcPts val="0"/>
              </a:spcBef>
              <a:spcAft>
                <a:spcPts val="0"/>
              </a:spcAft>
              <a:buFontTx/>
              <a:buChar char="•"/>
              <a:tabLst>
                <a:tab pos="299085" algn="l"/>
                <a:tab pos="299720" algn="l"/>
              </a:tabLst>
            </a:pPr>
            <a:r>
              <a:rPr sz="1500" spc="-5" dirty="0">
                <a:solidFill>
                  <a:srgbClr val="0C2B5A"/>
                </a:solidFill>
                <a:latin typeface="Arial"/>
                <a:ea typeface="+mn-ea"/>
                <a:cs typeface="Arial"/>
              </a:rPr>
              <a:t>Economic growth </a:t>
            </a:r>
            <a:r>
              <a:rPr sz="1500" dirty="0">
                <a:solidFill>
                  <a:srgbClr val="0C2B5A"/>
                </a:solidFill>
                <a:latin typeface="Arial"/>
                <a:ea typeface="+mn-ea"/>
                <a:cs typeface="Arial"/>
              </a:rPr>
              <a:t>remained resilient </a:t>
            </a:r>
            <a:r>
              <a:rPr sz="1500" spc="-5" dirty="0">
                <a:solidFill>
                  <a:srgbClr val="0C2B5A"/>
                </a:solidFill>
                <a:latin typeface="Arial"/>
                <a:ea typeface="+mn-ea"/>
                <a:cs typeface="Arial"/>
              </a:rPr>
              <a:t>in </a:t>
            </a:r>
            <a:r>
              <a:rPr sz="1500" dirty="0">
                <a:solidFill>
                  <a:srgbClr val="0C2B5A"/>
                </a:solidFill>
                <a:latin typeface="Arial"/>
                <a:ea typeface="+mn-ea"/>
                <a:cs typeface="Arial"/>
              </a:rPr>
              <a:t>Q4,  </a:t>
            </a:r>
            <a:r>
              <a:rPr sz="1500" spc="-5" dirty="0">
                <a:solidFill>
                  <a:srgbClr val="0C2B5A"/>
                </a:solidFill>
                <a:latin typeface="Arial"/>
                <a:ea typeface="+mn-ea"/>
                <a:cs typeface="Arial"/>
              </a:rPr>
              <a:t>with </a:t>
            </a:r>
            <a:r>
              <a:rPr sz="1500" dirty="0">
                <a:solidFill>
                  <a:srgbClr val="0C2B5A"/>
                </a:solidFill>
                <a:latin typeface="Arial"/>
                <a:ea typeface="+mn-ea"/>
                <a:cs typeface="Arial"/>
              </a:rPr>
              <a:t>GDP rising </a:t>
            </a:r>
            <a:r>
              <a:rPr sz="1500" spc="-5" dirty="0">
                <a:solidFill>
                  <a:srgbClr val="0C2B5A"/>
                </a:solidFill>
                <a:latin typeface="Arial"/>
                <a:ea typeface="+mn-ea"/>
                <a:cs typeface="Arial"/>
              </a:rPr>
              <a:t>by </a:t>
            </a:r>
            <a:r>
              <a:rPr sz="1500" dirty="0">
                <a:solidFill>
                  <a:srgbClr val="0C2B5A"/>
                </a:solidFill>
                <a:latin typeface="Arial"/>
                <a:ea typeface="+mn-ea"/>
                <a:cs typeface="Arial"/>
              </a:rPr>
              <a:t>0.6% q/q, the </a:t>
            </a:r>
            <a:r>
              <a:rPr sz="1500" spc="-5" dirty="0">
                <a:solidFill>
                  <a:srgbClr val="0C2B5A"/>
                </a:solidFill>
                <a:latin typeface="Arial"/>
                <a:ea typeface="+mn-ea"/>
                <a:cs typeface="Arial"/>
              </a:rPr>
              <a:t>same as</a:t>
            </a:r>
            <a:r>
              <a:rPr sz="1500" spc="-155" dirty="0">
                <a:solidFill>
                  <a:srgbClr val="0C2B5A"/>
                </a:solidFill>
                <a:latin typeface="Arial"/>
                <a:ea typeface="+mn-ea"/>
                <a:cs typeface="Arial"/>
              </a:rPr>
              <a:t> </a:t>
            </a:r>
            <a:r>
              <a:rPr sz="1500" dirty="0">
                <a:solidFill>
                  <a:srgbClr val="0C2B5A"/>
                </a:solidFill>
                <a:latin typeface="Arial"/>
                <a:ea typeface="+mn-ea"/>
                <a:cs typeface="Arial"/>
              </a:rPr>
              <a:t>Q3.</a:t>
            </a:r>
            <a:endParaRPr sz="1500">
              <a:solidFill>
                <a:prstClr val="black"/>
              </a:solidFill>
              <a:latin typeface="Arial"/>
              <a:ea typeface="+mn-ea"/>
              <a:cs typeface="Arial"/>
            </a:endParaRPr>
          </a:p>
          <a:p>
            <a:pPr eaLnBrk="1" fontAlgn="auto" hangingPunct="1">
              <a:spcBef>
                <a:spcPts val="10"/>
              </a:spcBef>
              <a:spcAft>
                <a:spcPts val="0"/>
              </a:spcAft>
              <a:buClr>
                <a:srgbClr val="0C2B5A"/>
              </a:buClr>
              <a:buFont typeface="Arial"/>
              <a:buChar char="•"/>
            </a:pPr>
            <a:endParaRPr sz="1400">
              <a:solidFill>
                <a:prstClr val="black"/>
              </a:solidFill>
              <a:latin typeface="Times New Roman"/>
              <a:ea typeface="+mn-ea"/>
              <a:cs typeface="Times New Roman"/>
            </a:endParaRPr>
          </a:p>
          <a:p>
            <a:pPr marL="299085" marR="195580" indent="-286385" eaLnBrk="1" fontAlgn="auto" hangingPunct="1">
              <a:lnSpc>
                <a:spcPts val="1620"/>
              </a:lnSpc>
              <a:spcBef>
                <a:spcPts val="0"/>
              </a:spcBef>
              <a:spcAft>
                <a:spcPts val="0"/>
              </a:spcAft>
              <a:buFontTx/>
              <a:buChar char="•"/>
              <a:tabLst>
                <a:tab pos="299085" algn="l"/>
                <a:tab pos="299720" algn="l"/>
              </a:tabLst>
            </a:pPr>
            <a:r>
              <a:rPr sz="1500" dirty="0">
                <a:solidFill>
                  <a:srgbClr val="0C2B5A"/>
                </a:solidFill>
                <a:latin typeface="Arial"/>
                <a:ea typeface="+mn-ea"/>
                <a:cs typeface="Arial"/>
              </a:rPr>
              <a:t>Q4 </a:t>
            </a:r>
            <a:r>
              <a:rPr sz="1500" spc="-5" dirty="0">
                <a:solidFill>
                  <a:srgbClr val="0C2B5A"/>
                </a:solidFill>
                <a:latin typeface="Arial"/>
                <a:ea typeface="+mn-ea"/>
                <a:cs typeface="Arial"/>
              </a:rPr>
              <a:t>growth </a:t>
            </a:r>
            <a:r>
              <a:rPr sz="1500" spc="-10" dirty="0">
                <a:solidFill>
                  <a:srgbClr val="0C2B5A"/>
                </a:solidFill>
                <a:latin typeface="Arial"/>
                <a:ea typeface="+mn-ea"/>
                <a:cs typeface="Arial"/>
              </a:rPr>
              <a:t>was </a:t>
            </a:r>
            <a:r>
              <a:rPr sz="1500" spc="-5" dirty="0">
                <a:solidFill>
                  <a:srgbClr val="0C2B5A"/>
                </a:solidFill>
                <a:latin typeface="Arial"/>
                <a:ea typeface="+mn-ea"/>
                <a:cs typeface="Arial"/>
              </a:rPr>
              <a:t>driven </a:t>
            </a:r>
            <a:r>
              <a:rPr sz="1500" dirty="0">
                <a:solidFill>
                  <a:srgbClr val="0C2B5A"/>
                </a:solidFill>
                <a:latin typeface="Arial"/>
                <a:ea typeface="+mn-ea"/>
                <a:cs typeface="Arial"/>
              </a:rPr>
              <a:t>by </a:t>
            </a:r>
            <a:r>
              <a:rPr sz="1500" spc="-5" dirty="0">
                <a:solidFill>
                  <a:srgbClr val="0C2B5A"/>
                </a:solidFill>
                <a:latin typeface="Arial"/>
                <a:ea typeface="+mn-ea"/>
                <a:cs typeface="Arial"/>
              </a:rPr>
              <a:t>services </a:t>
            </a:r>
            <a:r>
              <a:rPr sz="1500" dirty="0">
                <a:solidFill>
                  <a:srgbClr val="0C2B5A"/>
                </a:solidFill>
                <a:latin typeface="Arial"/>
                <a:ea typeface="+mn-ea"/>
                <a:cs typeface="Arial"/>
              </a:rPr>
              <a:t>(0.8%),  especially consumer-facing sectors </a:t>
            </a:r>
            <a:r>
              <a:rPr sz="1500" spc="-5" dirty="0">
                <a:solidFill>
                  <a:srgbClr val="0C2B5A"/>
                </a:solidFill>
                <a:latin typeface="Arial"/>
                <a:ea typeface="+mn-ea"/>
                <a:cs typeface="Arial"/>
              </a:rPr>
              <a:t>such</a:t>
            </a:r>
            <a:r>
              <a:rPr sz="1500" spc="-160" dirty="0">
                <a:solidFill>
                  <a:srgbClr val="0C2B5A"/>
                </a:solidFill>
                <a:latin typeface="Arial"/>
                <a:ea typeface="+mn-ea"/>
                <a:cs typeface="Arial"/>
              </a:rPr>
              <a:t> </a:t>
            </a:r>
            <a:r>
              <a:rPr sz="1500" spc="-5" dirty="0">
                <a:solidFill>
                  <a:srgbClr val="0C2B5A"/>
                </a:solidFill>
                <a:latin typeface="Arial"/>
                <a:ea typeface="+mn-ea"/>
                <a:cs typeface="Arial"/>
              </a:rPr>
              <a:t>as  </a:t>
            </a:r>
            <a:r>
              <a:rPr sz="1500" dirty="0">
                <a:solidFill>
                  <a:srgbClr val="0C2B5A"/>
                </a:solidFill>
                <a:latin typeface="Arial"/>
                <a:ea typeface="+mn-ea"/>
                <a:cs typeface="Arial"/>
              </a:rPr>
              <a:t>distribution, </a:t>
            </a:r>
            <a:r>
              <a:rPr sz="1500" spc="-5" dirty="0">
                <a:solidFill>
                  <a:srgbClr val="0C2B5A"/>
                </a:solidFill>
                <a:latin typeface="Arial"/>
                <a:ea typeface="+mn-ea"/>
                <a:cs typeface="Arial"/>
              </a:rPr>
              <a:t>hospitality </a:t>
            </a:r>
            <a:r>
              <a:rPr sz="1500" dirty="0">
                <a:solidFill>
                  <a:srgbClr val="0C2B5A"/>
                </a:solidFill>
                <a:latin typeface="Arial"/>
                <a:ea typeface="+mn-ea"/>
                <a:cs typeface="Arial"/>
              </a:rPr>
              <a:t>&amp;</a:t>
            </a:r>
            <a:r>
              <a:rPr sz="1500" spc="-95" dirty="0">
                <a:solidFill>
                  <a:srgbClr val="0C2B5A"/>
                </a:solidFill>
                <a:latin typeface="Arial"/>
                <a:ea typeface="+mn-ea"/>
                <a:cs typeface="Arial"/>
              </a:rPr>
              <a:t> </a:t>
            </a:r>
            <a:r>
              <a:rPr sz="1500" spc="-5" dirty="0">
                <a:solidFill>
                  <a:srgbClr val="0C2B5A"/>
                </a:solidFill>
                <a:latin typeface="Arial"/>
                <a:ea typeface="+mn-ea"/>
                <a:cs typeface="Arial"/>
              </a:rPr>
              <a:t>travel.</a:t>
            </a:r>
            <a:endParaRPr sz="1500">
              <a:solidFill>
                <a:prstClr val="black"/>
              </a:solidFill>
              <a:latin typeface="Arial"/>
              <a:ea typeface="+mn-ea"/>
              <a:cs typeface="Arial"/>
            </a:endParaRPr>
          </a:p>
          <a:p>
            <a:pPr eaLnBrk="1" fontAlgn="auto" hangingPunct="1">
              <a:spcBef>
                <a:spcPts val="10"/>
              </a:spcBef>
              <a:spcAft>
                <a:spcPts val="0"/>
              </a:spcAft>
              <a:buClr>
                <a:srgbClr val="0C2B5A"/>
              </a:buClr>
              <a:buFont typeface="Arial"/>
              <a:buChar char="•"/>
            </a:pPr>
            <a:endParaRPr sz="1400">
              <a:solidFill>
                <a:prstClr val="black"/>
              </a:solidFill>
              <a:latin typeface="Times New Roman"/>
              <a:ea typeface="+mn-ea"/>
              <a:cs typeface="Times New Roman"/>
            </a:endParaRPr>
          </a:p>
          <a:p>
            <a:pPr marL="299085" marR="81280" indent="-286385" eaLnBrk="1" fontAlgn="auto" hangingPunct="1">
              <a:lnSpc>
                <a:spcPts val="1620"/>
              </a:lnSpc>
              <a:spcBef>
                <a:spcPts val="0"/>
              </a:spcBef>
              <a:spcAft>
                <a:spcPts val="0"/>
              </a:spcAft>
              <a:buFontTx/>
              <a:buChar char="•"/>
              <a:tabLst>
                <a:tab pos="299085" algn="l"/>
                <a:tab pos="299720" algn="l"/>
              </a:tabLst>
            </a:pPr>
            <a:r>
              <a:rPr sz="1500" dirty="0">
                <a:solidFill>
                  <a:srgbClr val="0C2B5A"/>
                </a:solidFill>
                <a:latin typeface="Arial"/>
                <a:ea typeface="+mn-ea"/>
                <a:cs typeface="Arial"/>
              </a:rPr>
              <a:t>Manufacturing returned to </a:t>
            </a:r>
            <a:r>
              <a:rPr sz="1500" spc="-5" dirty="0">
                <a:solidFill>
                  <a:srgbClr val="0C2B5A"/>
                </a:solidFill>
                <a:latin typeface="Arial"/>
                <a:ea typeface="+mn-ea"/>
                <a:cs typeface="Arial"/>
              </a:rPr>
              <a:t>growth </a:t>
            </a:r>
            <a:r>
              <a:rPr sz="1500" dirty="0">
                <a:solidFill>
                  <a:srgbClr val="0C2B5A"/>
                </a:solidFill>
                <a:latin typeface="Arial"/>
                <a:ea typeface="+mn-ea"/>
                <a:cs typeface="Arial"/>
              </a:rPr>
              <a:t>(0.7%),</a:t>
            </a:r>
            <a:r>
              <a:rPr sz="1500" spc="-145" dirty="0">
                <a:solidFill>
                  <a:srgbClr val="0C2B5A"/>
                </a:solidFill>
                <a:latin typeface="Arial"/>
                <a:ea typeface="+mn-ea"/>
                <a:cs typeface="Arial"/>
              </a:rPr>
              <a:t> </a:t>
            </a:r>
            <a:r>
              <a:rPr sz="1500" dirty="0">
                <a:solidFill>
                  <a:srgbClr val="0C2B5A"/>
                </a:solidFill>
                <a:latin typeface="Arial"/>
                <a:ea typeface="+mn-ea"/>
                <a:cs typeface="Arial"/>
              </a:rPr>
              <a:t>but  output </a:t>
            </a:r>
            <a:r>
              <a:rPr sz="1500" spc="-5" dirty="0">
                <a:solidFill>
                  <a:srgbClr val="0C2B5A"/>
                </a:solidFill>
                <a:latin typeface="Arial"/>
                <a:ea typeface="+mn-ea"/>
                <a:cs typeface="Arial"/>
              </a:rPr>
              <a:t>in </a:t>
            </a:r>
            <a:r>
              <a:rPr sz="1500" dirty="0">
                <a:solidFill>
                  <a:srgbClr val="0C2B5A"/>
                </a:solidFill>
                <a:latin typeface="Arial"/>
                <a:ea typeface="+mn-ea"/>
                <a:cs typeface="Arial"/>
              </a:rPr>
              <a:t>construction </a:t>
            </a:r>
            <a:r>
              <a:rPr sz="1500" spc="-10" dirty="0">
                <a:solidFill>
                  <a:srgbClr val="0C2B5A"/>
                </a:solidFill>
                <a:latin typeface="Arial"/>
                <a:ea typeface="+mn-ea"/>
                <a:cs typeface="Arial"/>
              </a:rPr>
              <a:t>was</a:t>
            </a:r>
            <a:r>
              <a:rPr sz="1500" spc="-135" dirty="0">
                <a:solidFill>
                  <a:srgbClr val="0C2B5A"/>
                </a:solidFill>
                <a:latin typeface="Arial"/>
                <a:ea typeface="+mn-ea"/>
                <a:cs typeface="Arial"/>
              </a:rPr>
              <a:t> </a:t>
            </a:r>
            <a:r>
              <a:rPr sz="1500" dirty="0">
                <a:solidFill>
                  <a:srgbClr val="0C2B5A"/>
                </a:solidFill>
                <a:latin typeface="Arial"/>
                <a:ea typeface="+mn-ea"/>
                <a:cs typeface="Arial"/>
              </a:rPr>
              <a:t>flat.</a:t>
            </a:r>
            <a:endParaRPr sz="1500">
              <a:solidFill>
                <a:prstClr val="black"/>
              </a:solidFill>
              <a:latin typeface="Arial"/>
              <a:ea typeface="+mn-ea"/>
              <a:cs typeface="Arial"/>
            </a:endParaRPr>
          </a:p>
          <a:p>
            <a:pPr eaLnBrk="1" fontAlgn="auto" hangingPunct="1">
              <a:spcBef>
                <a:spcPts val="10"/>
              </a:spcBef>
              <a:spcAft>
                <a:spcPts val="0"/>
              </a:spcAft>
              <a:buClr>
                <a:srgbClr val="0C2B5A"/>
              </a:buClr>
              <a:buFont typeface="Arial"/>
              <a:buChar char="•"/>
            </a:pPr>
            <a:endParaRPr sz="1400">
              <a:solidFill>
                <a:prstClr val="black"/>
              </a:solidFill>
              <a:latin typeface="Times New Roman"/>
              <a:ea typeface="+mn-ea"/>
              <a:cs typeface="Times New Roman"/>
            </a:endParaRPr>
          </a:p>
          <a:p>
            <a:pPr marL="299085" marR="138430" indent="-286385" eaLnBrk="1" fontAlgn="auto" hangingPunct="1">
              <a:lnSpc>
                <a:spcPts val="1620"/>
              </a:lnSpc>
              <a:spcBef>
                <a:spcPts val="0"/>
              </a:spcBef>
              <a:spcAft>
                <a:spcPts val="0"/>
              </a:spcAft>
              <a:buFontTx/>
              <a:buChar char="•"/>
              <a:tabLst>
                <a:tab pos="299085" algn="l"/>
                <a:tab pos="299720" algn="l"/>
              </a:tabLst>
            </a:pPr>
            <a:r>
              <a:rPr sz="1500" spc="-10" dirty="0">
                <a:solidFill>
                  <a:srgbClr val="0C2B5A"/>
                </a:solidFill>
                <a:latin typeface="Arial"/>
                <a:ea typeface="+mn-ea"/>
                <a:cs typeface="Arial"/>
              </a:rPr>
              <a:t>CBI’s </a:t>
            </a:r>
            <a:r>
              <a:rPr sz="1500" spc="-5" dirty="0">
                <a:solidFill>
                  <a:srgbClr val="0C2B5A"/>
                </a:solidFill>
                <a:latin typeface="Arial"/>
                <a:ea typeface="+mn-ea"/>
                <a:cs typeface="Arial"/>
              </a:rPr>
              <a:t>growth </a:t>
            </a:r>
            <a:r>
              <a:rPr sz="1500" dirty="0">
                <a:solidFill>
                  <a:srgbClr val="0C2B5A"/>
                </a:solidFill>
                <a:latin typeface="Arial"/>
                <a:ea typeface="+mn-ea"/>
                <a:cs typeface="Arial"/>
              </a:rPr>
              <a:t>indicator </a:t>
            </a:r>
            <a:r>
              <a:rPr sz="1500" spc="-5" dirty="0">
                <a:solidFill>
                  <a:srgbClr val="0C2B5A"/>
                </a:solidFill>
                <a:latin typeface="Arial"/>
                <a:ea typeface="+mn-ea"/>
                <a:cs typeface="Arial"/>
              </a:rPr>
              <a:t>shows UK private  </a:t>
            </a:r>
            <a:r>
              <a:rPr sz="1500" dirty="0">
                <a:solidFill>
                  <a:srgbClr val="0C2B5A"/>
                </a:solidFill>
                <a:latin typeface="Arial"/>
                <a:ea typeface="+mn-ea"/>
                <a:cs typeface="Arial"/>
              </a:rPr>
              <a:t>sector </a:t>
            </a:r>
            <a:r>
              <a:rPr sz="1500" spc="-5" dirty="0">
                <a:solidFill>
                  <a:srgbClr val="0C2B5A"/>
                </a:solidFill>
                <a:latin typeface="Arial"/>
                <a:ea typeface="+mn-ea"/>
                <a:cs typeface="Arial"/>
              </a:rPr>
              <a:t>activity eased </a:t>
            </a:r>
            <a:r>
              <a:rPr sz="1500" dirty="0">
                <a:solidFill>
                  <a:srgbClr val="0C2B5A"/>
                </a:solidFill>
                <a:latin typeface="Arial"/>
                <a:ea typeface="+mn-ea"/>
                <a:cs typeface="Arial"/>
              </a:rPr>
              <a:t>at the start of </a:t>
            </a:r>
            <a:r>
              <a:rPr sz="1500" spc="-5" dirty="0">
                <a:solidFill>
                  <a:srgbClr val="0C2B5A"/>
                </a:solidFill>
                <a:latin typeface="Arial"/>
                <a:ea typeface="+mn-ea"/>
                <a:cs typeface="Arial"/>
              </a:rPr>
              <a:t>2017,</a:t>
            </a:r>
            <a:r>
              <a:rPr sz="1500" spc="-145" dirty="0">
                <a:solidFill>
                  <a:srgbClr val="0C2B5A"/>
                </a:solidFill>
                <a:latin typeface="Arial"/>
                <a:ea typeface="+mn-ea"/>
                <a:cs typeface="Arial"/>
              </a:rPr>
              <a:t> </a:t>
            </a:r>
            <a:r>
              <a:rPr sz="1500" dirty="0">
                <a:solidFill>
                  <a:srgbClr val="0C2B5A"/>
                </a:solidFill>
                <a:latin typeface="Arial"/>
                <a:ea typeface="+mn-ea"/>
                <a:cs typeface="Arial"/>
              </a:rPr>
              <a:t>but  remained</a:t>
            </a:r>
            <a:r>
              <a:rPr sz="1500" spc="-85" dirty="0">
                <a:solidFill>
                  <a:srgbClr val="0C2B5A"/>
                </a:solidFill>
                <a:latin typeface="Arial"/>
                <a:ea typeface="+mn-ea"/>
                <a:cs typeface="Arial"/>
              </a:rPr>
              <a:t> </a:t>
            </a:r>
            <a:r>
              <a:rPr sz="1500" spc="-5" dirty="0">
                <a:solidFill>
                  <a:srgbClr val="0C2B5A"/>
                </a:solidFill>
                <a:latin typeface="Arial"/>
                <a:ea typeface="+mn-ea"/>
                <a:cs typeface="Arial"/>
              </a:rPr>
              <a:t>solid.</a:t>
            </a:r>
            <a:endParaRPr sz="1500">
              <a:solidFill>
                <a:prstClr val="black"/>
              </a:solidFill>
              <a:latin typeface="Arial"/>
              <a:ea typeface="+mn-ea"/>
              <a:cs typeface="Arial"/>
            </a:endParaRPr>
          </a:p>
          <a:p>
            <a:pPr eaLnBrk="1" fontAlgn="auto" hangingPunct="1">
              <a:spcBef>
                <a:spcPts val="10"/>
              </a:spcBef>
              <a:spcAft>
                <a:spcPts val="0"/>
              </a:spcAft>
              <a:buClr>
                <a:srgbClr val="0C2B5A"/>
              </a:buClr>
              <a:buFont typeface="Arial"/>
              <a:buChar char="•"/>
            </a:pPr>
            <a:endParaRPr sz="1400">
              <a:solidFill>
                <a:prstClr val="black"/>
              </a:solidFill>
              <a:latin typeface="Times New Roman"/>
              <a:ea typeface="+mn-ea"/>
              <a:cs typeface="Times New Roman"/>
            </a:endParaRPr>
          </a:p>
          <a:p>
            <a:pPr marL="299085" marR="19685" indent="-286385" eaLnBrk="1" fontAlgn="auto" hangingPunct="1">
              <a:lnSpc>
                <a:spcPts val="1620"/>
              </a:lnSpc>
              <a:spcBef>
                <a:spcPts val="0"/>
              </a:spcBef>
              <a:spcAft>
                <a:spcPts val="0"/>
              </a:spcAft>
              <a:buFontTx/>
              <a:buChar char="•"/>
              <a:tabLst>
                <a:tab pos="299085" algn="l"/>
                <a:tab pos="299720" algn="l"/>
              </a:tabLst>
            </a:pPr>
            <a:r>
              <a:rPr sz="1500" spc="-5" dirty="0">
                <a:solidFill>
                  <a:srgbClr val="0C2B5A"/>
                </a:solidFill>
                <a:latin typeface="Arial"/>
                <a:ea typeface="+mn-ea"/>
                <a:cs typeface="Arial"/>
              </a:rPr>
              <a:t>Growth expectations </a:t>
            </a:r>
            <a:r>
              <a:rPr sz="1500" dirty="0">
                <a:solidFill>
                  <a:srgbClr val="0C2B5A"/>
                </a:solidFill>
                <a:latin typeface="Arial"/>
                <a:ea typeface="+mn-ea"/>
                <a:cs typeface="Arial"/>
              </a:rPr>
              <a:t>for the </a:t>
            </a:r>
            <a:r>
              <a:rPr sz="1500" spc="-5" dirty="0">
                <a:solidFill>
                  <a:srgbClr val="0C2B5A"/>
                </a:solidFill>
                <a:latin typeface="Arial"/>
                <a:ea typeface="+mn-ea"/>
                <a:cs typeface="Arial"/>
              </a:rPr>
              <a:t>next </a:t>
            </a:r>
            <a:r>
              <a:rPr sz="1500" spc="5" dirty="0">
                <a:solidFill>
                  <a:srgbClr val="0C2B5A"/>
                </a:solidFill>
                <a:latin typeface="Arial"/>
                <a:ea typeface="+mn-ea"/>
                <a:cs typeface="Arial"/>
              </a:rPr>
              <a:t>3-months  </a:t>
            </a:r>
            <a:r>
              <a:rPr sz="1500" dirty="0">
                <a:solidFill>
                  <a:srgbClr val="0C2B5A"/>
                </a:solidFill>
                <a:latin typeface="Arial"/>
                <a:ea typeface="+mn-ea"/>
                <a:cs typeface="Arial"/>
              </a:rPr>
              <a:t>remained also </a:t>
            </a:r>
            <a:r>
              <a:rPr sz="1500" spc="-5" dirty="0">
                <a:solidFill>
                  <a:srgbClr val="0C2B5A"/>
                </a:solidFill>
                <a:latin typeface="Arial"/>
                <a:ea typeface="+mn-ea"/>
                <a:cs typeface="Arial"/>
              </a:rPr>
              <a:t>held </a:t>
            </a:r>
            <a:r>
              <a:rPr sz="1500" dirty="0">
                <a:solidFill>
                  <a:srgbClr val="0C2B5A"/>
                </a:solidFill>
                <a:latin typeface="Arial"/>
                <a:ea typeface="+mn-ea"/>
                <a:cs typeface="Arial"/>
              </a:rPr>
              <a:t>up, </a:t>
            </a:r>
            <a:r>
              <a:rPr sz="1500" spc="-5" dirty="0">
                <a:solidFill>
                  <a:srgbClr val="0C2B5A"/>
                </a:solidFill>
                <a:latin typeface="Arial"/>
                <a:ea typeface="+mn-ea"/>
                <a:cs typeface="Arial"/>
              </a:rPr>
              <a:t>with a positive outlook  </a:t>
            </a:r>
            <a:r>
              <a:rPr sz="1500" dirty="0">
                <a:solidFill>
                  <a:srgbClr val="0C2B5A"/>
                </a:solidFill>
                <a:latin typeface="Arial"/>
                <a:ea typeface="+mn-ea"/>
                <a:cs typeface="Arial"/>
              </a:rPr>
              <a:t>for manufacturing </a:t>
            </a:r>
            <a:r>
              <a:rPr sz="1500" spc="-5" dirty="0">
                <a:solidFill>
                  <a:srgbClr val="0C2B5A"/>
                </a:solidFill>
                <a:latin typeface="Arial"/>
                <a:ea typeface="+mn-ea"/>
                <a:cs typeface="Arial"/>
              </a:rPr>
              <a:t>in</a:t>
            </a:r>
            <a:r>
              <a:rPr sz="1500" spc="-80" dirty="0">
                <a:solidFill>
                  <a:srgbClr val="0C2B5A"/>
                </a:solidFill>
                <a:latin typeface="Arial"/>
                <a:ea typeface="+mn-ea"/>
                <a:cs typeface="Arial"/>
              </a:rPr>
              <a:t> </a:t>
            </a:r>
            <a:r>
              <a:rPr sz="1500" spc="-10" dirty="0">
                <a:solidFill>
                  <a:srgbClr val="0C2B5A"/>
                </a:solidFill>
                <a:latin typeface="Arial"/>
                <a:ea typeface="+mn-ea"/>
                <a:cs typeface="Arial"/>
              </a:rPr>
              <a:t>particular.</a:t>
            </a:r>
            <a:endParaRPr sz="1500">
              <a:solidFill>
                <a:prstClr val="black"/>
              </a:solidFill>
              <a:latin typeface="Arial"/>
              <a:ea typeface="+mn-ea"/>
              <a:cs typeface="Arial"/>
            </a:endParaRPr>
          </a:p>
          <a:p>
            <a:pPr eaLnBrk="1" fontAlgn="auto" hangingPunct="1">
              <a:spcBef>
                <a:spcPts val="40"/>
              </a:spcBef>
              <a:spcAft>
                <a:spcPts val="0"/>
              </a:spcAft>
              <a:buClr>
                <a:srgbClr val="0C2B5A"/>
              </a:buClr>
              <a:buFont typeface="Arial"/>
              <a:buChar char="•"/>
            </a:pPr>
            <a:endParaRPr sz="1350">
              <a:solidFill>
                <a:prstClr val="black"/>
              </a:solidFill>
              <a:latin typeface="Times New Roman"/>
              <a:ea typeface="+mn-ea"/>
              <a:cs typeface="Times New Roman"/>
            </a:endParaRPr>
          </a:p>
          <a:p>
            <a:pPr marL="299085" marR="287020" indent="-286385" eaLnBrk="1" fontAlgn="auto" hangingPunct="1">
              <a:lnSpc>
                <a:spcPct val="90100"/>
              </a:lnSpc>
              <a:spcBef>
                <a:spcPts val="0"/>
              </a:spcBef>
              <a:spcAft>
                <a:spcPts val="0"/>
              </a:spcAft>
              <a:buFontTx/>
              <a:buChar char="•"/>
              <a:tabLst>
                <a:tab pos="299085" algn="l"/>
                <a:tab pos="299720" algn="l"/>
              </a:tabLst>
            </a:pPr>
            <a:r>
              <a:rPr sz="1500" spc="-5" dirty="0">
                <a:solidFill>
                  <a:srgbClr val="0C2B5A"/>
                </a:solidFill>
                <a:latin typeface="Arial"/>
                <a:ea typeface="+mn-ea"/>
                <a:cs typeface="Arial"/>
              </a:rPr>
              <a:t>This </a:t>
            </a:r>
            <a:r>
              <a:rPr sz="1500" dirty="0">
                <a:solidFill>
                  <a:srgbClr val="0C2B5A"/>
                </a:solidFill>
                <a:latin typeface="Arial"/>
                <a:ea typeface="+mn-ea"/>
                <a:cs typeface="Arial"/>
              </a:rPr>
              <a:t>suggests the </a:t>
            </a:r>
            <a:r>
              <a:rPr sz="1500" spc="-5" dirty="0">
                <a:solidFill>
                  <a:srgbClr val="0C2B5A"/>
                </a:solidFill>
                <a:latin typeface="Arial"/>
                <a:ea typeface="+mn-ea"/>
                <a:cs typeface="Arial"/>
              </a:rPr>
              <a:t>economy </a:t>
            </a:r>
            <a:r>
              <a:rPr sz="1500" dirty="0">
                <a:solidFill>
                  <a:srgbClr val="0C2B5A"/>
                </a:solidFill>
                <a:latin typeface="Arial"/>
                <a:ea typeface="+mn-ea"/>
                <a:cs typeface="Arial"/>
              </a:rPr>
              <a:t>retains </a:t>
            </a:r>
            <a:r>
              <a:rPr sz="1500" spc="-5" dirty="0">
                <a:solidFill>
                  <a:srgbClr val="0C2B5A"/>
                </a:solidFill>
                <a:latin typeface="Arial"/>
                <a:ea typeface="+mn-ea"/>
                <a:cs typeface="Arial"/>
              </a:rPr>
              <a:t>some  </a:t>
            </a:r>
            <a:r>
              <a:rPr sz="1500" dirty="0">
                <a:solidFill>
                  <a:srgbClr val="0C2B5A"/>
                </a:solidFill>
                <a:latin typeface="Arial"/>
                <a:ea typeface="+mn-ea"/>
                <a:cs typeface="Arial"/>
              </a:rPr>
              <a:t>momentum at the start of </a:t>
            </a:r>
            <a:r>
              <a:rPr sz="1500" spc="-5" dirty="0">
                <a:solidFill>
                  <a:srgbClr val="0C2B5A"/>
                </a:solidFill>
                <a:latin typeface="Arial"/>
                <a:ea typeface="+mn-ea"/>
                <a:cs typeface="Arial"/>
              </a:rPr>
              <a:t>2017, </a:t>
            </a:r>
            <a:r>
              <a:rPr sz="1500" dirty="0">
                <a:solidFill>
                  <a:srgbClr val="0C2B5A"/>
                </a:solidFill>
                <a:latin typeface="Arial"/>
                <a:ea typeface="+mn-ea"/>
                <a:cs typeface="Arial"/>
              </a:rPr>
              <a:t>but </a:t>
            </a:r>
            <a:r>
              <a:rPr sz="1500" spc="-10" dirty="0">
                <a:solidFill>
                  <a:srgbClr val="0C2B5A"/>
                </a:solidFill>
                <a:latin typeface="Arial"/>
                <a:ea typeface="+mn-ea"/>
                <a:cs typeface="Arial"/>
              </a:rPr>
              <a:t>we</a:t>
            </a:r>
            <a:r>
              <a:rPr sz="1500" spc="-150" dirty="0">
                <a:solidFill>
                  <a:srgbClr val="0C2B5A"/>
                </a:solidFill>
                <a:latin typeface="Arial"/>
                <a:ea typeface="+mn-ea"/>
                <a:cs typeface="Arial"/>
              </a:rPr>
              <a:t> </a:t>
            </a:r>
            <a:r>
              <a:rPr sz="1500" spc="-5" dirty="0">
                <a:solidFill>
                  <a:srgbClr val="0C2B5A"/>
                </a:solidFill>
                <a:latin typeface="Arial"/>
                <a:ea typeface="+mn-ea"/>
                <a:cs typeface="Arial"/>
              </a:rPr>
              <a:t>still  expect growth </a:t>
            </a:r>
            <a:r>
              <a:rPr sz="1500" dirty="0">
                <a:solidFill>
                  <a:srgbClr val="0C2B5A"/>
                </a:solidFill>
                <a:latin typeface="Arial"/>
                <a:ea typeface="+mn-ea"/>
                <a:cs typeface="Arial"/>
              </a:rPr>
              <a:t>to slow through the</a:t>
            </a:r>
            <a:r>
              <a:rPr sz="1500" spc="-125" dirty="0">
                <a:solidFill>
                  <a:srgbClr val="0C2B5A"/>
                </a:solidFill>
                <a:latin typeface="Arial"/>
                <a:ea typeface="+mn-ea"/>
                <a:cs typeface="Arial"/>
              </a:rPr>
              <a:t> </a:t>
            </a:r>
            <a:r>
              <a:rPr sz="1500" spc="-20" dirty="0">
                <a:solidFill>
                  <a:srgbClr val="0C2B5A"/>
                </a:solidFill>
                <a:latin typeface="Arial"/>
                <a:ea typeface="+mn-ea"/>
                <a:cs typeface="Arial"/>
              </a:rPr>
              <a:t>year.</a:t>
            </a:r>
            <a:endParaRPr sz="1500">
              <a:solidFill>
                <a:prstClr val="black"/>
              </a:solidFill>
              <a:latin typeface="Arial"/>
              <a:ea typeface="+mn-ea"/>
              <a:cs typeface="Arial"/>
            </a:endParaRPr>
          </a:p>
          <a:p>
            <a:pPr eaLnBrk="1" fontAlgn="auto" hangingPunct="1">
              <a:spcBef>
                <a:spcPts val="40"/>
              </a:spcBef>
              <a:spcAft>
                <a:spcPts val="0"/>
              </a:spcAft>
            </a:pPr>
            <a:endParaRPr sz="2200">
              <a:solidFill>
                <a:prstClr val="black"/>
              </a:solidFill>
              <a:latin typeface="Times New Roman"/>
              <a:ea typeface="+mn-ea"/>
              <a:cs typeface="Times New Roman"/>
            </a:endParaRPr>
          </a:p>
          <a:p>
            <a:pPr marR="95250" algn="r" eaLnBrk="1" fontAlgn="auto" hangingPunct="1">
              <a:spcBef>
                <a:spcPts val="0"/>
              </a:spcBef>
              <a:spcAft>
                <a:spcPts val="0"/>
              </a:spcAft>
            </a:pPr>
            <a:r>
              <a:rPr sz="1200" b="1" dirty="0">
                <a:solidFill>
                  <a:srgbClr val="898D9B"/>
                </a:solidFill>
                <a:latin typeface="Arial"/>
                <a:ea typeface="+mn-ea"/>
                <a:cs typeface="Arial"/>
              </a:rPr>
              <a:t>3</a:t>
            </a:r>
            <a:endParaRPr sz="1200">
              <a:solidFill>
                <a:prstClr val="black"/>
              </a:solidFill>
              <a:latin typeface="Arial"/>
              <a:ea typeface="+mn-ea"/>
              <a:cs typeface="Arial"/>
            </a:endParaRPr>
          </a:p>
        </p:txBody>
      </p:sp>
      <p:sp>
        <p:nvSpPr>
          <p:cNvPr id="4" name="object 4"/>
          <p:cNvSpPr/>
          <p:nvPr/>
        </p:nvSpPr>
        <p:spPr>
          <a:xfrm>
            <a:off x="678180" y="4683252"/>
            <a:ext cx="3712845" cy="0"/>
          </a:xfrm>
          <a:custGeom>
            <a:avLst/>
            <a:gdLst/>
            <a:ahLst/>
            <a:cxnLst/>
            <a:rect l="l" t="t" r="r" b="b"/>
            <a:pathLst>
              <a:path w="3712845">
                <a:moveTo>
                  <a:pt x="0" y="0"/>
                </a:moveTo>
                <a:lnTo>
                  <a:pt x="3712464" y="0"/>
                </a:lnTo>
              </a:path>
            </a:pathLst>
          </a:custGeom>
          <a:ln w="9144">
            <a:solidFill>
              <a:srgbClr val="C8DCF8"/>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699516" y="3125723"/>
            <a:ext cx="3627120" cy="2359660"/>
          </a:xfrm>
          <a:custGeom>
            <a:avLst/>
            <a:gdLst/>
            <a:ahLst/>
            <a:cxnLst/>
            <a:rect l="l" t="t" r="r" b="b"/>
            <a:pathLst>
              <a:path w="3627120" h="2359660">
                <a:moveTo>
                  <a:pt x="0" y="1290827"/>
                </a:moveTo>
                <a:lnTo>
                  <a:pt x="44196" y="1424939"/>
                </a:lnTo>
                <a:lnTo>
                  <a:pt x="86868" y="1735836"/>
                </a:lnTo>
                <a:lnTo>
                  <a:pt x="129540" y="1469136"/>
                </a:lnTo>
                <a:lnTo>
                  <a:pt x="173736" y="1513332"/>
                </a:lnTo>
                <a:lnTo>
                  <a:pt x="216408" y="979932"/>
                </a:lnTo>
                <a:lnTo>
                  <a:pt x="259080" y="1424939"/>
                </a:lnTo>
                <a:lnTo>
                  <a:pt x="303275" y="1156715"/>
                </a:lnTo>
                <a:lnTo>
                  <a:pt x="345947" y="1513332"/>
                </a:lnTo>
                <a:lnTo>
                  <a:pt x="388620" y="1647444"/>
                </a:lnTo>
                <a:lnTo>
                  <a:pt x="432816" y="1424939"/>
                </a:lnTo>
                <a:lnTo>
                  <a:pt x="475488" y="1601724"/>
                </a:lnTo>
                <a:lnTo>
                  <a:pt x="518159" y="1647444"/>
                </a:lnTo>
                <a:lnTo>
                  <a:pt x="560832" y="1156715"/>
                </a:lnTo>
                <a:lnTo>
                  <a:pt x="605028" y="1557527"/>
                </a:lnTo>
                <a:lnTo>
                  <a:pt x="647700" y="1735836"/>
                </a:lnTo>
                <a:lnTo>
                  <a:pt x="690372" y="1246632"/>
                </a:lnTo>
                <a:lnTo>
                  <a:pt x="734568" y="1601724"/>
                </a:lnTo>
                <a:lnTo>
                  <a:pt x="777240" y="1557527"/>
                </a:lnTo>
                <a:lnTo>
                  <a:pt x="819912" y="2046732"/>
                </a:lnTo>
                <a:lnTo>
                  <a:pt x="864108" y="2225040"/>
                </a:lnTo>
                <a:lnTo>
                  <a:pt x="906780" y="1691639"/>
                </a:lnTo>
                <a:lnTo>
                  <a:pt x="949452" y="2002536"/>
                </a:lnTo>
                <a:lnTo>
                  <a:pt x="993647" y="2090927"/>
                </a:lnTo>
                <a:lnTo>
                  <a:pt x="1036320" y="1868424"/>
                </a:lnTo>
                <a:lnTo>
                  <a:pt x="1078992" y="1780032"/>
                </a:lnTo>
                <a:lnTo>
                  <a:pt x="1123188" y="1824227"/>
                </a:lnTo>
                <a:lnTo>
                  <a:pt x="1165860" y="1735836"/>
                </a:lnTo>
                <a:lnTo>
                  <a:pt x="1208532" y="1735836"/>
                </a:lnTo>
                <a:lnTo>
                  <a:pt x="1252728" y="1424939"/>
                </a:lnTo>
                <a:lnTo>
                  <a:pt x="1295400" y="1868424"/>
                </a:lnTo>
                <a:lnTo>
                  <a:pt x="1338072" y="2180844"/>
                </a:lnTo>
                <a:lnTo>
                  <a:pt x="1382267" y="2359152"/>
                </a:lnTo>
                <a:lnTo>
                  <a:pt x="1424940" y="1958339"/>
                </a:lnTo>
                <a:lnTo>
                  <a:pt x="1467611" y="1202436"/>
                </a:lnTo>
                <a:lnTo>
                  <a:pt x="1511808" y="1914144"/>
                </a:lnTo>
                <a:lnTo>
                  <a:pt x="1554480" y="1824227"/>
                </a:lnTo>
                <a:lnTo>
                  <a:pt x="1597152" y="1735836"/>
                </a:lnTo>
                <a:lnTo>
                  <a:pt x="1641348" y="1335024"/>
                </a:lnTo>
                <a:lnTo>
                  <a:pt x="1684020" y="1958339"/>
                </a:lnTo>
                <a:lnTo>
                  <a:pt x="1726691" y="1469136"/>
                </a:lnTo>
                <a:lnTo>
                  <a:pt x="1770888" y="1024127"/>
                </a:lnTo>
                <a:lnTo>
                  <a:pt x="1813560" y="1202436"/>
                </a:lnTo>
                <a:lnTo>
                  <a:pt x="1856232" y="579119"/>
                </a:lnTo>
                <a:lnTo>
                  <a:pt x="1900427" y="623315"/>
                </a:lnTo>
                <a:lnTo>
                  <a:pt x="1943100" y="266700"/>
                </a:lnTo>
                <a:lnTo>
                  <a:pt x="1985772" y="623315"/>
                </a:lnTo>
                <a:lnTo>
                  <a:pt x="2029967" y="400812"/>
                </a:lnTo>
                <a:lnTo>
                  <a:pt x="2072639" y="222503"/>
                </a:lnTo>
                <a:lnTo>
                  <a:pt x="2115312" y="134112"/>
                </a:lnTo>
                <a:lnTo>
                  <a:pt x="2157984" y="711707"/>
                </a:lnTo>
                <a:lnTo>
                  <a:pt x="2202179" y="445008"/>
                </a:lnTo>
                <a:lnTo>
                  <a:pt x="2244852" y="0"/>
                </a:lnTo>
                <a:lnTo>
                  <a:pt x="2287524" y="266700"/>
                </a:lnTo>
                <a:lnTo>
                  <a:pt x="2331720" y="266700"/>
                </a:lnTo>
                <a:lnTo>
                  <a:pt x="2374391" y="623315"/>
                </a:lnTo>
                <a:lnTo>
                  <a:pt x="2417064" y="534924"/>
                </a:lnTo>
                <a:lnTo>
                  <a:pt x="2461260" y="711707"/>
                </a:lnTo>
                <a:lnTo>
                  <a:pt x="2503932" y="667512"/>
                </a:lnTo>
                <a:lnTo>
                  <a:pt x="2546604" y="934212"/>
                </a:lnTo>
                <a:lnTo>
                  <a:pt x="2590800" y="534924"/>
                </a:lnTo>
                <a:lnTo>
                  <a:pt x="2633472" y="711707"/>
                </a:lnTo>
                <a:lnTo>
                  <a:pt x="2676144" y="757427"/>
                </a:lnTo>
                <a:lnTo>
                  <a:pt x="2720340" y="711707"/>
                </a:lnTo>
                <a:lnTo>
                  <a:pt x="2763012" y="89915"/>
                </a:lnTo>
                <a:lnTo>
                  <a:pt x="2805684" y="934212"/>
                </a:lnTo>
                <a:lnTo>
                  <a:pt x="2849880" y="667512"/>
                </a:lnTo>
                <a:lnTo>
                  <a:pt x="2892552" y="178308"/>
                </a:lnTo>
                <a:lnTo>
                  <a:pt x="2935224" y="579119"/>
                </a:lnTo>
                <a:lnTo>
                  <a:pt x="2979420" y="934212"/>
                </a:lnTo>
                <a:lnTo>
                  <a:pt x="3022092" y="979932"/>
                </a:lnTo>
                <a:lnTo>
                  <a:pt x="3064764" y="667512"/>
                </a:lnTo>
                <a:lnTo>
                  <a:pt x="3108960" y="1290827"/>
                </a:lnTo>
                <a:lnTo>
                  <a:pt x="3151632" y="1202436"/>
                </a:lnTo>
                <a:lnTo>
                  <a:pt x="3194304" y="1469136"/>
                </a:lnTo>
                <a:lnTo>
                  <a:pt x="3238500" y="1112520"/>
                </a:lnTo>
                <a:lnTo>
                  <a:pt x="3281172" y="1068324"/>
                </a:lnTo>
                <a:lnTo>
                  <a:pt x="3323844" y="1024127"/>
                </a:lnTo>
                <a:lnTo>
                  <a:pt x="3368040" y="1335024"/>
                </a:lnTo>
                <a:lnTo>
                  <a:pt x="3410712" y="1202436"/>
                </a:lnTo>
                <a:lnTo>
                  <a:pt x="3453384" y="1424939"/>
                </a:lnTo>
                <a:lnTo>
                  <a:pt x="3497580" y="1202436"/>
                </a:lnTo>
                <a:lnTo>
                  <a:pt x="3540252" y="1156715"/>
                </a:lnTo>
                <a:lnTo>
                  <a:pt x="3582924" y="801624"/>
                </a:lnTo>
                <a:lnTo>
                  <a:pt x="3627120" y="1112520"/>
                </a:lnTo>
              </a:path>
            </a:pathLst>
          </a:custGeom>
          <a:ln w="27432">
            <a:solidFill>
              <a:srgbClr val="001F5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4324603" y="4106164"/>
            <a:ext cx="88900" cy="88900"/>
          </a:xfrm>
          <a:custGeom>
            <a:avLst/>
            <a:gdLst/>
            <a:ahLst/>
            <a:cxnLst/>
            <a:rect l="l" t="t" r="r" b="b"/>
            <a:pathLst>
              <a:path w="88900" h="88900">
                <a:moveTo>
                  <a:pt x="44196" y="0"/>
                </a:moveTo>
                <a:lnTo>
                  <a:pt x="0" y="44196"/>
                </a:lnTo>
                <a:lnTo>
                  <a:pt x="44196" y="88392"/>
                </a:lnTo>
                <a:lnTo>
                  <a:pt x="88392" y="44196"/>
                </a:lnTo>
                <a:lnTo>
                  <a:pt x="44196" y="0"/>
                </a:lnTo>
                <a:close/>
              </a:path>
            </a:pathLst>
          </a:custGeom>
          <a:solidFill>
            <a:srgbClr val="C00000"/>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txBox="1"/>
          <p:nvPr/>
        </p:nvSpPr>
        <p:spPr>
          <a:xfrm>
            <a:off x="255828" y="3673602"/>
            <a:ext cx="283210" cy="2449830"/>
          </a:xfrm>
          <a:prstGeom prst="rect">
            <a:avLst/>
          </a:prstGeom>
        </p:spPr>
        <p:txBody>
          <a:bodyPr vert="horz" wrap="square" lIns="0" tIns="0" rIns="0" bIns="0" rtlCol="0">
            <a:spAutoFit/>
          </a:bodyPr>
          <a:lstStyle/>
          <a:p>
            <a:pPr marL="58419" algn="ctr" eaLnBrk="1" fontAlgn="auto" hangingPunct="1">
              <a:spcBef>
                <a:spcPts val="0"/>
              </a:spcBef>
              <a:spcAft>
                <a:spcPts val="0"/>
              </a:spcAft>
            </a:pPr>
            <a:r>
              <a:rPr sz="1400" spc="-5" dirty="0">
                <a:solidFill>
                  <a:srgbClr val="1D67D7"/>
                </a:solidFill>
                <a:latin typeface="Arial"/>
                <a:ea typeface="+mn-ea"/>
                <a:cs typeface="Arial"/>
              </a:rPr>
              <a:t>20</a:t>
            </a:r>
            <a:endParaRPr sz="1400">
              <a:solidFill>
                <a:prstClr val="black"/>
              </a:solidFill>
              <a:latin typeface="Arial"/>
              <a:ea typeface="+mn-ea"/>
              <a:cs typeface="Arial"/>
            </a:endParaRPr>
          </a:p>
          <a:p>
            <a:pPr eaLnBrk="1" fontAlgn="auto" hangingPunct="1">
              <a:spcBef>
                <a:spcPts val="40"/>
              </a:spcBef>
              <a:spcAft>
                <a:spcPts val="0"/>
              </a:spcAft>
            </a:pPr>
            <a:endParaRPr sz="1550">
              <a:solidFill>
                <a:prstClr val="black"/>
              </a:solidFill>
              <a:latin typeface="Times New Roman"/>
              <a:ea typeface="+mn-ea"/>
              <a:cs typeface="Times New Roman"/>
            </a:endParaRPr>
          </a:p>
          <a:p>
            <a:pPr marL="58419" algn="ctr" eaLnBrk="1" fontAlgn="auto" hangingPunct="1">
              <a:spcBef>
                <a:spcPts val="0"/>
              </a:spcBef>
              <a:spcAft>
                <a:spcPts val="0"/>
              </a:spcAft>
            </a:pPr>
            <a:r>
              <a:rPr sz="1400" spc="-5" dirty="0">
                <a:solidFill>
                  <a:srgbClr val="1D67D7"/>
                </a:solidFill>
                <a:latin typeface="Arial"/>
                <a:ea typeface="+mn-ea"/>
                <a:cs typeface="Arial"/>
              </a:rPr>
              <a:t>10</a:t>
            </a:r>
            <a:endParaRPr sz="1400">
              <a:solidFill>
                <a:prstClr val="black"/>
              </a:solidFill>
              <a:latin typeface="Arial"/>
              <a:ea typeface="+mn-ea"/>
              <a:cs typeface="Arial"/>
            </a:endParaRPr>
          </a:p>
          <a:p>
            <a:pPr eaLnBrk="1" fontAlgn="auto" hangingPunct="1">
              <a:spcBef>
                <a:spcPts val="40"/>
              </a:spcBef>
              <a:spcAft>
                <a:spcPts val="0"/>
              </a:spcAft>
            </a:pPr>
            <a:endParaRPr sz="1550">
              <a:solidFill>
                <a:prstClr val="black"/>
              </a:solidFill>
              <a:latin typeface="Times New Roman"/>
              <a:ea typeface="+mn-ea"/>
              <a:cs typeface="Times New Roman"/>
            </a:endParaRPr>
          </a:p>
          <a:p>
            <a:pPr marL="156845" algn="ctr" eaLnBrk="1" fontAlgn="auto" hangingPunct="1">
              <a:spcBef>
                <a:spcPts val="0"/>
              </a:spcBef>
              <a:spcAft>
                <a:spcPts val="0"/>
              </a:spcAft>
            </a:pPr>
            <a:r>
              <a:rPr sz="1400" dirty="0">
                <a:solidFill>
                  <a:srgbClr val="1D67D7"/>
                </a:solidFill>
                <a:latin typeface="Arial"/>
                <a:ea typeface="+mn-ea"/>
                <a:cs typeface="Arial"/>
              </a:rPr>
              <a:t>0</a:t>
            </a:r>
            <a:endParaRPr sz="1400">
              <a:solidFill>
                <a:prstClr val="black"/>
              </a:solidFill>
              <a:latin typeface="Arial"/>
              <a:ea typeface="+mn-ea"/>
              <a:cs typeface="Arial"/>
            </a:endParaRPr>
          </a:p>
          <a:p>
            <a:pPr eaLnBrk="1" fontAlgn="auto" hangingPunct="1">
              <a:spcBef>
                <a:spcPts val="40"/>
              </a:spcBef>
              <a:spcAft>
                <a:spcPts val="0"/>
              </a:spcAft>
            </a:pPr>
            <a:endParaRPr sz="1550">
              <a:solidFill>
                <a:prstClr val="black"/>
              </a:solidFill>
              <a:latin typeface="Times New Roman"/>
              <a:ea typeface="+mn-ea"/>
              <a:cs typeface="Times New Roman"/>
            </a:endParaRPr>
          </a:p>
          <a:p>
            <a:pPr marL="12700" eaLnBrk="1" fontAlgn="auto" hangingPunct="1">
              <a:spcBef>
                <a:spcPts val="5"/>
              </a:spcBef>
              <a:spcAft>
                <a:spcPts val="0"/>
              </a:spcAft>
            </a:pPr>
            <a:r>
              <a:rPr sz="1400" dirty="0">
                <a:solidFill>
                  <a:srgbClr val="1D67D7"/>
                </a:solidFill>
                <a:latin typeface="Arial"/>
                <a:ea typeface="+mn-ea"/>
                <a:cs typeface="Arial"/>
              </a:rPr>
              <a:t>-10</a:t>
            </a:r>
            <a:endParaRPr sz="1400">
              <a:solidFill>
                <a:prstClr val="black"/>
              </a:solidFill>
              <a:latin typeface="Arial"/>
              <a:ea typeface="+mn-ea"/>
              <a:cs typeface="Arial"/>
            </a:endParaRPr>
          </a:p>
          <a:p>
            <a:pPr eaLnBrk="1" fontAlgn="auto" hangingPunct="1">
              <a:spcBef>
                <a:spcPts val="40"/>
              </a:spcBef>
              <a:spcAft>
                <a:spcPts val="0"/>
              </a:spcAft>
            </a:pPr>
            <a:endParaRPr sz="1550">
              <a:solidFill>
                <a:prstClr val="black"/>
              </a:solidFill>
              <a:latin typeface="Times New Roman"/>
              <a:ea typeface="+mn-ea"/>
              <a:cs typeface="Times New Roman"/>
            </a:endParaRPr>
          </a:p>
          <a:p>
            <a:pPr marL="12700" eaLnBrk="1" fontAlgn="auto" hangingPunct="1">
              <a:spcBef>
                <a:spcPts val="0"/>
              </a:spcBef>
              <a:spcAft>
                <a:spcPts val="0"/>
              </a:spcAft>
            </a:pPr>
            <a:r>
              <a:rPr sz="1400" dirty="0">
                <a:solidFill>
                  <a:srgbClr val="1D67D7"/>
                </a:solidFill>
                <a:latin typeface="Arial"/>
                <a:ea typeface="+mn-ea"/>
                <a:cs typeface="Arial"/>
              </a:rPr>
              <a:t>-20</a:t>
            </a:r>
            <a:endParaRPr sz="1400">
              <a:solidFill>
                <a:prstClr val="black"/>
              </a:solidFill>
              <a:latin typeface="Arial"/>
              <a:ea typeface="+mn-ea"/>
              <a:cs typeface="Arial"/>
            </a:endParaRPr>
          </a:p>
          <a:p>
            <a:pPr eaLnBrk="1" fontAlgn="auto" hangingPunct="1">
              <a:spcBef>
                <a:spcPts val="40"/>
              </a:spcBef>
              <a:spcAft>
                <a:spcPts val="0"/>
              </a:spcAft>
            </a:pPr>
            <a:endParaRPr sz="1550">
              <a:solidFill>
                <a:prstClr val="black"/>
              </a:solidFill>
              <a:latin typeface="Times New Roman"/>
              <a:ea typeface="+mn-ea"/>
              <a:cs typeface="Times New Roman"/>
            </a:endParaRPr>
          </a:p>
          <a:p>
            <a:pPr marL="12700" eaLnBrk="1" fontAlgn="auto" hangingPunct="1">
              <a:spcBef>
                <a:spcPts val="0"/>
              </a:spcBef>
              <a:spcAft>
                <a:spcPts val="0"/>
              </a:spcAft>
            </a:pPr>
            <a:r>
              <a:rPr sz="1400" dirty="0">
                <a:solidFill>
                  <a:srgbClr val="1D67D7"/>
                </a:solidFill>
                <a:latin typeface="Arial"/>
                <a:ea typeface="+mn-ea"/>
                <a:cs typeface="Arial"/>
              </a:rPr>
              <a:t>-30</a:t>
            </a:r>
            <a:endParaRPr sz="1400">
              <a:solidFill>
                <a:prstClr val="black"/>
              </a:solidFill>
              <a:latin typeface="Arial"/>
              <a:ea typeface="+mn-ea"/>
              <a:cs typeface="Arial"/>
            </a:endParaRPr>
          </a:p>
        </p:txBody>
      </p:sp>
      <p:sp>
        <p:nvSpPr>
          <p:cNvPr id="8" name="object 8"/>
          <p:cNvSpPr txBox="1"/>
          <p:nvPr/>
        </p:nvSpPr>
        <p:spPr>
          <a:xfrm>
            <a:off x="314959" y="3228594"/>
            <a:ext cx="223520" cy="224790"/>
          </a:xfrm>
          <a:prstGeom prst="rect">
            <a:avLst/>
          </a:prstGeom>
        </p:spPr>
        <p:txBody>
          <a:bodyPr vert="horz" wrap="square" lIns="0" tIns="0" rIns="0" bIns="0" rtlCol="0">
            <a:spAutoFit/>
          </a:bodyPr>
          <a:lstStyle/>
          <a:p>
            <a:pPr marL="12700" eaLnBrk="1" fontAlgn="auto" hangingPunct="1">
              <a:spcBef>
                <a:spcPts val="0"/>
              </a:spcBef>
              <a:spcAft>
                <a:spcPts val="0"/>
              </a:spcAft>
            </a:pPr>
            <a:r>
              <a:rPr sz="1400" spc="-5" dirty="0">
                <a:solidFill>
                  <a:srgbClr val="1D67D7"/>
                </a:solidFill>
                <a:latin typeface="Arial"/>
                <a:ea typeface="+mn-ea"/>
                <a:cs typeface="Arial"/>
              </a:rPr>
              <a:t>30</a:t>
            </a:r>
            <a:endParaRPr sz="1400">
              <a:solidFill>
                <a:prstClr val="black"/>
              </a:solidFill>
              <a:latin typeface="Arial"/>
              <a:ea typeface="+mn-ea"/>
              <a:cs typeface="Arial"/>
            </a:endParaRPr>
          </a:p>
        </p:txBody>
      </p:sp>
      <p:sp>
        <p:nvSpPr>
          <p:cNvPr id="9" name="object 9"/>
          <p:cNvSpPr/>
          <p:nvPr/>
        </p:nvSpPr>
        <p:spPr>
          <a:xfrm>
            <a:off x="704164" y="6159753"/>
            <a:ext cx="383540" cy="135890"/>
          </a:xfrm>
          <a:custGeom>
            <a:avLst/>
            <a:gdLst/>
            <a:ahLst/>
            <a:cxnLst/>
            <a:rect l="l" t="t" r="r" b="b"/>
            <a:pathLst>
              <a:path w="383540" h="135889">
                <a:moveTo>
                  <a:pt x="77377" y="12827"/>
                </a:moveTo>
                <a:lnTo>
                  <a:pt x="38569" y="12827"/>
                </a:lnTo>
                <a:lnTo>
                  <a:pt x="53251" y="13081"/>
                </a:lnTo>
                <a:lnTo>
                  <a:pt x="59004" y="15316"/>
                </a:lnTo>
                <a:lnTo>
                  <a:pt x="67729" y="24003"/>
                </a:lnTo>
                <a:lnTo>
                  <a:pt x="69700" y="28884"/>
                </a:lnTo>
                <a:lnTo>
                  <a:pt x="69741" y="36118"/>
                </a:lnTo>
                <a:lnTo>
                  <a:pt x="69646" y="41414"/>
                </a:lnTo>
                <a:lnTo>
                  <a:pt x="43224" y="72829"/>
                </a:lnTo>
                <a:lnTo>
                  <a:pt x="27124" y="85959"/>
                </a:lnTo>
                <a:lnTo>
                  <a:pt x="21516" y="90857"/>
                </a:lnTo>
                <a:lnTo>
                  <a:pt x="2070" y="116509"/>
                </a:lnTo>
                <a:lnTo>
                  <a:pt x="673" y="119964"/>
                </a:lnTo>
                <a:lnTo>
                  <a:pt x="0" y="123583"/>
                </a:lnTo>
                <a:lnTo>
                  <a:pt x="50" y="127355"/>
                </a:lnTo>
                <a:lnTo>
                  <a:pt x="84404" y="128828"/>
                </a:lnTo>
                <a:lnTo>
                  <a:pt x="84670" y="113766"/>
                </a:lnTo>
                <a:lnTo>
                  <a:pt x="22085" y="112674"/>
                </a:lnTo>
                <a:lnTo>
                  <a:pt x="23876" y="109867"/>
                </a:lnTo>
                <a:lnTo>
                  <a:pt x="26123" y="107073"/>
                </a:lnTo>
                <a:lnTo>
                  <a:pt x="31559" y="101536"/>
                </a:lnTo>
                <a:lnTo>
                  <a:pt x="37693" y="96291"/>
                </a:lnTo>
                <a:lnTo>
                  <a:pt x="47231" y="88557"/>
                </a:lnTo>
                <a:lnTo>
                  <a:pt x="55194" y="81942"/>
                </a:lnTo>
                <a:lnTo>
                  <a:pt x="84632" y="46228"/>
                </a:lnTo>
                <a:lnTo>
                  <a:pt x="85852" y="36118"/>
                </a:lnTo>
                <a:lnTo>
                  <a:pt x="85309" y="28884"/>
                </a:lnTo>
                <a:lnTo>
                  <a:pt x="83416" y="22234"/>
                </a:lnTo>
                <a:lnTo>
                  <a:pt x="80176" y="16169"/>
                </a:lnTo>
                <a:lnTo>
                  <a:pt x="77377" y="12827"/>
                </a:lnTo>
                <a:close/>
              </a:path>
              <a:path w="383540" h="135889">
                <a:moveTo>
                  <a:pt x="46685" y="0"/>
                </a:moveTo>
                <a:lnTo>
                  <a:pt x="8821" y="20375"/>
                </a:lnTo>
                <a:lnTo>
                  <a:pt x="4610" y="36182"/>
                </a:lnTo>
                <a:lnTo>
                  <a:pt x="20688" y="38112"/>
                </a:lnTo>
                <a:lnTo>
                  <a:pt x="20878" y="30111"/>
                </a:lnTo>
                <a:lnTo>
                  <a:pt x="23279" y="23876"/>
                </a:lnTo>
                <a:lnTo>
                  <a:pt x="32499" y="14986"/>
                </a:lnTo>
                <a:lnTo>
                  <a:pt x="38569" y="12827"/>
                </a:lnTo>
                <a:lnTo>
                  <a:pt x="77377" y="12827"/>
                </a:lnTo>
                <a:lnTo>
                  <a:pt x="75590" y="10693"/>
                </a:lnTo>
                <a:lnTo>
                  <a:pt x="69832" y="6131"/>
                </a:lnTo>
                <a:lnTo>
                  <a:pt x="63095" y="2827"/>
                </a:lnTo>
                <a:lnTo>
                  <a:pt x="55378" y="783"/>
                </a:lnTo>
                <a:lnTo>
                  <a:pt x="46685" y="0"/>
                </a:lnTo>
                <a:close/>
              </a:path>
              <a:path w="383540" h="135889">
                <a:moveTo>
                  <a:pt x="135661" y="1549"/>
                </a:moveTo>
                <a:lnTo>
                  <a:pt x="107463" y="29933"/>
                </a:lnTo>
                <a:lnTo>
                  <a:pt x="102196" y="66179"/>
                </a:lnTo>
                <a:lnTo>
                  <a:pt x="102694" y="82922"/>
                </a:lnTo>
                <a:lnTo>
                  <a:pt x="119579" y="124176"/>
                </a:lnTo>
                <a:lnTo>
                  <a:pt x="152019" y="132194"/>
                </a:lnTo>
                <a:lnTo>
                  <a:pt x="159791" y="129819"/>
                </a:lnTo>
                <a:lnTo>
                  <a:pt x="166001" y="124904"/>
                </a:lnTo>
                <a:lnTo>
                  <a:pt x="170380" y="120820"/>
                </a:lnTo>
                <a:lnTo>
                  <a:pt x="171599" y="119265"/>
                </a:lnTo>
                <a:lnTo>
                  <a:pt x="150101" y="119265"/>
                </a:lnTo>
                <a:lnTo>
                  <a:pt x="135699" y="119011"/>
                </a:lnTo>
                <a:lnTo>
                  <a:pt x="118596" y="81715"/>
                </a:lnTo>
                <a:lnTo>
                  <a:pt x="118315" y="66179"/>
                </a:lnTo>
                <a:lnTo>
                  <a:pt x="119060" y="52000"/>
                </a:lnTo>
                <a:lnTo>
                  <a:pt x="137350" y="14554"/>
                </a:lnTo>
                <a:lnTo>
                  <a:pt x="173147" y="14554"/>
                </a:lnTo>
                <a:lnTo>
                  <a:pt x="172212" y="13055"/>
                </a:lnTo>
                <a:lnTo>
                  <a:pt x="168008" y="9004"/>
                </a:lnTo>
                <a:lnTo>
                  <a:pt x="157784" y="3314"/>
                </a:lnTo>
                <a:lnTo>
                  <a:pt x="151803" y="1828"/>
                </a:lnTo>
                <a:lnTo>
                  <a:pt x="135661" y="1549"/>
                </a:lnTo>
                <a:close/>
              </a:path>
              <a:path w="383540" h="135889">
                <a:moveTo>
                  <a:pt x="173147" y="14554"/>
                </a:moveTo>
                <a:lnTo>
                  <a:pt x="137350" y="14554"/>
                </a:lnTo>
                <a:lnTo>
                  <a:pt x="151866" y="14808"/>
                </a:lnTo>
                <a:lnTo>
                  <a:pt x="157911" y="18364"/>
                </a:lnTo>
                <a:lnTo>
                  <a:pt x="169302" y="67640"/>
                </a:lnTo>
                <a:lnTo>
                  <a:pt x="168604" y="81715"/>
                </a:lnTo>
                <a:lnTo>
                  <a:pt x="150101" y="119265"/>
                </a:lnTo>
                <a:lnTo>
                  <a:pt x="171599" y="119265"/>
                </a:lnTo>
                <a:lnTo>
                  <a:pt x="184948" y="78322"/>
                </a:lnTo>
                <a:lnTo>
                  <a:pt x="185420" y="67640"/>
                </a:lnTo>
                <a:lnTo>
                  <a:pt x="185401" y="58636"/>
                </a:lnTo>
                <a:lnTo>
                  <a:pt x="178741" y="23520"/>
                </a:lnTo>
                <a:lnTo>
                  <a:pt x="173147" y="14554"/>
                </a:lnTo>
                <a:close/>
              </a:path>
              <a:path w="383540" h="135889">
                <a:moveTo>
                  <a:pt x="260915" y="31762"/>
                </a:moveTo>
                <a:lnTo>
                  <a:pt x="245237" y="31762"/>
                </a:lnTo>
                <a:lnTo>
                  <a:pt x="243497" y="131610"/>
                </a:lnTo>
                <a:lnTo>
                  <a:pt x="259168" y="131876"/>
                </a:lnTo>
                <a:lnTo>
                  <a:pt x="260915" y="31762"/>
                </a:lnTo>
                <a:close/>
              </a:path>
              <a:path w="383540" h="135889">
                <a:moveTo>
                  <a:pt x="251307" y="3568"/>
                </a:moveTo>
                <a:lnTo>
                  <a:pt x="220260" y="31817"/>
                </a:lnTo>
                <a:lnTo>
                  <a:pt x="213842" y="34963"/>
                </a:lnTo>
                <a:lnTo>
                  <a:pt x="213575" y="50101"/>
                </a:lnTo>
                <a:lnTo>
                  <a:pt x="245237" y="31762"/>
                </a:lnTo>
                <a:lnTo>
                  <a:pt x="260915" y="31762"/>
                </a:lnTo>
                <a:lnTo>
                  <a:pt x="261404" y="3746"/>
                </a:lnTo>
                <a:lnTo>
                  <a:pt x="251307" y="3568"/>
                </a:lnTo>
                <a:close/>
              </a:path>
              <a:path w="383540" h="135889">
                <a:moveTo>
                  <a:pt x="333756" y="5003"/>
                </a:moveTo>
                <a:lnTo>
                  <a:pt x="305561" y="33388"/>
                </a:lnTo>
                <a:lnTo>
                  <a:pt x="300291" y="69646"/>
                </a:lnTo>
                <a:lnTo>
                  <a:pt x="300788" y="86384"/>
                </a:lnTo>
                <a:lnTo>
                  <a:pt x="317668" y="127636"/>
                </a:lnTo>
                <a:lnTo>
                  <a:pt x="350113" y="135648"/>
                </a:lnTo>
                <a:lnTo>
                  <a:pt x="357886" y="133273"/>
                </a:lnTo>
                <a:lnTo>
                  <a:pt x="364096" y="128358"/>
                </a:lnTo>
                <a:lnTo>
                  <a:pt x="368475" y="124277"/>
                </a:lnTo>
                <a:lnTo>
                  <a:pt x="369696" y="122720"/>
                </a:lnTo>
                <a:lnTo>
                  <a:pt x="348183" y="122720"/>
                </a:lnTo>
                <a:lnTo>
                  <a:pt x="333794" y="122478"/>
                </a:lnTo>
                <a:lnTo>
                  <a:pt x="316685" y="85169"/>
                </a:lnTo>
                <a:lnTo>
                  <a:pt x="316409" y="69646"/>
                </a:lnTo>
                <a:lnTo>
                  <a:pt x="317154" y="55455"/>
                </a:lnTo>
                <a:lnTo>
                  <a:pt x="335445" y="18008"/>
                </a:lnTo>
                <a:lnTo>
                  <a:pt x="371227" y="18008"/>
                </a:lnTo>
                <a:lnTo>
                  <a:pt x="370293" y="16510"/>
                </a:lnTo>
                <a:lnTo>
                  <a:pt x="366102" y="12458"/>
                </a:lnTo>
                <a:lnTo>
                  <a:pt x="355866" y="6769"/>
                </a:lnTo>
                <a:lnTo>
                  <a:pt x="349884" y="5283"/>
                </a:lnTo>
                <a:lnTo>
                  <a:pt x="333756" y="5003"/>
                </a:lnTo>
                <a:close/>
              </a:path>
              <a:path w="383540" h="135889">
                <a:moveTo>
                  <a:pt x="371227" y="18008"/>
                </a:moveTo>
                <a:lnTo>
                  <a:pt x="335445" y="18008"/>
                </a:lnTo>
                <a:lnTo>
                  <a:pt x="349948" y="18262"/>
                </a:lnTo>
                <a:lnTo>
                  <a:pt x="355993" y="21818"/>
                </a:lnTo>
                <a:lnTo>
                  <a:pt x="367397" y="71094"/>
                </a:lnTo>
                <a:lnTo>
                  <a:pt x="366698" y="85169"/>
                </a:lnTo>
                <a:lnTo>
                  <a:pt x="348183" y="122720"/>
                </a:lnTo>
                <a:lnTo>
                  <a:pt x="369696" y="122720"/>
                </a:lnTo>
                <a:lnTo>
                  <a:pt x="383036" y="81779"/>
                </a:lnTo>
                <a:lnTo>
                  <a:pt x="383514" y="71094"/>
                </a:lnTo>
                <a:lnTo>
                  <a:pt x="383490" y="62091"/>
                </a:lnTo>
                <a:lnTo>
                  <a:pt x="376815" y="26974"/>
                </a:lnTo>
                <a:lnTo>
                  <a:pt x="371227" y="18008"/>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p:nvPr/>
        </p:nvSpPr>
        <p:spPr>
          <a:xfrm>
            <a:off x="1222171" y="6159753"/>
            <a:ext cx="360680" cy="133985"/>
          </a:xfrm>
          <a:custGeom>
            <a:avLst/>
            <a:gdLst/>
            <a:ahLst/>
            <a:cxnLst/>
            <a:rect l="l" t="t" r="r" b="b"/>
            <a:pathLst>
              <a:path w="360680" h="133985">
                <a:moveTo>
                  <a:pt x="77421" y="12827"/>
                </a:moveTo>
                <a:lnTo>
                  <a:pt x="38557" y="12827"/>
                </a:lnTo>
                <a:lnTo>
                  <a:pt x="53289" y="13081"/>
                </a:lnTo>
                <a:lnTo>
                  <a:pt x="59004" y="15316"/>
                </a:lnTo>
                <a:lnTo>
                  <a:pt x="63322" y="19659"/>
                </a:lnTo>
                <a:lnTo>
                  <a:pt x="67767" y="24003"/>
                </a:lnTo>
                <a:lnTo>
                  <a:pt x="69799" y="29286"/>
                </a:lnTo>
                <a:lnTo>
                  <a:pt x="51203" y="65765"/>
                </a:lnTo>
                <a:lnTo>
                  <a:pt x="27112" y="85959"/>
                </a:lnTo>
                <a:lnTo>
                  <a:pt x="21504" y="90857"/>
                </a:lnTo>
                <a:lnTo>
                  <a:pt x="2070" y="116509"/>
                </a:lnTo>
                <a:lnTo>
                  <a:pt x="673" y="119964"/>
                </a:lnTo>
                <a:lnTo>
                  <a:pt x="0" y="123583"/>
                </a:lnTo>
                <a:lnTo>
                  <a:pt x="50" y="127355"/>
                </a:lnTo>
                <a:lnTo>
                  <a:pt x="84404" y="128828"/>
                </a:lnTo>
                <a:lnTo>
                  <a:pt x="84658" y="113766"/>
                </a:lnTo>
                <a:lnTo>
                  <a:pt x="22072" y="112674"/>
                </a:lnTo>
                <a:lnTo>
                  <a:pt x="23863" y="109867"/>
                </a:lnTo>
                <a:lnTo>
                  <a:pt x="26123" y="107073"/>
                </a:lnTo>
                <a:lnTo>
                  <a:pt x="31559" y="101536"/>
                </a:lnTo>
                <a:lnTo>
                  <a:pt x="37680" y="96291"/>
                </a:lnTo>
                <a:lnTo>
                  <a:pt x="47218" y="88557"/>
                </a:lnTo>
                <a:lnTo>
                  <a:pt x="55179" y="81942"/>
                </a:lnTo>
                <a:lnTo>
                  <a:pt x="82499" y="51130"/>
                </a:lnTo>
                <a:lnTo>
                  <a:pt x="85758" y="35496"/>
                </a:lnTo>
                <a:lnTo>
                  <a:pt x="85303" y="28884"/>
                </a:lnTo>
                <a:lnTo>
                  <a:pt x="83435" y="22234"/>
                </a:lnTo>
                <a:lnTo>
                  <a:pt x="80211" y="16169"/>
                </a:lnTo>
                <a:lnTo>
                  <a:pt x="77421" y="12827"/>
                </a:lnTo>
                <a:close/>
              </a:path>
              <a:path w="360680" h="133985">
                <a:moveTo>
                  <a:pt x="46685" y="0"/>
                </a:moveTo>
                <a:lnTo>
                  <a:pt x="8818" y="20375"/>
                </a:lnTo>
                <a:lnTo>
                  <a:pt x="4597" y="36182"/>
                </a:lnTo>
                <a:lnTo>
                  <a:pt x="20675" y="38112"/>
                </a:lnTo>
                <a:lnTo>
                  <a:pt x="20878" y="30111"/>
                </a:lnTo>
                <a:lnTo>
                  <a:pt x="23279" y="23876"/>
                </a:lnTo>
                <a:lnTo>
                  <a:pt x="32486" y="14986"/>
                </a:lnTo>
                <a:lnTo>
                  <a:pt x="38557" y="12827"/>
                </a:lnTo>
                <a:lnTo>
                  <a:pt x="77421" y="12827"/>
                </a:lnTo>
                <a:lnTo>
                  <a:pt x="75641" y="10693"/>
                </a:lnTo>
                <a:lnTo>
                  <a:pt x="69830" y="6131"/>
                </a:lnTo>
                <a:lnTo>
                  <a:pt x="63068" y="2827"/>
                </a:lnTo>
                <a:lnTo>
                  <a:pt x="55352" y="783"/>
                </a:lnTo>
                <a:lnTo>
                  <a:pt x="46685" y="0"/>
                </a:lnTo>
                <a:close/>
              </a:path>
              <a:path w="360680" h="133985">
                <a:moveTo>
                  <a:pt x="135712" y="1549"/>
                </a:moveTo>
                <a:lnTo>
                  <a:pt x="107488" y="29933"/>
                </a:lnTo>
                <a:lnTo>
                  <a:pt x="102184" y="66179"/>
                </a:lnTo>
                <a:lnTo>
                  <a:pt x="102706" y="82922"/>
                </a:lnTo>
                <a:lnTo>
                  <a:pt x="119533" y="124176"/>
                </a:lnTo>
                <a:lnTo>
                  <a:pt x="151968" y="132194"/>
                </a:lnTo>
                <a:lnTo>
                  <a:pt x="159842" y="129819"/>
                </a:lnTo>
                <a:lnTo>
                  <a:pt x="165938" y="124904"/>
                </a:lnTo>
                <a:lnTo>
                  <a:pt x="170339" y="120820"/>
                </a:lnTo>
                <a:lnTo>
                  <a:pt x="171568" y="119265"/>
                </a:lnTo>
                <a:lnTo>
                  <a:pt x="150063" y="119265"/>
                </a:lnTo>
                <a:lnTo>
                  <a:pt x="135712" y="119011"/>
                </a:lnTo>
                <a:lnTo>
                  <a:pt x="118588" y="81715"/>
                </a:lnTo>
                <a:lnTo>
                  <a:pt x="118328" y="66179"/>
                </a:lnTo>
                <a:lnTo>
                  <a:pt x="119077" y="52000"/>
                </a:lnTo>
                <a:lnTo>
                  <a:pt x="137363" y="14554"/>
                </a:lnTo>
                <a:lnTo>
                  <a:pt x="173103" y="14554"/>
                </a:lnTo>
                <a:lnTo>
                  <a:pt x="172161" y="13055"/>
                </a:lnTo>
                <a:lnTo>
                  <a:pt x="167970" y="9004"/>
                </a:lnTo>
                <a:lnTo>
                  <a:pt x="157810" y="3314"/>
                </a:lnTo>
                <a:lnTo>
                  <a:pt x="151841" y="1828"/>
                </a:lnTo>
                <a:lnTo>
                  <a:pt x="135712" y="1549"/>
                </a:lnTo>
                <a:close/>
              </a:path>
              <a:path w="360680" h="133985">
                <a:moveTo>
                  <a:pt x="173103" y="14554"/>
                </a:moveTo>
                <a:lnTo>
                  <a:pt x="137363" y="14554"/>
                </a:lnTo>
                <a:lnTo>
                  <a:pt x="151841" y="14808"/>
                </a:lnTo>
                <a:lnTo>
                  <a:pt x="157937" y="18364"/>
                </a:lnTo>
                <a:lnTo>
                  <a:pt x="169345" y="66179"/>
                </a:lnTo>
                <a:lnTo>
                  <a:pt x="169352" y="67640"/>
                </a:lnTo>
                <a:lnTo>
                  <a:pt x="168632" y="81715"/>
                </a:lnTo>
                <a:lnTo>
                  <a:pt x="150063" y="119265"/>
                </a:lnTo>
                <a:lnTo>
                  <a:pt x="171568" y="119265"/>
                </a:lnTo>
                <a:lnTo>
                  <a:pt x="184912" y="78322"/>
                </a:lnTo>
                <a:lnTo>
                  <a:pt x="185369" y="58636"/>
                </a:lnTo>
                <a:lnTo>
                  <a:pt x="184988" y="50599"/>
                </a:lnTo>
                <a:lnTo>
                  <a:pt x="184226" y="43530"/>
                </a:lnTo>
                <a:lnTo>
                  <a:pt x="183040" y="37247"/>
                </a:lnTo>
                <a:lnTo>
                  <a:pt x="181305" y="29933"/>
                </a:lnTo>
                <a:lnTo>
                  <a:pt x="178765" y="23558"/>
                </a:lnTo>
                <a:lnTo>
                  <a:pt x="173103" y="14554"/>
                </a:lnTo>
                <a:close/>
              </a:path>
              <a:path w="360680" h="133985">
                <a:moveTo>
                  <a:pt x="260942" y="31762"/>
                </a:moveTo>
                <a:lnTo>
                  <a:pt x="245186" y="31762"/>
                </a:lnTo>
                <a:lnTo>
                  <a:pt x="243535" y="131610"/>
                </a:lnTo>
                <a:lnTo>
                  <a:pt x="259156" y="131876"/>
                </a:lnTo>
                <a:lnTo>
                  <a:pt x="260942" y="31762"/>
                </a:lnTo>
                <a:close/>
              </a:path>
              <a:path w="360680" h="133985">
                <a:moveTo>
                  <a:pt x="251282" y="3568"/>
                </a:moveTo>
                <a:lnTo>
                  <a:pt x="220270" y="31817"/>
                </a:lnTo>
                <a:lnTo>
                  <a:pt x="213817" y="34963"/>
                </a:lnTo>
                <a:lnTo>
                  <a:pt x="213563" y="50101"/>
                </a:lnTo>
                <a:lnTo>
                  <a:pt x="245186" y="31762"/>
                </a:lnTo>
                <a:lnTo>
                  <a:pt x="260942" y="31762"/>
                </a:lnTo>
                <a:lnTo>
                  <a:pt x="261442" y="3746"/>
                </a:lnTo>
                <a:lnTo>
                  <a:pt x="251282" y="3568"/>
                </a:lnTo>
                <a:close/>
              </a:path>
              <a:path w="360680" h="133985">
                <a:moveTo>
                  <a:pt x="360002" y="33489"/>
                </a:moveTo>
                <a:lnTo>
                  <a:pt x="344246" y="33489"/>
                </a:lnTo>
                <a:lnTo>
                  <a:pt x="342595" y="133337"/>
                </a:lnTo>
                <a:lnTo>
                  <a:pt x="358216" y="133616"/>
                </a:lnTo>
                <a:lnTo>
                  <a:pt x="360002" y="33489"/>
                </a:lnTo>
                <a:close/>
              </a:path>
              <a:path w="360680" h="133985">
                <a:moveTo>
                  <a:pt x="350342" y="5295"/>
                </a:moveTo>
                <a:lnTo>
                  <a:pt x="319330" y="33544"/>
                </a:lnTo>
                <a:lnTo>
                  <a:pt x="312877" y="36690"/>
                </a:lnTo>
                <a:lnTo>
                  <a:pt x="312623" y="51828"/>
                </a:lnTo>
                <a:lnTo>
                  <a:pt x="344246" y="33489"/>
                </a:lnTo>
                <a:lnTo>
                  <a:pt x="360002" y="33489"/>
                </a:lnTo>
                <a:lnTo>
                  <a:pt x="360502" y="5473"/>
                </a:lnTo>
                <a:lnTo>
                  <a:pt x="350342" y="5295"/>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1" name="object 11"/>
          <p:cNvSpPr/>
          <p:nvPr/>
        </p:nvSpPr>
        <p:spPr>
          <a:xfrm>
            <a:off x="1740154" y="6159753"/>
            <a:ext cx="383540" cy="134620"/>
          </a:xfrm>
          <a:custGeom>
            <a:avLst/>
            <a:gdLst/>
            <a:ahLst/>
            <a:cxnLst/>
            <a:rect l="l" t="t" r="r" b="b"/>
            <a:pathLst>
              <a:path w="383539" h="134620">
                <a:moveTo>
                  <a:pt x="77367" y="12827"/>
                </a:moveTo>
                <a:lnTo>
                  <a:pt x="38607" y="12827"/>
                </a:lnTo>
                <a:lnTo>
                  <a:pt x="53212" y="13081"/>
                </a:lnTo>
                <a:lnTo>
                  <a:pt x="59054" y="15316"/>
                </a:lnTo>
                <a:lnTo>
                  <a:pt x="67690" y="24003"/>
                </a:lnTo>
                <a:lnTo>
                  <a:pt x="69850" y="29286"/>
                </a:lnTo>
                <a:lnTo>
                  <a:pt x="69595" y="41414"/>
                </a:lnTo>
                <a:lnTo>
                  <a:pt x="43243" y="72829"/>
                </a:lnTo>
                <a:lnTo>
                  <a:pt x="27148" y="85959"/>
                </a:lnTo>
                <a:lnTo>
                  <a:pt x="21542" y="90857"/>
                </a:lnTo>
                <a:lnTo>
                  <a:pt x="0" y="123583"/>
                </a:lnTo>
                <a:lnTo>
                  <a:pt x="126" y="127355"/>
                </a:lnTo>
                <a:lnTo>
                  <a:pt x="84454" y="128828"/>
                </a:lnTo>
                <a:lnTo>
                  <a:pt x="84708" y="113766"/>
                </a:lnTo>
                <a:lnTo>
                  <a:pt x="22097" y="112674"/>
                </a:lnTo>
                <a:lnTo>
                  <a:pt x="23875" y="109867"/>
                </a:lnTo>
                <a:lnTo>
                  <a:pt x="47243" y="88557"/>
                </a:lnTo>
                <a:lnTo>
                  <a:pt x="55199" y="81942"/>
                </a:lnTo>
                <a:lnTo>
                  <a:pt x="84581" y="46228"/>
                </a:lnTo>
                <a:lnTo>
                  <a:pt x="85851" y="36118"/>
                </a:lnTo>
                <a:lnTo>
                  <a:pt x="85298" y="28884"/>
                </a:lnTo>
                <a:lnTo>
                  <a:pt x="83423" y="22234"/>
                </a:lnTo>
                <a:lnTo>
                  <a:pt x="80190" y="16169"/>
                </a:lnTo>
                <a:lnTo>
                  <a:pt x="77367" y="12827"/>
                </a:lnTo>
                <a:close/>
              </a:path>
              <a:path w="383539" h="134620">
                <a:moveTo>
                  <a:pt x="46735" y="0"/>
                </a:moveTo>
                <a:lnTo>
                  <a:pt x="8858" y="20375"/>
                </a:lnTo>
                <a:lnTo>
                  <a:pt x="4571" y="36182"/>
                </a:lnTo>
                <a:lnTo>
                  <a:pt x="20700" y="38112"/>
                </a:lnTo>
                <a:lnTo>
                  <a:pt x="20827" y="30111"/>
                </a:lnTo>
                <a:lnTo>
                  <a:pt x="23240" y="23876"/>
                </a:lnTo>
                <a:lnTo>
                  <a:pt x="27939" y="19431"/>
                </a:lnTo>
                <a:lnTo>
                  <a:pt x="32512" y="14986"/>
                </a:lnTo>
                <a:lnTo>
                  <a:pt x="38607" y="12827"/>
                </a:lnTo>
                <a:lnTo>
                  <a:pt x="77367" y="12827"/>
                </a:lnTo>
                <a:lnTo>
                  <a:pt x="75564" y="10693"/>
                </a:lnTo>
                <a:lnTo>
                  <a:pt x="69828" y="6131"/>
                </a:lnTo>
                <a:lnTo>
                  <a:pt x="63103" y="2827"/>
                </a:lnTo>
                <a:lnTo>
                  <a:pt x="55401" y="783"/>
                </a:lnTo>
                <a:lnTo>
                  <a:pt x="46735" y="0"/>
                </a:lnTo>
                <a:close/>
              </a:path>
              <a:path w="383539" h="134620">
                <a:moveTo>
                  <a:pt x="135635" y="1549"/>
                </a:moveTo>
                <a:lnTo>
                  <a:pt x="107441" y="29832"/>
                </a:lnTo>
                <a:lnTo>
                  <a:pt x="102234" y="66179"/>
                </a:lnTo>
                <a:lnTo>
                  <a:pt x="102739" y="82922"/>
                </a:lnTo>
                <a:lnTo>
                  <a:pt x="119582" y="124176"/>
                </a:lnTo>
                <a:lnTo>
                  <a:pt x="152019" y="132194"/>
                </a:lnTo>
                <a:lnTo>
                  <a:pt x="159765" y="129819"/>
                </a:lnTo>
                <a:lnTo>
                  <a:pt x="165988" y="124904"/>
                </a:lnTo>
                <a:lnTo>
                  <a:pt x="170372" y="120820"/>
                </a:lnTo>
                <a:lnTo>
                  <a:pt x="171591" y="119265"/>
                </a:lnTo>
                <a:lnTo>
                  <a:pt x="150113" y="119265"/>
                </a:lnTo>
                <a:lnTo>
                  <a:pt x="135762" y="119011"/>
                </a:lnTo>
                <a:lnTo>
                  <a:pt x="118639" y="81715"/>
                </a:lnTo>
                <a:lnTo>
                  <a:pt x="118378" y="66179"/>
                </a:lnTo>
                <a:lnTo>
                  <a:pt x="119072" y="52000"/>
                </a:lnTo>
                <a:lnTo>
                  <a:pt x="137413" y="14554"/>
                </a:lnTo>
                <a:lnTo>
                  <a:pt x="173154" y="14554"/>
                </a:lnTo>
                <a:lnTo>
                  <a:pt x="172212" y="13055"/>
                </a:lnTo>
                <a:lnTo>
                  <a:pt x="168020" y="9004"/>
                </a:lnTo>
                <a:lnTo>
                  <a:pt x="162940" y="6159"/>
                </a:lnTo>
                <a:lnTo>
                  <a:pt x="157733" y="3314"/>
                </a:lnTo>
                <a:lnTo>
                  <a:pt x="151764" y="1828"/>
                </a:lnTo>
                <a:lnTo>
                  <a:pt x="135635" y="1549"/>
                </a:lnTo>
                <a:close/>
              </a:path>
              <a:path w="383539" h="134620">
                <a:moveTo>
                  <a:pt x="173154" y="14554"/>
                </a:moveTo>
                <a:lnTo>
                  <a:pt x="137413" y="14554"/>
                </a:lnTo>
                <a:lnTo>
                  <a:pt x="151891" y="14808"/>
                </a:lnTo>
                <a:lnTo>
                  <a:pt x="157860" y="18364"/>
                </a:lnTo>
                <a:lnTo>
                  <a:pt x="169277" y="67640"/>
                </a:lnTo>
                <a:lnTo>
                  <a:pt x="168576" y="81715"/>
                </a:lnTo>
                <a:lnTo>
                  <a:pt x="150113" y="119265"/>
                </a:lnTo>
                <a:lnTo>
                  <a:pt x="171591" y="119265"/>
                </a:lnTo>
                <a:lnTo>
                  <a:pt x="184945" y="78322"/>
                </a:lnTo>
                <a:lnTo>
                  <a:pt x="185419" y="67640"/>
                </a:lnTo>
                <a:lnTo>
                  <a:pt x="185419" y="58636"/>
                </a:lnTo>
                <a:lnTo>
                  <a:pt x="178815" y="23558"/>
                </a:lnTo>
                <a:lnTo>
                  <a:pt x="173154" y="14554"/>
                </a:lnTo>
                <a:close/>
              </a:path>
              <a:path w="383539" h="134620">
                <a:moveTo>
                  <a:pt x="260893" y="31762"/>
                </a:moveTo>
                <a:lnTo>
                  <a:pt x="245237" y="31762"/>
                </a:lnTo>
                <a:lnTo>
                  <a:pt x="243458" y="131610"/>
                </a:lnTo>
                <a:lnTo>
                  <a:pt x="259206" y="131876"/>
                </a:lnTo>
                <a:lnTo>
                  <a:pt x="260893" y="31762"/>
                </a:lnTo>
                <a:close/>
              </a:path>
              <a:path w="383539" h="134620">
                <a:moveTo>
                  <a:pt x="251332" y="3568"/>
                </a:moveTo>
                <a:lnTo>
                  <a:pt x="220249" y="31817"/>
                </a:lnTo>
                <a:lnTo>
                  <a:pt x="213868" y="34963"/>
                </a:lnTo>
                <a:lnTo>
                  <a:pt x="213613" y="50101"/>
                </a:lnTo>
                <a:lnTo>
                  <a:pt x="245237" y="31762"/>
                </a:lnTo>
                <a:lnTo>
                  <a:pt x="260893" y="31762"/>
                </a:lnTo>
                <a:lnTo>
                  <a:pt x="261365" y="3746"/>
                </a:lnTo>
                <a:lnTo>
                  <a:pt x="251332" y="3568"/>
                </a:lnTo>
                <a:close/>
              </a:path>
              <a:path w="383539" h="134620">
                <a:moveTo>
                  <a:pt x="374536" y="18021"/>
                </a:moveTo>
                <a:lnTo>
                  <a:pt x="335660" y="18021"/>
                </a:lnTo>
                <a:lnTo>
                  <a:pt x="350393" y="18275"/>
                </a:lnTo>
                <a:lnTo>
                  <a:pt x="356107" y="20510"/>
                </a:lnTo>
                <a:lnTo>
                  <a:pt x="360552" y="24853"/>
                </a:lnTo>
                <a:lnTo>
                  <a:pt x="364870" y="29197"/>
                </a:lnTo>
                <a:lnTo>
                  <a:pt x="367029" y="34467"/>
                </a:lnTo>
                <a:lnTo>
                  <a:pt x="366775" y="46596"/>
                </a:lnTo>
                <a:lnTo>
                  <a:pt x="340352" y="78010"/>
                </a:lnTo>
                <a:lnTo>
                  <a:pt x="324274" y="91143"/>
                </a:lnTo>
                <a:lnTo>
                  <a:pt x="318674" y="96043"/>
                </a:lnTo>
                <a:lnTo>
                  <a:pt x="297179" y="128778"/>
                </a:lnTo>
                <a:lnTo>
                  <a:pt x="297179" y="132549"/>
                </a:lnTo>
                <a:lnTo>
                  <a:pt x="381507" y="134023"/>
                </a:lnTo>
                <a:lnTo>
                  <a:pt x="381762" y="118960"/>
                </a:lnTo>
                <a:lnTo>
                  <a:pt x="319277" y="117868"/>
                </a:lnTo>
                <a:lnTo>
                  <a:pt x="321056" y="115049"/>
                </a:lnTo>
                <a:lnTo>
                  <a:pt x="323214" y="112268"/>
                </a:lnTo>
                <a:lnTo>
                  <a:pt x="326008" y="109499"/>
                </a:lnTo>
                <a:lnTo>
                  <a:pt x="328675" y="106730"/>
                </a:lnTo>
                <a:lnTo>
                  <a:pt x="334898" y="101473"/>
                </a:lnTo>
                <a:lnTo>
                  <a:pt x="344423" y="93751"/>
                </a:lnTo>
                <a:lnTo>
                  <a:pt x="352379" y="87131"/>
                </a:lnTo>
                <a:lnTo>
                  <a:pt x="381762" y="51409"/>
                </a:lnTo>
                <a:lnTo>
                  <a:pt x="383031" y="41300"/>
                </a:lnTo>
                <a:lnTo>
                  <a:pt x="382460" y="34066"/>
                </a:lnTo>
                <a:lnTo>
                  <a:pt x="380555" y="27416"/>
                </a:lnTo>
                <a:lnTo>
                  <a:pt x="377316" y="21351"/>
                </a:lnTo>
                <a:lnTo>
                  <a:pt x="374536" y="18021"/>
                </a:lnTo>
                <a:close/>
              </a:path>
              <a:path w="383539" h="134620">
                <a:moveTo>
                  <a:pt x="343788" y="5181"/>
                </a:moveTo>
                <a:lnTo>
                  <a:pt x="305943" y="25561"/>
                </a:lnTo>
                <a:lnTo>
                  <a:pt x="301751" y="41363"/>
                </a:lnTo>
                <a:lnTo>
                  <a:pt x="317881" y="43307"/>
                </a:lnTo>
                <a:lnTo>
                  <a:pt x="318007" y="35293"/>
                </a:lnTo>
                <a:lnTo>
                  <a:pt x="320420" y="29070"/>
                </a:lnTo>
                <a:lnTo>
                  <a:pt x="324993" y="24625"/>
                </a:lnTo>
                <a:lnTo>
                  <a:pt x="329691" y="20167"/>
                </a:lnTo>
                <a:lnTo>
                  <a:pt x="335660" y="18021"/>
                </a:lnTo>
                <a:lnTo>
                  <a:pt x="374536" y="18021"/>
                </a:lnTo>
                <a:lnTo>
                  <a:pt x="372744" y="15875"/>
                </a:lnTo>
                <a:lnTo>
                  <a:pt x="367006" y="11314"/>
                </a:lnTo>
                <a:lnTo>
                  <a:pt x="360267" y="8013"/>
                </a:lnTo>
                <a:lnTo>
                  <a:pt x="352528" y="5970"/>
                </a:lnTo>
                <a:lnTo>
                  <a:pt x="343788" y="5181"/>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2" name="object 12"/>
          <p:cNvSpPr/>
          <p:nvPr/>
        </p:nvSpPr>
        <p:spPr>
          <a:xfrm>
            <a:off x="2258186" y="6159753"/>
            <a:ext cx="384175" cy="135890"/>
          </a:xfrm>
          <a:custGeom>
            <a:avLst/>
            <a:gdLst/>
            <a:ahLst/>
            <a:cxnLst/>
            <a:rect l="l" t="t" r="r" b="b"/>
            <a:pathLst>
              <a:path w="384175" h="135889">
                <a:moveTo>
                  <a:pt x="77346" y="12827"/>
                </a:moveTo>
                <a:lnTo>
                  <a:pt x="38481" y="12827"/>
                </a:lnTo>
                <a:lnTo>
                  <a:pt x="53212" y="13081"/>
                </a:lnTo>
                <a:lnTo>
                  <a:pt x="58927" y="15316"/>
                </a:lnTo>
                <a:lnTo>
                  <a:pt x="63373" y="19659"/>
                </a:lnTo>
                <a:lnTo>
                  <a:pt x="67690" y="24003"/>
                </a:lnTo>
                <a:lnTo>
                  <a:pt x="69850" y="29286"/>
                </a:lnTo>
                <a:lnTo>
                  <a:pt x="69595" y="41414"/>
                </a:lnTo>
                <a:lnTo>
                  <a:pt x="43243" y="72829"/>
                </a:lnTo>
                <a:lnTo>
                  <a:pt x="27094" y="85959"/>
                </a:lnTo>
                <a:lnTo>
                  <a:pt x="21494" y="90857"/>
                </a:lnTo>
                <a:lnTo>
                  <a:pt x="0" y="123583"/>
                </a:lnTo>
                <a:lnTo>
                  <a:pt x="0" y="127355"/>
                </a:lnTo>
                <a:lnTo>
                  <a:pt x="84327" y="128828"/>
                </a:lnTo>
                <a:lnTo>
                  <a:pt x="84708" y="113766"/>
                </a:lnTo>
                <a:lnTo>
                  <a:pt x="22098" y="112674"/>
                </a:lnTo>
                <a:lnTo>
                  <a:pt x="23875" y="109867"/>
                </a:lnTo>
                <a:lnTo>
                  <a:pt x="26162" y="107073"/>
                </a:lnTo>
                <a:lnTo>
                  <a:pt x="31495" y="101536"/>
                </a:lnTo>
                <a:lnTo>
                  <a:pt x="37718" y="96291"/>
                </a:lnTo>
                <a:lnTo>
                  <a:pt x="47243" y="88557"/>
                </a:lnTo>
                <a:lnTo>
                  <a:pt x="55199" y="81942"/>
                </a:lnTo>
                <a:lnTo>
                  <a:pt x="84581" y="46228"/>
                </a:lnTo>
                <a:lnTo>
                  <a:pt x="85851" y="36118"/>
                </a:lnTo>
                <a:lnTo>
                  <a:pt x="85280" y="28884"/>
                </a:lnTo>
                <a:lnTo>
                  <a:pt x="83375" y="22234"/>
                </a:lnTo>
                <a:lnTo>
                  <a:pt x="80137" y="16169"/>
                </a:lnTo>
                <a:lnTo>
                  <a:pt x="77346" y="12827"/>
                </a:lnTo>
                <a:close/>
              </a:path>
              <a:path w="384175" h="135889">
                <a:moveTo>
                  <a:pt x="46608" y="0"/>
                </a:moveTo>
                <a:lnTo>
                  <a:pt x="8762" y="20375"/>
                </a:lnTo>
                <a:lnTo>
                  <a:pt x="4571" y="36182"/>
                </a:lnTo>
                <a:lnTo>
                  <a:pt x="20700" y="38112"/>
                </a:lnTo>
                <a:lnTo>
                  <a:pt x="20827" y="30111"/>
                </a:lnTo>
                <a:lnTo>
                  <a:pt x="23240" y="23876"/>
                </a:lnTo>
                <a:lnTo>
                  <a:pt x="27812" y="19431"/>
                </a:lnTo>
                <a:lnTo>
                  <a:pt x="32512" y="14986"/>
                </a:lnTo>
                <a:lnTo>
                  <a:pt x="38481" y="12827"/>
                </a:lnTo>
                <a:lnTo>
                  <a:pt x="77346" y="12827"/>
                </a:lnTo>
                <a:lnTo>
                  <a:pt x="75564" y="10693"/>
                </a:lnTo>
                <a:lnTo>
                  <a:pt x="69826" y="6131"/>
                </a:lnTo>
                <a:lnTo>
                  <a:pt x="63087" y="2827"/>
                </a:lnTo>
                <a:lnTo>
                  <a:pt x="55348" y="783"/>
                </a:lnTo>
                <a:lnTo>
                  <a:pt x="46608" y="0"/>
                </a:lnTo>
                <a:close/>
              </a:path>
              <a:path w="384175" h="135889">
                <a:moveTo>
                  <a:pt x="135636" y="1549"/>
                </a:moveTo>
                <a:lnTo>
                  <a:pt x="107442" y="29832"/>
                </a:lnTo>
                <a:lnTo>
                  <a:pt x="102235" y="66179"/>
                </a:lnTo>
                <a:lnTo>
                  <a:pt x="102685" y="82922"/>
                </a:lnTo>
                <a:lnTo>
                  <a:pt x="119564" y="124176"/>
                </a:lnTo>
                <a:lnTo>
                  <a:pt x="152019" y="132194"/>
                </a:lnTo>
                <a:lnTo>
                  <a:pt x="159765" y="129819"/>
                </a:lnTo>
                <a:lnTo>
                  <a:pt x="165988" y="124904"/>
                </a:lnTo>
                <a:lnTo>
                  <a:pt x="170372" y="120820"/>
                </a:lnTo>
                <a:lnTo>
                  <a:pt x="171591" y="119265"/>
                </a:lnTo>
                <a:lnTo>
                  <a:pt x="150113" y="119265"/>
                </a:lnTo>
                <a:lnTo>
                  <a:pt x="135636" y="119011"/>
                </a:lnTo>
                <a:lnTo>
                  <a:pt x="118535" y="81715"/>
                </a:lnTo>
                <a:lnTo>
                  <a:pt x="118252" y="66179"/>
                </a:lnTo>
                <a:lnTo>
                  <a:pt x="119000" y="52000"/>
                </a:lnTo>
                <a:lnTo>
                  <a:pt x="137287" y="14554"/>
                </a:lnTo>
                <a:lnTo>
                  <a:pt x="173153" y="14554"/>
                </a:lnTo>
                <a:lnTo>
                  <a:pt x="172212" y="13055"/>
                </a:lnTo>
                <a:lnTo>
                  <a:pt x="168020" y="9004"/>
                </a:lnTo>
                <a:lnTo>
                  <a:pt x="162813" y="6159"/>
                </a:lnTo>
                <a:lnTo>
                  <a:pt x="157733" y="3314"/>
                </a:lnTo>
                <a:lnTo>
                  <a:pt x="151764" y="1828"/>
                </a:lnTo>
                <a:lnTo>
                  <a:pt x="135636" y="1549"/>
                </a:lnTo>
                <a:close/>
              </a:path>
              <a:path w="384175" h="135889">
                <a:moveTo>
                  <a:pt x="173153" y="14554"/>
                </a:moveTo>
                <a:lnTo>
                  <a:pt x="137287" y="14554"/>
                </a:lnTo>
                <a:lnTo>
                  <a:pt x="151892" y="14808"/>
                </a:lnTo>
                <a:lnTo>
                  <a:pt x="157861" y="18364"/>
                </a:lnTo>
                <a:lnTo>
                  <a:pt x="169277" y="67640"/>
                </a:lnTo>
                <a:lnTo>
                  <a:pt x="168574" y="81715"/>
                </a:lnTo>
                <a:lnTo>
                  <a:pt x="150113" y="119265"/>
                </a:lnTo>
                <a:lnTo>
                  <a:pt x="171591" y="119265"/>
                </a:lnTo>
                <a:lnTo>
                  <a:pt x="184945" y="78322"/>
                </a:lnTo>
                <a:lnTo>
                  <a:pt x="185419" y="67640"/>
                </a:lnTo>
                <a:lnTo>
                  <a:pt x="185400" y="58636"/>
                </a:lnTo>
                <a:lnTo>
                  <a:pt x="175513" y="18313"/>
                </a:lnTo>
                <a:lnTo>
                  <a:pt x="173153" y="14554"/>
                </a:lnTo>
                <a:close/>
              </a:path>
              <a:path w="384175" h="135889">
                <a:moveTo>
                  <a:pt x="260866" y="31762"/>
                </a:moveTo>
                <a:lnTo>
                  <a:pt x="245237" y="31762"/>
                </a:lnTo>
                <a:lnTo>
                  <a:pt x="243458" y="131610"/>
                </a:lnTo>
                <a:lnTo>
                  <a:pt x="259080" y="131876"/>
                </a:lnTo>
                <a:lnTo>
                  <a:pt x="260866" y="31762"/>
                </a:lnTo>
                <a:close/>
              </a:path>
              <a:path w="384175" h="135889">
                <a:moveTo>
                  <a:pt x="251332" y="3568"/>
                </a:moveTo>
                <a:lnTo>
                  <a:pt x="220249" y="31817"/>
                </a:lnTo>
                <a:lnTo>
                  <a:pt x="213868" y="34963"/>
                </a:lnTo>
                <a:lnTo>
                  <a:pt x="213487" y="50101"/>
                </a:lnTo>
                <a:lnTo>
                  <a:pt x="218439" y="48387"/>
                </a:lnTo>
                <a:lnTo>
                  <a:pt x="224027" y="45783"/>
                </a:lnTo>
                <a:lnTo>
                  <a:pt x="230124" y="42291"/>
                </a:lnTo>
                <a:lnTo>
                  <a:pt x="236346" y="38811"/>
                </a:lnTo>
                <a:lnTo>
                  <a:pt x="241426" y="35293"/>
                </a:lnTo>
                <a:lnTo>
                  <a:pt x="245237" y="31762"/>
                </a:lnTo>
                <a:lnTo>
                  <a:pt x="260866" y="31762"/>
                </a:lnTo>
                <a:lnTo>
                  <a:pt x="261365" y="3746"/>
                </a:lnTo>
                <a:lnTo>
                  <a:pt x="251332" y="3568"/>
                </a:lnTo>
                <a:close/>
              </a:path>
              <a:path w="384175" h="135889">
                <a:moveTo>
                  <a:pt x="315594" y="97078"/>
                </a:moveTo>
                <a:lnTo>
                  <a:pt x="299846" y="98894"/>
                </a:lnTo>
                <a:lnTo>
                  <a:pt x="301109" y="106515"/>
                </a:lnTo>
                <a:lnTo>
                  <a:pt x="303561" y="113414"/>
                </a:lnTo>
                <a:lnTo>
                  <a:pt x="339725" y="135559"/>
                </a:lnTo>
                <a:lnTo>
                  <a:pt x="348676" y="134988"/>
                </a:lnTo>
                <a:lnTo>
                  <a:pt x="356854" y="132949"/>
                </a:lnTo>
                <a:lnTo>
                  <a:pt x="364245" y="129444"/>
                </a:lnTo>
                <a:lnTo>
                  <a:pt x="370839" y="124472"/>
                </a:lnTo>
                <a:lnTo>
                  <a:pt x="372428" y="122707"/>
                </a:lnTo>
                <a:lnTo>
                  <a:pt x="347471" y="122707"/>
                </a:lnTo>
                <a:lnTo>
                  <a:pt x="333882" y="122478"/>
                </a:lnTo>
                <a:lnTo>
                  <a:pt x="328675" y="120421"/>
                </a:lnTo>
                <a:lnTo>
                  <a:pt x="324357" y="116433"/>
                </a:lnTo>
                <a:lnTo>
                  <a:pt x="320167" y="112445"/>
                </a:lnTo>
                <a:lnTo>
                  <a:pt x="317245" y="105994"/>
                </a:lnTo>
                <a:lnTo>
                  <a:pt x="315594" y="97078"/>
                </a:lnTo>
                <a:close/>
              </a:path>
              <a:path w="384175" h="135889">
                <a:moveTo>
                  <a:pt x="374250" y="71107"/>
                </a:moveTo>
                <a:lnTo>
                  <a:pt x="339344" y="71107"/>
                </a:lnTo>
                <a:lnTo>
                  <a:pt x="349504" y="71285"/>
                </a:lnTo>
                <a:lnTo>
                  <a:pt x="355473" y="73723"/>
                </a:lnTo>
                <a:lnTo>
                  <a:pt x="360044" y="78486"/>
                </a:lnTo>
                <a:lnTo>
                  <a:pt x="364744" y="83235"/>
                </a:lnTo>
                <a:lnTo>
                  <a:pt x="367030" y="89204"/>
                </a:lnTo>
                <a:lnTo>
                  <a:pt x="366775" y="103949"/>
                </a:lnTo>
                <a:lnTo>
                  <a:pt x="364108" y="110236"/>
                </a:lnTo>
                <a:lnTo>
                  <a:pt x="353694" y="120269"/>
                </a:lnTo>
                <a:lnTo>
                  <a:pt x="347471" y="122707"/>
                </a:lnTo>
                <a:lnTo>
                  <a:pt x="372428" y="122707"/>
                </a:lnTo>
                <a:lnTo>
                  <a:pt x="383667" y="88112"/>
                </a:lnTo>
                <a:lnTo>
                  <a:pt x="381635" y="81203"/>
                </a:lnTo>
                <a:lnTo>
                  <a:pt x="374250" y="71107"/>
                </a:lnTo>
                <a:close/>
              </a:path>
              <a:path w="384175" h="135889">
                <a:moveTo>
                  <a:pt x="333248" y="58978"/>
                </a:moveTo>
                <a:lnTo>
                  <a:pt x="331215" y="72707"/>
                </a:lnTo>
                <a:lnTo>
                  <a:pt x="335661" y="71628"/>
                </a:lnTo>
                <a:lnTo>
                  <a:pt x="339344" y="71107"/>
                </a:lnTo>
                <a:lnTo>
                  <a:pt x="374250" y="71107"/>
                </a:lnTo>
                <a:lnTo>
                  <a:pt x="373506" y="70091"/>
                </a:lnTo>
                <a:lnTo>
                  <a:pt x="367664" y="66382"/>
                </a:lnTo>
                <a:lnTo>
                  <a:pt x="360171" y="64503"/>
                </a:lnTo>
                <a:lnTo>
                  <a:pt x="366013" y="61937"/>
                </a:lnTo>
                <a:lnTo>
                  <a:pt x="369319" y="59321"/>
                </a:lnTo>
                <a:lnTo>
                  <a:pt x="342392" y="59321"/>
                </a:lnTo>
                <a:lnTo>
                  <a:pt x="334263" y="59118"/>
                </a:lnTo>
                <a:lnTo>
                  <a:pt x="333248" y="58978"/>
                </a:lnTo>
                <a:close/>
              </a:path>
              <a:path w="384175" h="135889">
                <a:moveTo>
                  <a:pt x="371255" y="17919"/>
                </a:moveTo>
                <a:lnTo>
                  <a:pt x="335533" y="17919"/>
                </a:lnTo>
                <a:lnTo>
                  <a:pt x="347725" y="18135"/>
                </a:lnTo>
                <a:lnTo>
                  <a:pt x="352679" y="20116"/>
                </a:lnTo>
                <a:lnTo>
                  <a:pt x="360299" y="27787"/>
                </a:lnTo>
                <a:lnTo>
                  <a:pt x="362204" y="32588"/>
                </a:lnTo>
                <a:lnTo>
                  <a:pt x="362076" y="38328"/>
                </a:lnTo>
                <a:lnTo>
                  <a:pt x="361950" y="45580"/>
                </a:lnTo>
                <a:lnTo>
                  <a:pt x="359282" y="50901"/>
                </a:lnTo>
                <a:lnTo>
                  <a:pt x="353821" y="54292"/>
                </a:lnTo>
                <a:lnTo>
                  <a:pt x="348488" y="57683"/>
                </a:lnTo>
                <a:lnTo>
                  <a:pt x="342392" y="59321"/>
                </a:lnTo>
                <a:lnTo>
                  <a:pt x="369319" y="59321"/>
                </a:lnTo>
                <a:lnTo>
                  <a:pt x="370458" y="58420"/>
                </a:lnTo>
                <a:lnTo>
                  <a:pt x="376555" y="49466"/>
                </a:lnTo>
                <a:lnTo>
                  <a:pt x="378079" y="44475"/>
                </a:lnTo>
                <a:lnTo>
                  <a:pt x="378234" y="37553"/>
                </a:lnTo>
                <a:lnTo>
                  <a:pt x="378174" y="32588"/>
                </a:lnTo>
                <a:lnTo>
                  <a:pt x="376808" y="27647"/>
                </a:lnTo>
                <a:lnTo>
                  <a:pt x="373888" y="22428"/>
                </a:lnTo>
                <a:lnTo>
                  <a:pt x="371255" y="17919"/>
                </a:lnTo>
                <a:close/>
              </a:path>
              <a:path w="384175" h="135889">
                <a:moveTo>
                  <a:pt x="341502" y="5143"/>
                </a:moveTo>
                <a:lnTo>
                  <a:pt x="307435" y="23647"/>
                </a:lnTo>
                <a:lnTo>
                  <a:pt x="302513" y="37553"/>
                </a:lnTo>
                <a:lnTo>
                  <a:pt x="318135" y="40614"/>
                </a:lnTo>
                <a:lnTo>
                  <a:pt x="319405" y="32969"/>
                </a:lnTo>
                <a:lnTo>
                  <a:pt x="322071" y="27266"/>
                </a:lnTo>
                <a:lnTo>
                  <a:pt x="326263" y="23507"/>
                </a:lnTo>
                <a:lnTo>
                  <a:pt x="330326" y="19748"/>
                </a:lnTo>
                <a:lnTo>
                  <a:pt x="335533" y="17919"/>
                </a:lnTo>
                <a:lnTo>
                  <a:pt x="371255" y="17919"/>
                </a:lnTo>
                <a:lnTo>
                  <a:pt x="370839" y="17208"/>
                </a:lnTo>
                <a:lnTo>
                  <a:pt x="366394" y="13055"/>
                </a:lnTo>
                <a:lnTo>
                  <a:pt x="354838" y="6870"/>
                </a:lnTo>
                <a:lnTo>
                  <a:pt x="348361" y="5257"/>
                </a:lnTo>
                <a:lnTo>
                  <a:pt x="341502" y="5143"/>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p:nvPr/>
        </p:nvSpPr>
        <p:spPr>
          <a:xfrm>
            <a:off x="2776220" y="6159753"/>
            <a:ext cx="383540" cy="133985"/>
          </a:xfrm>
          <a:custGeom>
            <a:avLst/>
            <a:gdLst/>
            <a:ahLst/>
            <a:cxnLst/>
            <a:rect l="l" t="t" r="r" b="b"/>
            <a:pathLst>
              <a:path w="383539" h="133985">
                <a:moveTo>
                  <a:pt x="77346" y="12827"/>
                </a:moveTo>
                <a:lnTo>
                  <a:pt x="38481" y="12827"/>
                </a:lnTo>
                <a:lnTo>
                  <a:pt x="53212" y="13081"/>
                </a:lnTo>
                <a:lnTo>
                  <a:pt x="58928" y="15316"/>
                </a:lnTo>
                <a:lnTo>
                  <a:pt x="63373" y="19659"/>
                </a:lnTo>
                <a:lnTo>
                  <a:pt x="67691" y="24003"/>
                </a:lnTo>
                <a:lnTo>
                  <a:pt x="69850" y="29286"/>
                </a:lnTo>
                <a:lnTo>
                  <a:pt x="69596" y="41414"/>
                </a:lnTo>
                <a:lnTo>
                  <a:pt x="43172" y="72829"/>
                </a:lnTo>
                <a:lnTo>
                  <a:pt x="27074" y="85959"/>
                </a:lnTo>
                <a:lnTo>
                  <a:pt x="21431" y="90857"/>
                </a:lnTo>
                <a:lnTo>
                  <a:pt x="0" y="123583"/>
                </a:lnTo>
                <a:lnTo>
                  <a:pt x="0" y="127355"/>
                </a:lnTo>
                <a:lnTo>
                  <a:pt x="84328" y="128828"/>
                </a:lnTo>
                <a:lnTo>
                  <a:pt x="84581" y="113766"/>
                </a:lnTo>
                <a:lnTo>
                  <a:pt x="21971" y="112674"/>
                </a:lnTo>
                <a:lnTo>
                  <a:pt x="23875" y="109867"/>
                </a:lnTo>
                <a:lnTo>
                  <a:pt x="26035" y="107073"/>
                </a:lnTo>
                <a:lnTo>
                  <a:pt x="28829" y="104305"/>
                </a:lnTo>
                <a:lnTo>
                  <a:pt x="31496" y="101536"/>
                </a:lnTo>
                <a:lnTo>
                  <a:pt x="37592" y="96291"/>
                </a:lnTo>
                <a:lnTo>
                  <a:pt x="47117" y="88557"/>
                </a:lnTo>
                <a:lnTo>
                  <a:pt x="55092" y="81942"/>
                </a:lnTo>
                <a:lnTo>
                  <a:pt x="84581" y="46228"/>
                </a:lnTo>
                <a:lnTo>
                  <a:pt x="85852" y="36118"/>
                </a:lnTo>
                <a:lnTo>
                  <a:pt x="85280" y="28884"/>
                </a:lnTo>
                <a:lnTo>
                  <a:pt x="83375" y="22234"/>
                </a:lnTo>
                <a:lnTo>
                  <a:pt x="80137" y="16169"/>
                </a:lnTo>
                <a:lnTo>
                  <a:pt x="77346" y="12827"/>
                </a:lnTo>
                <a:close/>
              </a:path>
              <a:path w="383539" h="133985">
                <a:moveTo>
                  <a:pt x="46609" y="0"/>
                </a:moveTo>
                <a:lnTo>
                  <a:pt x="8763" y="20375"/>
                </a:lnTo>
                <a:lnTo>
                  <a:pt x="4572" y="36182"/>
                </a:lnTo>
                <a:lnTo>
                  <a:pt x="20574" y="38112"/>
                </a:lnTo>
                <a:lnTo>
                  <a:pt x="20828" y="30111"/>
                </a:lnTo>
                <a:lnTo>
                  <a:pt x="23241" y="23876"/>
                </a:lnTo>
                <a:lnTo>
                  <a:pt x="32385" y="14986"/>
                </a:lnTo>
                <a:lnTo>
                  <a:pt x="38481" y="12827"/>
                </a:lnTo>
                <a:lnTo>
                  <a:pt x="77346" y="12827"/>
                </a:lnTo>
                <a:lnTo>
                  <a:pt x="75565" y="10693"/>
                </a:lnTo>
                <a:lnTo>
                  <a:pt x="69772" y="6131"/>
                </a:lnTo>
                <a:lnTo>
                  <a:pt x="63039" y="2827"/>
                </a:lnTo>
                <a:lnTo>
                  <a:pt x="55330" y="783"/>
                </a:lnTo>
                <a:lnTo>
                  <a:pt x="46609" y="0"/>
                </a:lnTo>
                <a:close/>
              </a:path>
              <a:path w="383539" h="133985">
                <a:moveTo>
                  <a:pt x="135636" y="1549"/>
                </a:moveTo>
                <a:lnTo>
                  <a:pt x="107411" y="29933"/>
                </a:lnTo>
                <a:lnTo>
                  <a:pt x="102107" y="66179"/>
                </a:lnTo>
                <a:lnTo>
                  <a:pt x="102631" y="82922"/>
                </a:lnTo>
                <a:lnTo>
                  <a:pt x="119564" y="124176"/>
                </a:lnTo>
                <a:lnTo>
                  <a:pt x="152019" y="132194"/>
                </a:lnTo>
                <a:lnTo>
                  <a:pt x="159766" y="129819"/>
                </a:lnTo>
                <a:lnTo>
                  <a:pt x="172212" y="119989"/>
                </a:lnTo>
                <a:lnTo>
                  <a:pt x="172695" y="119265"/>
                </a:lnTo>
                <a:lnTo>
                  <a:pt x="149987" y="119265"/>
                </a:lnTo>
                <a:lnTo>
                  <a:pt x="135636" y="119011"/>
                </a:lnTo>
                <a:lnTo>
                  <a:pt x="118532" y="81715"/>
                </a:lnTo>
                <a:lnTo>
                  <a:pt x="118252" y="66179"/>
                </a:lnTo>
                <a:lnTo>
                  <a:pt x="119000" y="52000"/>
                </a:lnTo>
                <a:lnTo>
                  <a:pt x="137287" y="14554"/>
                </a:lnTo>
                <a:lnTo>
                  <a:pt x="173116" y="14554"/>
                </a:lnTo>
                <a:lnTo>
                  <a:pt x="172212" y="13055"/>
                </a:lnTo>
                <a:lnTo>
                  <a:pt x="167894" y="9004"/>
                </a:lnTo>
                <a:lnTo>
                  <a:pt x="157734" y="3314"/>
                </a:lnTo>
                <a:lnTo>
                  <a:pt x="151765" y="1828"/>
                </a:lnTo>
                <a:lnTo>
                  <a:pt x="135636" y="1549"/>
                </a:lnTo>
                <a:close/>
              </a:path>
              <a:path w="383539" h="133985">
                <a:moveTo>
                  <a:pt x="173116" y="14554"/>
                </a:moveTo>
                <a:lnTo>
                  <a:pt x="137287" y="14554"/>
                </a:lnTo>
                <a:lnTo>
                  <a:pt x="151765" y="14808"/>
                </a:lnTo>
                <a:lnTo>
                  <a:pt x="157861" y="18364"/>
                </a:lnTo>
                <a:lnTo>
                  <a:pt x="169277" y="67640"/>
                </a:lnTo>
                <a:lnTo>
                  <a:pt x="168574" y="81715"/>
                </a:lnTo>
                <a:lnTo>
                  <a:pt x="149987" y="119265"/>
                </a:lnTo>
                <a:lnTo>
                  <a:pt x="172695" y="119265"/>
                </a:lnTo>
                <a:lnTo>
                  <a:pt x="184943" y="78322"/>
                </a:lnTo>
                <a:lnTo>
                  <a:pt x="185419" y="67640"/>
                </a:lnTo>
                <a:lnTo>
                  <a:pt x="185346" y="58636"/>
                </a:lnTo>
                <a:lnTo>
                  <a:pt x="175387" y="18313"/>
                </a:lnTo>
                <a:lnTo>
                  <a:pt x="173116" y="14554"/>
                </a:lnTo>
                <a:close/>
              </a:path>
              <a:path w="383539" h="133985">
                <a:moveTo>
                  <a:pt x="260866" y="31762"/>
                </a:moveTo>
                <a:lnTo>
                  <a:pt x="245237" y="31762"/>
                </a:lnTo>
                <a:lnTo>
                  <a:pt x="243459" y="131610"/>
                </a:lnTo>
                <a:lnTo>
                  <a:pt x="259080" y="131876"/>
                </a:lnTo>
                <a:lnTo>
                  <a:pt x="260866" y="31762"/>
                </a:lnTo>
                <a:close/>
              </a:path>
              <a:path w="383539" h="133985">
                <a:moveTo>
                  <a:pt x="251206" y="3568"/>
                </a:moveTo>
                <a:lnTo>
                  <a:pt x="220194" y="31817"/>
                </a:lnTo>
                <a:lnTo>
                  <a:pt x="213741" y="34963"/>
                </a:lnTo>
                <a:lnTo>
                  <a:pt x="213487" y="50101"/>
                </a:lnTo>
                <a:lnTo>
                  <a:pt x="218440" y="48387"/>
                </a:lnTo>
                <a:lnTo>
                  <a:pt x="224028" y="45783"/>
                </a:lnTo>
                <a:lnTo>
                  <a:pt x="230124" y="42291"/>
                </a:lnTo>
                <a:lnTo>
                  <a:pt x="236347" y="38811"/>
                </a:lnTo>
                <a:lnTo>
                  <a:pt x="241300" y="35293"/>
                </a:lnTo>
                <a:lnTo>
                  <a:pt x="245237" y="31762"/>
                </a:lnTo>
                <a:lnTo>
                  <a:pt x="260866" y="31762"/>
                </a:lnTo>
                <a:lnTo>
                  <a:pt x="261366" y="3746"/>
                </a:lnTo>
                <a:lnTo>
                  <a:pt x="251206" y="3568"/>
                </a:lnTo>
                <a:close/>
              </a:path>
              <a:path w="383539" h="133985">
                <a:moveTo>
                  <a:pt x="354456" y="5892"/>
                </a:moveTo>
                <a:lnTo>
                  <a:pt x="294767" y="87579"/>
                </a:lnTo>
                <a:lnTo>
                  <a:pt x="294513" y="101942"/>
                </a:lnTo>
                <a:lnTo>
                  <a:pt x="349885" y="102908"/>
                </a:lnTo>
                <a:lnTo>
                  <a:pt x="349377" y="133464"/>
                </a:lnTo>
                <a:lnTo>
                  <a:pt x="364998" y="133731"/>
                </a:lnTo>
                <a:lnTo>
                  <a:pt x="365506" y="103174"/>
                </a:lnTo>
                <a:lnTo>
                  <a:pt x="382783" y="103174"/>
                </a:lnTo>
                <a:lnTo>
                  <a:pt x="383031" y="89115"/>
                </a:lnTo>
                <a:lnTo>
                  <a:pt x="365760" y="88811"/>
                </a:lnTo>
                <a:lnTo>
                  <a:pt x="365764" y="88544"/>
                </a:lnTo>
                <a:lnTo>
                  <a:pt x="350138" y="88544"/>
                </a:lnTo>
                <a:lnTo>
                  <a:pt x="310134" y="87845"/>
                </a:lnTo>
                <a:lnTo>
                  <a:pt x="351155" y="31000"/>
                </a:lnTo>
                <a:lnTo>
                  <a:pt x="366825" y="31000"/>
                </a:lnTo>
                <a:lnTo>
                  <a:pt x="367284" y="6108"/>
                </a:lnTo>
                <a:lnTo>
                  <a:pt x="354456" y="5892"/>
                </a:lnTo>
                <a:close/>
              </a:path>
              <a:path w="383539" h="133985">
                <a:moveTo>
                  <a:pt x="382783" y="103174"/>
                </a:moveTo>
                <a:lnTo>
                  <a:pt x="365506" y="103174"/>
                </a:lnTo>
                <a:lnTo>
                  <a:pt x="382778" y="103479"/>
                </a:lnTo>
                <a:lnTo>
                  <a:pt x="382783" y="103174"/>
                </a:lnTo>
                <a:close/>
              </a:path>
              <a:path w="383539" h="133985">
                <a:moveTo>
                  <a:pt x="366825" y="31000"/>
                </a:moveTo>
                <a:lnTo>
                  <a:pt x="351155" y="31000"/>
                </a:lnTo>
                <a:lnTo>
                  <a:pt x="350138" y="88544"/>
                </a:lnTo>
                <a:lnTo>
                  <a:pt x="365764" y="88544"/>
                </a:lnTo>
                <a:lnTo>
                  <a:pt x="366825" y="31000"/>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4" name="object 14"/>
          <p:cNvSpPr/>
          <p:nvPr/>
        </p:nvSpPr>
        <p:spPr>
          <a:xfrm>
            <a:off x="3294126" y="6159753"/>
            <a:ext cx="384810" cy="135890"/>
          </a:xfrm>
          <a:custGeom>
            <a:avLst/>
            <a:gdLst/>
            <a:ahLst/>
            <a:cxnLst/>
            <a:rect l="l" t="t" r="r" b="b"/>
            <a:pathLst>
              <a:path w="384810" h="135889">
                <a:moveTo>
                  <a:pt x="77374" y="12827"/>
                </a:moveTo>
                <a:lnTo>
                  <a:pt x="38608" y="12827"/>
                </a:lnTo>
                <a:lnTo>
                  <a:pt x="53339" y="13081"/>
                </a:lnTo>
                <a:lnTo>
                  <a:pt x="59054" y="15316"/>
                </a:lnTo>
                <a:lnTo>
                  <a:pt x="63373" y="19659"/>
                </a:lnTo>
                <a:lnTo>
                  <a:pt x="67818" y="24003"/>
                </a:lnTo>
                <a:lnTo>
                  <a:pt x="69695" y="28884"/>
                </a:lnTo>
                <a:lnTo>
                  <a:pt x="51244" y="65765"/>
                </a:lnTo>
                <a:lnTo>
                  <a:pt x="27148" y="85959"/>
                </a:lnTo>
                <a:lnTo>
                  <a:pt x="21542" y="90857"/>
                </a:lnTo>
                <a:lnTo>
                  <a:pt x="2159" y="116509"/>
                </a:lnTo>
                <a:lnTo>
                  <a:pt x="762" y="119964"/>
                </a:lnTo>
                <a:lnTo>
                  <a:pt x="0" y="123583"/>
                </a:lnTo>
                <a:lnTo>
                  <a:pt x="126" y="127355"/>
                </a:lnTo>
                <a:lnTo>
                  <a:pt x="84454" y="128828"/>
                </a:lnTo>
                <a:lnTo>
                  <a:pt x="84709" y="113766"/>
                </a:lnTo>
                <a:lnTo>
                  <a:pt x="22098" y="112674"/>
                </a:lnTo>
                <a:lnTo>
                  <a:pt x="23875" y="109867"/>
                </a:lnTo>
                <a:lnTo>
                  <a:pt x="47244" y="88557"/>
                </a:lnTo>
                <a:lnTo>
                  <a:pt x="55217" y="81942"/>
                </a:lnTo>
                <a:lnTo>
                  <a:pt x="82550" y="51130"/>
                </a:lnTo>
                <a:lnTo>
                  <a:pt x="85851" y="36118"/>
                </a:lnTo>
                <a:lnTo>
                  <a:pt x="85351" y="28884"/>
                </a:lnTo>
                <a:lnTo>
                  <a:pt x="83470" y="22234"/>
                </a:lnTo>
                <a:lnTo>
                  <a:pt x="80208" y="16169"/>
                </a:lnTo>
                <a:lnTo>
                  <a:pt x="77374" y="12827"/>
                </a:lnTo>
                <a:close/>
              </a:path>
              <a:path w="384810" h="135889">
                <a:moveTo>
                  <a:pt x="46736" y="0"/>
                </a:moveTo>
                <a:lnTo>
                  <a:pt x="8874" y="20375"/>
                </a:lnTo>
                <a:lnTo>
                  <a:pt x="4699" y="36182"/>
                </a:lnTo>
                <a:lnTo>
                  <a:pt x="20700" y="38112"/>
                </a:lnTo>
                <a:lnTo>
                  <a:pt x="20954" y="30111"/>
                </a:lnTo>
                <a:lnTo>
                  <a:pt x="23368" y="23876"/>
                </a:lnTo>
                <a:lnTo>
                  <a:pt x="32512" y="14986"/>
                </a:lnTo>
                <a:lnTo>
                  <a:pt x="38608" y="12827"/>
                </a:lnTo>
                <a:lnTo>
                  <a:pt x="77374" y="12827"/>
                </a:lnTo>
                <a:lnTo>
                  <a:pt x="75564" y="10693"/>
                </a:lnTo>
                <a:lnTo>
                  <a:pt x="69828" y="6131"/>
                </a:lnTo>
                <a:lnTo>
                  <a:pt x="63103" y="2827"/>
                </a:lnTo>
                <a:lnTo>
                  <a:pt x="55401" y="783"/>
                </a:lnTo>
                <a:lnTo>
                  <a:pt x="46736" y="0"/>
                </a:lnTo>
                <a:close/>
              </a:path>
              <a:path w="384810" h="135889">
                <a:moveTo>
                  <a:pt x="135636" y="1549"/>
                </a:moveTo>
                <a:lnTo>
                  <a:pt x="107538" y="29933"/>
                </a:lnTo>
                <a:lnTo>
                  <a:pt x="102235" y="66179"/>
                </a:lnTo>
                <a:lnTo>
                  <a:pt x="102739" y="82922"/>
                </a:lnTo>
                <a:lnTo>
                  <a:pt x="119584" y="124176"/>
                </a:lnTo>
                <a:lnTo>
                  <a:pt x="152019" y="132194"/>
                </a:lnTo>
                <a:lnTo>
                  <a:pt x="159893" y="129819"/>
                </a:lnTo>
                <a:lnTo>
                  <a:pt x="165988" y="124904"/>
                </a:lnTo>
                <a:lnTo>
                  <a:pt x="170372" y="120820"/>
                </a:lnTo>
                <a:lnTo>
                  <a:pt x="171591" y="119265"/>
                </a:lnTo>
                <a:lnTo>
                  <a:pt x="150113" y="119265"/>
                </a:lnTo>
                <a:lnTo>
                  <a:pt x="135762" y="119011"/>
                </a:lnTo>
                <a:lnTo>
                  <a:pt x="118639" y="81715"/>
                </a:lnTo>
                <a:lnTo>
                  <a:pt x="118379" y="66179"/>
                </a:lnTo>
                <a:lnTo>
                  <a:pt x="119125" y="52000"/>
                </a:lnTo>
                <a:lnTo>
                  <a:pt x="137413" y="14554"/>
                </a:lnTo>
                <a:lnTo>
                  <a:pt x="173154" y="14554"/>
                </a:lnTo>
                <a:lnTo>
                  <a:pt x="172212" y="13055"/>
                </a:lnTo>
                <a:lnTo>
                  <a:pt x="168021" y="9004"/>
                </a:lnTo>
                <a:lnTo>
                  <a:pt x="157861" y="3314"/>
                </a:lnTo>
                <a:lnTo>
                  <a:pt x="151891" y="1828"/>
                </a:lnTo>
                <a:lnTo>
                  <a:pt x="135636" y="1549"/>
                </a:lnTo>
                <a:close/>
              </a:path>
              <a:path w="384810" h="135889">
                <a:moveTo>
                  <a:pt x="173154" y="14554"/>
                </a:moveTo>
                <a:lnTo>
                  <a:pt x="137413" y="14554"/>
                </a:lnTo>
                <a:lnTo>
                  <a:pt x="151891" y="14808"/>
                </a:lnTo>
                <a:lnTo>
                  <a:pt x="157987" y="18364"/>
                </a:lnTo>
                <a:lnTo>
                  <a:pt x="169278" y="67640"/>
                </a:lnTo>
                <a:lnTo>
                  <a:pt x="168630" y="81715"/>
                </a:lnTo>
                <a:lnTo>
                  <a:pt x="150113" y="119265"/>
                </a:lnTo>
                <a:lnTo>
                  <a:pt x="171591" y="119265"/>
                </a:lnTo>
                <a:lnTo>
                  <a:pt x="184945" y="78322"/>
                </a:lnTo>
                <a:lnTo>
                  <a:pt x="185420" y="67640"/>
                </a:lnTo>
                <a:lnTo>
                  <a:pt x="185420" y="58636"/>
                </a:lnTo>
                <a:lnTo>
                  <a:pt x="178815" y="23558"/>
                </a:lnTo>
                <a:lnTo>
                  <a:pt x="173154" y="14554"/>
                </a:lnTo>
                <a:close/>
              </a:path>
              <a:path w="384810" h="135889">
                <a:moveTo>
                  <a:pt x="260993" y="31762"/>
                </a:moveTo>
                <a:lnTo>
                  <a:pt x="245237" y="31762"/>
                </a:lnTo>
                <a:lnTo>
                  <a:pt x="243586" y="131610"/>
                </a:lnTo>
                <a:lnTo>
                  <a:pt x="259207" y="131876"/>
                </a:lnTo>
                <a:lnTo>
                  <a:pt x="260993" y="31762"/>
                </a:lnTo>
                <a:close/>
              </a:path>
              <a:path w="384810" h="135889">
                <a:moveTo>
                  <a:pt x="251333" y="3568"/>
                </a:moveTo>
                <a:lnTo>
                  <a:pt x="220321" y="31817"/>
                </a:lnTo>
                <a:lnTo>
                  <a:pt x="213868" y="34963"/>
                </a:lnTo>
                <a:lnTo>
                  <a:pt x="213613" y="50101"/>
                </a:lnTo>
                <a:lnTo>
                  <a:pt x="245237" y="31762"/>
                </a:lnTo>
                <a:lnTo>
                  <a:pt x="260993" y="31762"/>
                </a:lnTo>
                <a:lnTo>
                  <a:pt x="261493" y="3746"/>
                </a:lnTo>
                <a:lnTo>
                  <a:pt x="251333" y="3568"/>
                </a:lnTo>
                <a:close/>
              </a:path>
              <a:path w="384810" h="135889">
                <a:moveTo>
                  <a:pt x="316229" y="98044"/>
                </a:moveTo>
                <a:lnTo>
                  <a:pt x="299847" y="99148"/>
                </a:lnTo>
                <a:lnTo>
                  <a:pt x="301058" y="106895"/>
                </a:lnTo>
                <a:lnTo>
                  <a:pt x="303450" y="113738"/>
                </a:lnTo>
                <a:lnTo>
                  <a:pt x="340233" y="135470"/>
                </a:lnTo>
                <a:lnTo>
                  <a:pt x="350279" y="134680"/>
                </a:lnTo>
                <a:lnTo>
                  <a:pt x="359267" y="131930"/>
                </a:lnTo>
                <a:lnTo>
                  <a:pt x="367182" y="127223"/>
                </a:lnTo>
                <a:lnTo>
                  <a:pt x="371800" y="122720"/>
                </a:lnTo>
                <a:lnTo>
                  <a:pt x="347979" y="122720"/>
                </a:lnTo>
                <a:lnTo>
                  <a:pt x="334137" y="122478"/>
                </a:lnTo>
                <a:lnTo>
                  <a:pt x="328802" y="120370"/>
                </a:lnTo>
                <a:lnTo>
                  <a:pt x="324485" y="116255"/>
                </a:lnTo>
                <a:lnTo>
                  <a:pt x="320039" y="112153"/>
                </a:lnTo>
                <a:lnTo>
                  <a:pt x="317373" y="106083"/>
                </a:lnTo>
                <a:lnTo>
                  <a:pt x="316229" y="98044"/>
                </a:lnTo>
                <a:close/>
              </a:path>
              <a:path w="384810" h="135889">
                <a:moveTo>
                  <a:pt x="374891" y="62433"/>
                </a:moveTo>
                <a:lnTo>
                  <a:pt x="336169" y="62433"/>
                </a:lnTo>
                <a:lnTo>
                  <a:pt x="349376" y="62661"/>
                </a:lnTo>
                <a:lnTo>
                  <a:pt x="355853" y="65354"/>
                </a:lnTo>
                <a:lnTo>
                  <a:pt x="365760" y="75869"/>
                </a:lnTo>
                <a:lnTo>
                  <a:pt x="368046" y="82956"/>
                </a:lnTo>
                <a:lnTo>
                  <a:pt x="367791" y="101295"/>
                </a:lnTo>
                <a:lnTo>
                  <a:pt x="364998" y="108800"/>
                </a:lnTo>
                <a:lnTo>
                  <a:pt x="354329" y="119989"/>
                </a:lnTo>
                <a:lnTo>
                  <a:pt x="347979" y="122720"/>
                </a:lnTo>
                <a:lnTo>
                  <a:pt x="371800" y="122720"/>
                </a:lnTo>
                <a:lnTo>
                  <a:pt x="384556" y="90792"/>
                </a:lnTo>
                <a:lnTo>
                  <a:pt x="384010" y="82096"/>
                </a:lnTo>
                <a:lnTo>
                  <a:pt x="382000" y="74201"/>
                </a:lnTo>
                <a:lnTo>
                  <a:pt x="378537" y="67108"/>
                </a:lnTo>
                <a:lnTo>
                  <a:pt x="374891" y="62433"/>
                </a:lnTo>
                <a:close/>
              </a:path>
              <a:path w="384810" h="135889">
                <a:moveTo>
                  <a:pt x="316611" y="6972"/>
                </a:moveTo>
                <a:lnTo>
                  <a:pt x="303022" y="72301"/>
                </a:lnTo>
                <a:lnTo>
                  <a:pt x="317753" y="74472"/>
                </a:lnTo>
                <a:lnTo>
                  <a:pt x="320166" y="70866"/>
                </a:lnTo>
                <a:lnTo>
                  <a:pt x="323341" y="67945"/>
                </a:lnTo>
                <a:lnTo>
                  <a:pt x="327533" y="65722"/>
                </a:lnTo>
                <a:lnTo>
                  <a:pt x="331597" y="63500"/>
                </a:lnTo>
                <a:lnTo>
                  <a:pt x="336169" y="62433"/>
                </a:lnTo>
                <a:lnTo>
                  <a:pt x="374891" y="62433"/>
                </a:lnTo>
                <a:lnTo>
                  <a:pt x="373634" y="60820"/>
                </a:lnTo>
                <a:lnTo>
                  <a:pt x="368452" y="56337"/>
                </a:lnTo>
                <a:lnTo>
                  <a:pt x="321310" y="56337"/>
                </a:lnTo>
                <a:lnTo>
                  <a:pt x="328802" y="22161"/>
                </a:lnTo>
                <a:lnTo>
                  <a:pt x="379745" y="22161"/>
                </a:lnTo>
                <a:lnTo>
                  <a:pt x="379984" y="8077"/>
                </a:lnTo>
                <a:lnTo>
                  <a:pt x="316611" y="6972"/>
                </a:lnTo>
                <a:close/>
              </a:path>
              <a:path w="384810" h="135889">
                <a:moveTo>
                  <a:pt x="345566" y="48755"/>
                </a:moveTo>
                <a:lnTo>
                  <a:pt x="339347" y="49143"/>
                </a:lnTo>
                <a:lnTo>
                  <a:pt x="333248" y="50536"/>
                </a:lnTo>
                <a:lnTo>
                  <a:pt x="327243" y="52934"/>
                </a:lnTo>
                <a:lnTo>
                  <a:pt x="321310" y="56337"/>
                </a:lnTo>
                <a:lnTo>
                  <a:pt x="368452" y="56337"/>
                </a:lnTo>
                <a:lnTo>
                  <a:pt x="367659" y="55650"/>
                </a:lnTo>
                <a:lnTo>
                  <a:pt x="360981" y="51916"/>
                </a:lnTo>
                <a:lnTo>
                  <a:pt x="353613" y="49617"/>
                </a:lnTo>
                <a:lnTo>
                  <a:pt x="345566" y="48755"/>
                </a:lnTo>
                <a:close/>
              </a:path>
              <a:path w="384810" h="135889">
                <a:moveTo>
                  <a:pt x="379745" y="22161"/>
                </a:moveTo>
                <a:lnTo>
                  <a:pt x="328802" y="22161"/>
                </a:lnTo>
                <a:lnTo>
                  <a:pt x="379729" y="23050"/>
                </a:lnTo>
                <a:lnTo>
                  <a:pt x="379745" y="22161"/>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5" name="object 15"/>
          <p:cNvSpPr/>
          <p:nvPr/>
        </p:nvSpPr>
        <p:spPr>
          <a:xfrm>
            <a:off x="3812159" y="6159753"/>
            <a:ext cx="383540" cy="135890"/>
          </a:xfrm>
          <a:custGeom>
            <a:avLst/>
            <a:gdLst/>
            <a:ahLst/>
            <a:cxnLst/>
            <a:rect l="l" t="t" r="r" b="b"/>
            <a:pathLst>
              <a:path w="383539" h="135889">
                <a:moveTo>
                  <a:pt x="77346" y="12827"/>
                </a:moveTo>
                <a:lnTo>
                  <a:pt x="38607" y="12827"/>
                </a:lnTo>
                <a:lnTo>
                  <a:pt x="53212" y="13081"/>
                </a:lnTo>
                <a:lnTo>
                  <a:pt x="59054" y="15316"/>
                </a:lnTo>
                <a:lnTo>
                  <a:pt x="67690" y="24003"/>
                </a:lnTo>
                <a:lnTo>
                  <a:pt x="69850" y="29286"/>
                </a:lnTo>
                <a:lnTo>
                  <a:pt x="69595" y="41414"/>
                </a:lnTo>
                <a:lnTo>
                  <a:pt x="43243" y="72829"/>
                </a:lnTo>
                <a:lnTo>
                  <a:pt x="27148" y="85959"/>
                </a:lnTo>
                <a:lnTo>
                  <a:pt x="21542" y="90857"/>
                </a:lnTo>
                <a:lnTo>
                  <a:pt x="0" y="123583"/>
                </a:lnTo>
                <a:lnTo>
                  <a:pt x="0" y="127355"/>
                </a:lnTo>
                <a:lnTo>
                  <a:pt x="84454" y="128828"/>
                </a:lnTo>
                <a:lnTo>
                  <a:pt x="84708" y="113766"/>
                </a:lnTo>
                <a:lnTo>
                  <a:pt x="22098" y="112674"/>
                </a:lnTo>
                <a:lnTo>
                  <a:pt x="23875" y="109867"/>
                </a:lnTo>
                <a:lnTo>
                  <a:pt x="47243" y="88557"/>
                </a:lnTo>
                <a:lnTo>
                  <a:pt x="55199" y="81942"/>
                </a:lnTo>
                <a:lnTo>
                  <a:pt x="84581" y="46228"/>
                </a:lnTo>
                <a:lnTo>
                  <a:pt x="85851" y="36118"/>
                </a:lnTo>
                <a:lnTo>
                  <a:pt x="85280" y="28884"/>
                </a:lnTo>
                <a:lnTo>
                  <a:pt x="83375" y="22234"/>
                </a:lnTo>
                <a:lnTo>
                  <a:pt x="80137" y="16169"/>
                </a:lnTo>
                <a:lnTo>
                  <a:pt x="77346" y="12827"/>
                </a:lnTo>
                <a:close/>
              </a:path>
              <a:path w="383539" h="135889">
                <a:moveTo>
                  <a:pt x="46736" y="0"/>
                </a:moveTo>
                <a:lnTo>
                  <a:pt x="8858" y="20375"/>
                </a:lnTo>
                <a:lnTo>
                  <a:pt x="4571" y="36182"/>
                </a:lnTo>
                <a:lnTo>
                  <a:pt x="20700" y="38112"/>
                </a:lnTo>
                <a:lnTo>
                  <a:pt x="20827" y="30111"/>
                </a:lnTo>
                <a:lnTo>
                  <a:pt x="23240" y="23876"/>
                </a:lnTo>
                <a:lnTo>
                  <a:pt x="27939" y="19431"/>
                </a:lnTo>
                <a:lnTo>
                  <a:pt x="32512" y="14986"/>
                </a:lnTo>
                <a:lnTo>
                  <a:pt x="38607" y="12827"/>
                </a:lnTo>
                <a:lnTo>
                  <a:pt x="77346" y="12827"/>
                </a:lnTo>
                <a:lnTo>
                  <a:pt x="75564" y="10693"/>
                </a:lnTo>
                <a:lnTo>
                  <a:pt x="69828" y="6131"/>
                </a:lnTo>
                <a:lnTo>
                  <a:pt x="63103" y="2827"/>
                </a:lnTo>
                <a:lnTo>
                  <a:pt x="55401" y="783"/>
                </a:lnTo>
                <a:lnTo>
                  <a:pt x="46736" y="0"/>
                </a:lnTo>
                <a:close/>
              </a:path>
              <a:path w="383539" h="135889">
                <a:moveTo>
                  <a:pt x="135636" y="1549"/>
                </a:moveTo>
                <a:lnTo>
                  <a:pt x="107441" y="29832"/>
                </a:lnTo>
                <a:lnTo>
                  <a:pt x="102235" y="66179"/>
                </a:lnTo>
                <a:lnTo>
                  <a:pt x="102685" y="82922"/>
                </a:lnTo>
                <a:lnTo>
                  <a:pt x="119582" y="124176"/>
                </a:lnTo>
                <a:lnTo>
                  <a:pt x="152018" y="132194"/>
                </a:lnTo>
                <a:lnTo>
                  <a:pt x="159765" y="129819"/>
                </a:lnTo>
                <a:lnTo>
                  <a:pt x="165988" y="124904"/>
                </a:lnTo>
                <a:lnTo>
                  <a:pt x="170372" y="120820"/>
                </a:lnTo>
                <a:lnTo>
                  <a:pt x="171591" y="119265"/>
                </a:lnTo>
                <a:lnTo>
                  <a:pt x="150113" y="119265"/>
                </a:lnTo>
                <a:lnTo>
                  <a:pt x="135762" y="119011"/>
                </a:lnTo>
                <a:lnTo>
                  <a:pt x="118639" y="81715"/>
                </a:lnTo>
                <a:lnTo>
                  <a:pt x="118378" y="66179"/>
                </a:lnTo>
                <a:lnTo>
                  <a:pt x="119072" y="52000"/>
                </a:lnTo>
                <a:lnTo>
                  <a:pt x="137413" y="14554"/>
                </a:lnTo>
                <a:lnTo>
                  <a:pt x="173154" y="14554"/>
                </a:lnTo>
                <a:lnTo>
                  <a:pt x="172212" y="13055"/>
                </a:lnTo>
                <a:lnTo>
                  <a:pt x="168020" y="9004"/>
                </a:lnTo>
                <a:lnTo>
                  <a:pt x="162940" y="6159"/>
                </a:lnTo>
                <a:lnTo>
                  <a:pt x="157733" y="3314"/>
                </a:lnTo>
                <a:lnTo>
                  <a:pt x="151764" y="1828"/>
                </a:lnTo>
                <a:lnTo>
                  <a:pt x="135636" y="1549"/>
                </a:lnTo>
                <a:close/>
              </a:path>
              <a:path w="383539" h="135889">
                <a:moveTo>
                  <a:pt x="173154" y="14554"/>
                </a:moveTo>
                <a:lnTo>
                  <a:pt x="137413" y="14554"/>
                </a:lnTo>
                <a:lnTo>
                  <a:pt x="151891" y="14808"/>
                </a:lnTo>
                <a:lnTo>
                  <a:pt x="157861" y="18364"/>
                </a:lnTo>
                <a:lnTo>
                  <a:pt x="169277" y="67640"/>
                </a:lnTo>
                <a:lnTo>
                  <a:pt x="168576" y="81715"/>
                </a:lnTo>
                <a:lnTo>
                  <a:pt x="150113" y="119265"/>
                </a:lnTo>
                <a:lnTo>
                  <a:pt x="171591" y="119265"/>
                </a:lnTo>
                <a:lnTo>
                  <a:pt x="184945" y="78322"/>
                </a:lnTo>
                <a:lnTo>
                  <a:pt x="185419" y="67640"/>
                </a:lnTo>
                <a:lnTo>
                  <a:pt x="185419" y="58636"/>
                </a:lnTo>
                <a:lnTo>
                  <a:pt x="178815" y="23558"/>
                </a:lnTo>
                <a:lnTo>
                  <a:pt x="173154" y="14554"/>
                </a:lnTo>
                <a:close/>
              </a:path>
              <a:path w="383539" h="135889">
                <a:moveTo>
                  <a:pt x="260893" y="31762"/>
                </a:moveTo>
                <a:lnTo>
                  <a:pt x="245237" y="31762"/>
                </a:lnTo>
                <a:lnTo>
                  <a:pt x="243458" y="131610"/>
                </a:lnTo>
                <a:lnTo>
                  <a:pt x="259206" y="131876"/>
                </a:lnTo>
                <a:lnTo>
                  <a:pt x="260893" y="31762"/>
                </a:lnTo>
                <a:close/>
              </a:path>
              <a:path w="383539" h="135889">
                <a:moveTo>
                  <a:pt x="251332" y="3568"/>
                </a:moveTo>
                <a:lnTo>
                  <a:pt x="220249" y="31817"/>
                </a:lnTo>
                <a:lnTo>
                  <a:pt x="213867" y="34963"/>
                </a:lnTo>
                <a:lnTo>
                  <a:pt x="213613" y="50101"/>
                </a:lnTo>
                <a:lnTo>
                  <a:pt x="245237" y="31762"/>
                </a:lnTo>
                <a:lnTo>
                  <a:pt x="260893" y="31762"/>
                </a:lnTo>
                <a:lnTo>
                  <a:pt x="261365" y="3746"/>
                </a:lnTo>
                <a:lnTo>
                  <a:pt x="251332" y="3568"/>
                </a:lnTo>
                <a:close/>
              </a:path>
              <a:path w="383539" h="135889">
                <a:moveTo>
                  <a:pt x="346582" y="5232"/>
                </a:moveTo>
                <a:lnTo>
                  <a:pt x="308004" y="28852"/>
                </a:lnTo>
                <a:lnTo>
                  <a:pt x="299668" y="71691"/>
                </a:lnTo>
                <a:lnTo>
                  <a:pt x="299694" y="75960"/>
                </a:lnTo>
                <a:lnTo>
                  <a:pt x="311023" y="120548"/>
                </a:lnTo>
                <a:lnTo>
                  <a:pt x="350392" y="135648"/>
                </a:lnTo>
                <a:lnTo>
                  <a:pt x="357250" y="133946"/>
                </a:lnTo>
                <a:lnTo>
                  <a:pt x="363346" y="130390"/>
                </a:lnTo>
                <a:lnTo>
                  <a:pt x="369569" y="126847"/>
                </a:lnTo>
                <a:lnTo>
                  <a:pt x="373381" y="122745"/>
                </a:lnTo>
                <a:lnTo>
                  <a:pt x="349376" y="122745"/>
                </a:lnTo>
                <a:lnTo>
                  <a:pt x="338200" y="122555"/>
                </a:lnTo>
                <a:lnTo>
                  <a:pt x="317118" y="96926"/>
                </a:lnTo>
                <a:lnTo>
                  <a:pt x="317245" y="91528"/>
                </a:lnTo>
                <a:lnTo>
                  <a:pt x="317373" y="83299"/>
                </a:lnTo>
                <a:lnTo>
                  <a:pt x="319913" y="76682"/>
                </a:lnTo>
                <a:lnTo>
                  <a:pt x="324992" y="71691"/>
                </a:lnTo>
                <a:lnTo>
                  <a:pt x="329606" y="67030"/>
                </a:lnTo>
                <a:lnTo>
                  <a:pt x="315213" y="67030"/>
                </a:lnTo>
                <a:lnTo>
                  <a:pt x="315737" y="58010"/>
                </a:lnTo>
                <a:lnTo>
                  <a:pt x="335914" y="19329"/>
                </a:lnTo>
                <a:lnTo>
                  <a:pt x="340360" y="18008"/>
                </a:lnTo>
                <a:lnTo>
                  <a:pt x="374586" y="18008"/>
                </a:lnTo>
                <a:lnTo>
                  <a:pt x="371093" y="14109"/>
                </a:lnTo>
                <a:lnTo>
                  <a:pt x="365996" y="10320"/>
                </a:lnTo>
                <a:lnTo>
                  <a:pt x="360219" y="7580"/>
                </a:lnTo>
                <a:lnTo>
                  <a:pt x="353752" y="5885"/>
                </a:lnTo>
                <a:lnTo>
                  <a:pt x="346582" y="5232"/>
                </a:lnTo>
                <a:close/>
              </a:path>
              <a:path w="383539" h="135889">
                <a:moveTo>
                  <a:pt x="374251" y="64262"/>
                </a:moveTo>
                <a:lnTo>
                  <a:pt x="336041" y="64262"/>
                </a:lnTo>
                <a:lnTo>
                  <a:pt x="350265" y="64503"/>
                </a:lnTo>
                <a:lnTo>
                  <a:pt x="356107" y="67144"/>
                </a:lnTo>
                <a:lnTo>
                  <a:pt x="360806" y="72313"/>
                </a:lnTo>
                <a:lnTo>
                  <a:pt x="365378" y="77470"/>
                </a:lnTo>
                <a:lnTo>
                  <a:pt x="367474" y="83874"/>
                </a:lnTo>
                <a:lnTo>
                  <a:pt x="367556" y="88237"/>
                </a:lnTo>
                <a:lnTo>
                  <a:pt x="367461" y="91528"/>
                </a:lnTo>
                <a:lnTo>
                  <a:pt x="367360" y="96926"/>
                </a:lnTo>
                <a:lnTo>
                  <a:pt x="367283" y="102450"/>
                </a:lnTo>
                <a:lnTo>
                  <a:pt x="364743" y="109664"/>
                </a:lnTo>
                <a:lnTo>
                  <a:pt x="355091" y="120180"/>
                </a:lnTo>
                <a:lnTo>
                  <a:pt x="349376" y="122745"/>
                </a:lnTo>
                <a:lnTo>
                  <a:pt x="373381" y="122745"/>
                </a:lnTo>
                <a:lnTo>
                  <a:pt x="374395" y="121653"/>
                </a:lnTo>
                <a:lnTo>
                  <a:pt x="381507" y="108026"/>
                </a:lnTo>
                <a:lnTo>
                  <a:pt x="383286" y="100609"/>
                </a:lnTo>
                <a:lnTo>
                  <a:pt x="383518" y="93281"/>
                </a:lnTo>
                <a:lnTo>
                  <a:pt x="383468" y="91528"/>
                </a:lnTo>
                <a:lnTo>
                  <a:pt x="382964" y="83874"/>
                </a:lnTo>
                <a:lnTo>
                  <a:pt x="381031" y="75960"/>
                </a:lnTo>
                <a:lnTo>
                  <a:pt x="377717" y="68867"/>
                </a:lnTo>
                <a:lnTo>
                  <a:pt x="374251" y="64262"/>
                </a:lnTo>
                <a:close/>
              </a:path>
              <a:path w="383539" h="135889">
                <a:moveTo>
                  <a:pt x="340487" y="50495"/>
                </a:moveTo>
                <a:lnTo>
                  <a:pt x="334771" y="51790"/>
                </a:lnTo>
                <a:lnTo>
                  <a:pt x="323850" y="57162"/>
                </a:lnTo>
                <a:lnTo>
                  <a:pt x="319150" y="61353"/>
                </a:lnTo>
                <a:lnTo>
                  <a:pt x="315213" y="67030"/>
                </a:lnTo>
                <a:lnTo>
                  <a:pt x="329606" y="67030"/>
                </a:lnTo>
                <a:lnTo>
                  <a:pt x="329945" y="66687"/>
                </a:lnTo>
                <a:lnTo>
                  <a:pt x="336041" y="64262"/>
                </a:lnTo>
                <a:lnTo>
                  <a:pt x="374251" y="64262"/>
                </a:lnTo>
                <a:lnTo>
                  <a:pt x="372999" y="62598"/>
                </a:lnTo>
                <a:lnTo>
                  <a:pt x="367280" y="57447"/>
                </a:lnTo>
                <a:lnTo>
                  <a:pt x="360965" y="53730"/>
                </a:lnTo>
                <a:lnTo>
                  <a:pt x="354032" y="51446"/>
                </a:lnTo>
                <a:lnTo>
                  <a:pt x="346455" y="50596"/>
                </a:lnTo>
                <a:lnTo>
                  <a:pt x="340487" y="50495"/>
                </a:lnTo>
                <a:close/>
              </a:path>
              <a:path w="383539" h="135889">
                <a:moveTo>
                  <a:pt x="374586" y="18008"/>
                </a:moveTo>
                <a:lnTo>
                  <a:pt x="340360" y="18008"/>
                </a:lnTo>
                <a:lnTo>
                  <a:pt x="351536" y="18199"/>
                </a:lnTo>
                <a:lnTo>
                  <a:pt x="356742" y="20535"/>
                </a:lnTo>
                <a:lnTo>
                  <a:pt x="360933" y="25069"/>
                </a:lnTo>
                <a:lnTo>
                  <a:pt x="363346" y="27901"/>
                </a:lnTo>
                <a:lnTo>
                  <a:pt x="365251" y="32410"/>
                </a:lnTo>
                <a:lnTo>
                  <a:pt x="366521" y="38582"/>
                </a:lnTo>
                <a:lnTo>
                  <a:pt x="382142" y="37630"/>
                </a:lnTo>
                <a:lnTo>
                  <a:pt x="380863" y="30567"/>
                </a:lnTo>
                <a:lnTo>
                  <a:pt x="378571" y="24293"/>
                </a:lnTo>
                <a:lnTo>
                  <a:pt x="375302" y="18808"/>
                </a:lnTo>
                <a:lnTo>
                  <a:pt x="374586" y="18008"/>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6" name="object 16"/>
          <p:cNvSpPr/>
          <p:nvPr/>
        </p:nvSpPr>
        <p:spPr>
          <a:xfrm>
            <a:off x="4330191" y="6159753"/>
            <a:ext cx="385445" cy="133350"/>
          </a:xfrm>
          <a:custGeom>
            <a:avLst/>
            <a:gdLst/>
            <a:ahLst/>
            <a:cxnLst/>
            <a:rect l="l" t="t" r="r" b="b"/>
            <a:pathLst>
              <a:path w="385445" h="133350">
                <a:moveTo>
                  <a:pt x="77346" y="12827"/>
                </a:moveTo>
                <a:lnTo>
                  <a:pt x="38481" y="12827"/>
                </a:lnTo>
                <a:lnTo>
                  <a:pt x="53212" y="13081"/>
                </a:lnTo>
                <a:lnTo>
                  <a:pt x="58928" y="15316"/>
                </a:lnTo>
                <a:lnTo>
                  <a:pt x="63373" y="19659"/>
                </a:lnTo>
                <a:lnTo>
                  <a:pt x="67691" y="24003"/>
                </a:lnTo>
                <a:lnTo>
                  <a:pt x="69850" y="29286"/>
                </a:lnTo>
                <a:lnTo>
                  <a:pt x="69596" y="41414"/>
                </a:lnTo>
                <a:lnTo>
                  <a:pt x="43189" y="72829"/>
                </a:lnTo>
                <a:lnTo>
                  <a:pt x="27094" y="85959"/>
                </a:lnTo>
                <a:lnTo>
                  <a:pt x="21494" y="90857"/>
                </a:lnTo>
                <a:lnTo>
                  <a:pt x="0" y="123583"/>
                </a:lnTo>
                <a:lnTo>
                  <a:pt x="0" y="127355"/>
                </a:lnTo>
                <a:lnTo>
                  <a:pt x="84328" y="128828"/>
                </a:lnTo>
                <a:lnTo>
                  <a:pt x="84582" y="113766"/>
                </a:lnTo>
                <a:lnTo>
                  <a:pt x="22098" y="112674"/>
                </a:lnTo>
                <a:lnTo>
                  <a:pt x="23875" y="109867"/>
                </a:lnTo>
                <a:lnTo>
                  <a:pt x="26035" y="107073"/>
                </a:lnTo>
                <a:lnTo>
                  <a:pt x="28829" y="104305"/>
                </a:lnTo>
                <a:lnTo>
                  <a:pt x="31496" y="101536"/>
                </a:lnTo>
                <a:lnTo>
                  <a:pt x="37719" y="96291"/>
                </a:lnTo>
                <a:lnTo>
                  <a:pt x="47244" y="88557"/>
                </a:lnTo>
                <a:lnTo>
                  <a:pt x="55199" y="81942"/>
                </a:lnTo>
                <a:lnTo>
                  <a:pt x="84582" y="46228"/>
                </a:lnTo>
                <a:lnTo>
                  <a:pt x="85852" y="36118"/>
                </a:lnTo>
                <a:lnTo>
                  <a:pt x="85280" y="28884"/>
                </a:lnTo>
                <a:lnTo>
                  <a:pt x="83375" y="22234"/>
                </a:lnTo>
                <a:lnTo>
                  <a:pt x="80137" y="16169"/>
                </a:lnTo>
                <a:lnTo>
                  <a:pt x="77346" y="12827"/>
                </a:lnTo>
                <a:close/>
              </a:path>
              <a:path w="385445" h="133350">
                <a:moveTo>
                  <a:pt x="46609" y="0"/>
                </a:moveTo>
                <a:lnTo>
                  <a:pt x="8762" y="20375"/>
                </a:lnTo>
                <a:lnTo>
                  <a:pt x="4572" y="36182"/>
                </a:lnTo>
                <a:lnTo>
                  <a:pt x="20700" y="38112"/>
                </a:lnTo>
                <a:lnTo>
                  <a:pt x="20828" y="30111"/>
                </a:lnTo>
                <a:lnTo>
                  <a:pt x="23241" y="23876"/>
                </a:lnTo>
                <a:lnTo>
                  <a:pt x="27812" y="19431"/>
                </a:lnTo>
                <a:lnTo>
                  <a:pt x="32512" y="14986"/>
                </a:lnTo>
                <a:lnTo>
                  <a:pt x="38481" y="12827"/>
                </a:lnTo>
                <a:lnTo>
                  <a:pt x="77346" y="12827"/>
                </a:lnTo>
                <a:lnTo>
                  <a:pt x="75565" y="10693"/>
                </a:lnTo>
                <a:lnTo>
                  <a:pt x="69826" y="6131"/>
                </a:lnTo>
                <a:lnTo>
                  <a:pt x="63087" y="2827"/>
                </a:lnTo>
                <a:lnTo>
                  <a:pt x="55348" y="783"/>
                </a:lnTo>
                <a:lnTo>
                  <a:pt x="46609" y="0"/>
                </a:lnTo>
                <a:close/>
              </a:path>
              <a:path w="385445" h="133350">
                <a:moveTo>
                  <a:pt x="135636" y="1549"/>
                </a:moveTo>
                <a:lnTo>
                  <a:pt x="107412" y="29933"/>
                </a:lnTo>
                <a:lnTo>
                  <a:pt x="102108" y="66179"/>
                </a:lnTo>
                <a:lnTo>
                  <a:pt x="102631" y="82922"/>
                </a:lnTo>
                <a:lnTo>
                  <a:pt x="119564" y="124176"/>
                </a:lnTo>
                <a:lnTo>
                  <a:pt x="152019" y="132194"/>
                </a:lnTo>
                <a:lnTo>
                  <a:pt x="159766" y="129819"/>
                </a:lnTo>
                <a:lnTo>
                  <a:pt x="172212" y="119989"/>
                </a:lnTo>
                <a:lnTo>
                  <a:pt x="172695" y="119265"/>
                </a:lnTo>
                <a:lnTo>
                  <a:pt x="150113" y="119265"/>
                </a:lnTo>
                <a:lnTo>
                  <a:pt x="135636" y="119011"/>
                </a:lnTo>
                <a:lnTo>
                  <a:pt x="118532" y="81715"/>
                </a:lnTo>
                <a:lnTo>
                  <a:pt x="118252" y="66179"/>
                </a:lnTo>
                <a:lnTo>
                  <a:pt x="119000" y="52000"/>
                </a:lnTo>
                <a:lnTo>
                  <a:pt x="137287" y="14554"/>
                </a:lnTo>
                <a:lnTo>
                  <a:pt x="173153" y="14554"/>
                </a:lnTo>
                <a:lnTo>
                  <a:pt x="172212" y="13055"/>
                </a:lnTo>
                <a:lnTo>
                  <a:pt x="168021" y="9004"/>
                </a:lnTo>
                <a:lnTo>
                  <a:pt x="162813" y="6159"/>
                </a:lnTo>
                <a:lnTo>
                  <a:pt x="157734" y="3314"/>
                </a:lnTo>
                <a:lnTo>
                  <a:pt x="151765" y="1828"/>
                </a:lnTo>
                <a:lnTo>
                  <a:pt x="135636" y="1549"/>
                </a:lnTo>
                <a:close/>
              </a:path>
              <a:path w="385445" h="133350">
                <a:moveTo>
                  <a:pt x="173153" y="14554"/>
                </a:moveTo>
                <a:lnTo>
                  <a:pt x="137287" y="14554"/>
                </a:lnTo>
                <a:lnTo>
                  <a:pt x="151892" y="14808"/>
                </a:lnTo>
                <a:lnTo>
                  <a:pt x="157861" y="18364"/>
                </a:lnTo>
                <a:lnTo>
                  <a:pt x="169277" y="67640"/>
                </a:lnTo>
                <a:lnTo>
                  <a:pt x="168574" y="81715"/>
                </a:lnTo>
                <a:lnTo>
                  <a:pt x="150113" y="119265"/>
                </a:lnTo>
                <a:lnTo>
                  <a:pt x="172695" y="119265"/>
                </a:lnTo>
                <a:lnTo>
                  <a:pt x="184943" y="78322"/>
                </a:lnTo>
                <a:lnTo>
                  <a:pt x="185420" y="67640"/>
                </a:lnTo>
                <a:lnTo>
                  <a:pt x="185400" y="58636"/>
                </a:lnTo>
                <a:lnTo>
                  <a:pt x="175513" y="18313"/>
                </a:lnTo>
                <a:lnTo>
                  <a:pt x="173153" y="14554"/>
                </a:lnTo>
                <a:close/>
              </a:path>
              <a:path w="385445" h="133350">
                <a:moveTo>
                  <a:pt x="260866" y="31762"/>
                </a:moveTo>
                <a:lnTo>
                  <a:pt x="245237" y="31762"/>
                </a:lnTo>
                <a:lnTo>
                  <a:pt x="243459" y="131610"/>
                </a:lnTo>
                <a:lnTo>
                  <a:pt x="259080" y="131876"/>
                </a:lnTo>
                <a:lnTo>
                  <a:pt x="260866" y="31762"/>
                </a:lnTo>
                <a:close/>
              </a:path>
              <a:path w="385445" h="133350">
                <a:moveTo>
                  <a:pt x="251333" y="3568"/>
                </a:moveTo>
                <a:lnTo>
                  <a:pt x="220249" y="31817"/>
                </a:lnTo>
                <a:lnTo>
                  <a:pt x="213868" y="34963"/>
                </a:lnTo>
                <a:lnTo>
                  <a:pt x="213487" y="50101"/>
                </a:lnTo>
                <a:lnTo>
                  <a:pt x="218440" y="48387"/>
                </a:lnTo>
                <a:lnTo>
                  <a:pt x="224028" y="45783"/>
                </a:lnTo>
                <a:lnTo>
                  <a:pt x="230124" y="42291"/>
                </a:lnTo>
                <a:lnTo>
                  <a:pt x="236347" y="38811"/>
                </a:lnTo>
                <a:lnTo>
                  <a:pt x="241427" y="35293"/>
                </a:lnTo>
                <a:lnTo>
                  <a:pt x="245237" y="31762"/>
                </a:lnTo>
                <a:lnTo>
                  <a:pt x="260866" y="31762"/>
                </a:lnTo>
                <a:lnTo>
                  <a:pt x="261366" y="3746"/>
                </a:lnTo>
                <a:lnTo>
                  <a:pt x="251333" y="3568"/>
                </a:lnTo>
                <a:close/>
              </a:path>
              <a:path w="385445" h="133350">
                <a:moveTo>
                  <a:pt x="302387" y="6642"/>
                </a:moveTo>
                <a:lnTo>
                  <a:pt x="302133" y="21691"/>
                </a:lnTo>
                <a:lnTo>
                  <a:pt x="364617" y="22783"/>
                </a:lnTo>
                <a:lnTo>
                  <a:pt x="358612" y="29860"/>
                </a:lnTo>
                <a:lnTo>
                  <a:pt x="336381" y="65689"/>
                </a:lnTo>
                <a:lnTo>
                  <a:pt x="321919" y="106854"/>
                </a:lnTo>
                <a:lnTo>
                  <a:pt x="318008" y="132905"/>
                </a:lnTo>
                <a:lnTo>
                  <a:pt x="334137" y="133197"/>
                </a:lnTo>
                <a:lnTo>
                  <a:pt x="335186" y="123867"/>
                </a:lnTo>
                <a:lnTo>
                  <a:pt x="336629" y="114928"/>
                </a:lnTo>
                <a:lnTo>
                  <a:pt x="349126" y="75799"/>
                </a:lnTo>
                <a:lnTo>
                  <a:pt x="372427" y="35155"/>
                </a:lnTo>
                <a:lnTo>
                  <a:pt x="384810" y="20269"/>
                </a:lnTo>
                <a:lnTo>
                  <a:pt x="385063" y="8077"/>
                </a:lnTo>
                <a:lnTo>
                  <a:pt x="302387" y="6642"/>
                </a:lnTo>
                <a:close/>
              </a:path>
            </a:pathLst>
          </a:custGeom>
          <a:solidFill>
            <a:srgbClr val="1D67D7"/>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object 17"/>
          <p:cNvSpPr txBox="1"/>
          <p:nvPr/>
        </p:nvSpPr>
        <p:spPr>
          <a:xfrm>
            <a:off x="314959" y="1853946"/>
            <a:ext cx="3788410" cy="1154430"/>
          </a:xfrm>
          <a:prstGeom prst="rect">
            <a:avLst/>
          </a:prstGeom>
        </p:spPr>
        <p:txBody>
          <a:bodyPr vert="horz" wrap="square" lIns="0" tIns="0" rIns="0" bIns="0" rtlCol="0">
            <a:spAutoFit/>
          </a:bodyPr>
          <a:lstStyle/>
          <a:p>
            <a:pPr marL="677545" marR="5080" indent="267970" eaLnBrk="1" fontAlgn="auto" hangingPunct="1">
              <a:lnSpc>
                <a:spcPts val="1930"/>
              </a:lnSpc>
              <a:spcBef>
                <a:spcPts val="0"/>
              </a:spcBef>
              <a:spcAft>
                <a:spcPts val="0"/>
              </a:spcAft>
            </a:pPr>
            <a:r>
              <a:rPr sz="1650" spc="15" dirty="0">
                <a:solidFill>
                  <a:srgbClr val="1D67D7"/>
                </a:solidFill>
                <a:latin typeface="Arial"/>
                <a:ea typeface="+mn-ea"/>
                <a:cs typeface="Arial"/>
              </a:rPr>
              <a:t>CBI </a:t>
            </a:r>
            <a:r>
              <a:rPr sz="1650" spc="10" dirty="0">
                <a:solidFill>
                  <a:srgbClr val="1D67D7"/>
                </a:solidFill>
                <a:latin typeface="Arial"/>
                <a:ea typeface="+mn-ea"/>
                <a:cs typeface="Arial"/>
              </a:rPr>
              <a:t>surveys: output growth  </a:t>
            </a:r>
            <a:r>
              <a:rPr sz="1650" spc="15" dirty="0">
                <a:solidFill>
                  <a:srgbClr val="1D67D7"/>
                </a:solidFill>
                <a:latin typeface="Arial"/>
                <a:ea typeface="+mn-ea"/>
                <a:cs typeface="Arial"/>
              </a:rPr>
              <a:t>(composite </a:t>
            </a:r>
            <a:r>
              <a:rPr sz="1650" spc="10" dirty="0">
                <a:solidFill>
                  <a:srgbClr val="1D67D7"/>
                </a:solidFill>
                <a:latin typeface="Arial"/>
                <a:ea typeface="+mn-ea"/>
                <a:cs typeface="Arial"/>
              </a:rPr>
              <a:t>indicator; </a:t>
            </a:r>
            <a:r>
              <a:rPr sz="1650" spc="25" dirty="0">
                <a:solidFill>
                  <a:srgbClr val="1D67D7"/>
                </a:solidFill>
                <a:latin typeface="Arial"/>
                <a:ea typeface="+mn-ea"/>
                <a:cs typeface="Arial"/>
              </a:rPr>
              <a:t>%</a:t>
            </a:r>
            <a:r>
              <a:rPr sz="1650" spc="-85" dirty="0">
                <a:solidFill>
                  <a:srgbClr val="1D67D7"/>
                </a:solidFill>
                <a:latin typeface="Arial"/>
                <a:ea typeface="+mn-ea"/>
                <a:cs typeface="Arial"/>
              </a:rPr>
              <a:t> </a:t>
            </a:r>
            <a:r>
              <a:rPr sz="1650" spc="15" dirty="0">
                <a:solidFill>
                  <a:srgbClr val="1D67D7"/>
                </a:solidFill>
                <a:latin typeface="Arial"/>
                <a:ea typeface="+mn-ea"/>
                <a:cs typeface="Arial"/>
              </a:rPr>
              <a:t>balance)</a:t>
            </a:r>
            <a:endParaRPr sz="1650">
              <a:solidFill>
                <a:prstClr val="black"/>
              </a:solidFill>
              <a:latin typeface="Arial"/>
              <a:ea typeface="+mn-ea"/>
              <a:cs typeface="Arial"/>
            </a:endParaRPr>
          </a:p>
          <a:p>
            <a:pPr eaLnBrk="1" fontAlgn="auto" hangingPunct="1">
              <a:spcBef>
                <a:spcPts val="0"/>
              </a:spcBef>
              <a:spcAft>
                <a:spcPts val="0"/>
              </a:spcAft>
            </a:pPr>
            <a:endParaRPr sz="1700">
              <a:solidFill>
                <a:prstClr val="black"/>
              </a:solidFill>
              <a:latin typeface="Times New Roman"/>
              <a:ea typeface="+mn-ea"/>
              <a:cs typeface="Times New Roman"/>
            </a:endParaRPr>
          </a:p>
          <a:p>
            <a:pPr marL="12700" eaLnBrk="1" fontAlgn="auto" hangingPunct="1">
              <a:spcBef>
                <a:spcPts val="1500"/>
              </a:spcBef>
              <a:spcAft>
                <a:spcPts val="0"/>
              </a:spcAft>
            </a:pPr>
            <a:r>
              <a:rPr sz="1400" spc="-5" dirty="0">
                <a:solidFill>
                  <a:srgbClr val="1D67D7"/>
                </a:solidFill>
                <a:latin typeface="Arial"/>
                <a:ea typeface="+mn-ea"/>
                <a:cs typeface="Arial"/>
              </a:rPr>
              <a:t>40</a:t>
            </a:r>
            <a:endParaRPr sz="1400">
              <a:solidFill>
                <a:prstClr val="black"/>
              </a:solidFill>
              <a:latin typeface="Arial"/>
              <a:ea typeface="+mn-ea"/>
              <a:cs typeface="Arial"/>
            </a:endParaRPr>
          </a:p>
        </p:txBody>
      </p:sp>
      <p:sp>
        <p:nvSpPr>
          <p:cNvPr id="18" name="object 18"/>
          <p:cNvSpPr/>
          <p:nvPr/>
        </p:nvSpPr>
        <p:spPr>
          <a:xfrm>
            <a:off x="917447" y="3179064"/>
            <a:ext cx="243840" cy="0"/>
          </a:xfrm>
          <a:custGeom>
            <a:avLst/>
            <a:gdLst/>
            <a:ahLst/>
            <a:cxnLst/>
            <a:rect l="l" t="t" r="r" b="b"/>
            <a:pathLst>
              <a:path w="243840">
                <a:moveTo>
                  <a:pt x="0" y="0"/>
                </a:moveTo>
                <a:lnTo>
                  <a:pt x="243840" y="0"/>
                </a:lnTo>
              </a:path>
            </a:pathLst>
          </a:custGeom>
          <a:ln w="27432">
            <a:solidFill>
              <a:srgbClr val="001F5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object 19"/>
          <p:cNvSpPr/>
          <p:nvPr/>
        </p:nvSpPr>
        <p:spPr>
          <a:xfrm>
            <a:off x="993647" y="3493008"/>
            <a:ext cx="88900" cy="88900"/>
          </a:xfrm>
          <a:custGeom>
            <a:avLst/>
            <a:gdLst/>
            <a:ahLst/>
            <a:cxnLst/>
            <a:rect l="l" t="t" r="r" b="b"/>
            <a:pathLst>
              <a:path w="88900" h="88900">
                <a:moveTo>
                  <a:pt x="44196" y="0"/>
                </a:moveTo>
                <a:lnTo>
                  <a:pt x="0" y="44195"/>
                </a:lnTo>
                <a:lnTo>
                  <a:pt x="44196" y="88391"/>
                </a:lnTo>
                <a:lnTo>
                  <a:pt x="88392" y="44195"/>
                </a:lnTo>
                <a:lnTo>
                  <a:pt x="44196" y="0"/>
                </a:lnTo>
                <a:close/>
              </a:path>
            </a:pathLst>
          </a:custGeom>
          <a:solidFill>
            <a:srgbClr val="C00000"/>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object 20"/>
          <p:cNvSpPr txBox="1"/>
          <p:nvPr/>
        </p:nvSpPr>
        <p:spPr>
          <a:xfrm>
            <a:off x="1174496" y="3059429"/>
            <a:ext cx="974090" cy="582930"/>
          </a:xfrm>
          <a:prstGeom prst="rect">
            <a:avLst/>
          </a:prstGeom>
        </p:spPr>
        <p:txBody>
          <a:bodyPr vert="horz" wrap="square" lIns="0" tIns="0" rIns="0" bIns="0" rtlCol="0">
            <a:spAutoFit/>
          </a:bodyPr>
          <a:lstStyle/>
          <a:p>
            <a:pPr marL="12700" eaLnBrk="1" fontAlgn="auto" hangingPunct="1">
              <a:spcBef>
                <a:spcPts val="0"/>
              </a:spcBef>
              <a:spcAft>
                <a:spcPts val="0"/>
              </a:spcAft>
            </a:pPr>
            <a:r>
              <a:rPr sz="1400" spc="-5" dirty="0">
                <a:solidFill>
                  <a:srgbClr val="1D67D7"/>
                </a:solidFill>
                <a:latin typeface="Arial"/>
                <a:ea typeface="+mn-ea"/>
                <a:cs typeface="Arial"/>
              </a:rPr>
              <a:t>Past </a:t>
            </a:r>
            <a:r>
              <a:rPr sz="1400" dirty="0">
                <a:solidFill>
                  <a:srgbClr val="1D67D7"/>
                </a:solidFill>
                <a:latin typeface="Arial"/>
                <a:ea typeface="+mn-ea"/>
                <a:cs typeface="Arial"/>
              </a:rPr>
              <a:t>3</a:t>
            </a:r>
            <a:r>
              <a:rPr sz="1400" spc="-85" dirty="0">
                <a:solidFill>
                  <a:srgbClr val="1D67D7"/>
                </a:solidFill>
                <a:latin typeface="Arial"/>
                <a:ea typeface="+mn-ea"/>
                <a:cs typeface="Arial"/>
              </a:rPr>
              <a:t> </a:t>
            </a:r>
            <a:r>
              <a:rPr sz="1400" dirty="0">
                <a:solidFill>
                  <a:srgbClr val="1D67D7"/>
                </a:solidFill>
                <a:latin typeface="Arial"/>
                <a:ea typeface="+mn-ea"/>
                <a:cs typeface="Arial"/>
              </a:rPr>
              <a:t>mths</a:t>
            </a:r>
            <a:endParaRPr sz="1400">
              <a:solidFill>
                <a:prstClr val="black"/>
              </a:solidFill>
              <a:latin typeface="Arial"/>
              <a:ea typeface="+mn-ea"/>
              <a:cs typeface="Arial"/>
            </a:endParaRPr>
          </a:p>
          <a:p>
            <a:pPr marL="12700" eaLnBrk="1" fontAlgn="auto" hangingPunct="1">
              <a:spcBef>
                <a:spcPts val="1140"/>
              </a:spcBef>
              <a:spcAft>
                <a:spcPts val="0"/>
              </a:spcAft>
            </a:pPr>
            <a:r>
              <a:rPr sz="1400" spc="-5" dirty="0">
                <a:solidFill>
                  <a:srgbClr val="1D67D7"/>
                </a:solidFill>
                <a:latin typeface="Arial"/>
                <a:ea typeface="+mn-ea"/>
                <a:cs typeface="Arial"/>
              </a:rPr>
              <a:t>Next </a:t>
            </a:r>
            <a:r>
              <a:rPr sz="1400" dirty="0">
                <a:solidFill>
                  <a:srgbClr val="1D67D7"/>
                </a:solidFill>
                <a:latin typeface="Arial"/>
                <a:ea typeface="+mn-ea"/>
                <a:cs typeface="Arial"/>
              </a:rPr>
              <a:t>3</a:t>
            </a:r>
            <a:r>
              <a:rPr sz="1400" spc="-75" dirty="0">
                <a:solidFill>
                  <a:srgbClr val="1D67D7"/>
                </a:solidFill>
                <a:latin typeface="Arial"/>
                <a:ea typeface="+mn-ea"/>
                <a:cs typeface="Arial"/>
              </a:rPr>
              <a:t> </a:t>
            </a:r>
            <a:r>
              <a:rPr sz="1400" spc="-5" dirty="0">
                <a:solidFill>
                  <a:srgbClr val="1D67D7"/>
                </a:solidFill>
                <a:latin typeface="Arial"/>
                <a:ea typeface="+mn-ea"/>
                <a:cs typeface="Arial"/>
              </a:rPr>
              <a:t>mths</a:t>
            </a:r>
            <a:endParaRPr sz="1400">
              <a:solidFill>
                <a:prstClr val="black"/>
              </a:solidFill>
              <a:latin typeface="Arial"/>
              <a:ea typeface="+mn-ea"/>
              <a:cs typeface="Arial"/>
            </a:endParaRPr>
          </a:p>
        </p:txBody>
      </p:sp>
    </p:spTree>
    <p:extLst>
      <p:ext uri="{BB962C8B-B14F-4D97-AF65-F5344CB8AC3E}">
        <p14:creationId xmlns:p14="http://schemas.microsoft.com/office/powerpoint/2010/main" val="495709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BBA Focus &amp; Priorities</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Certification of EWI Systems </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Brian Moore </a:t>
            </a:r>
          </a:p>
          <a:p>
            <a:pPr algn="ctr">
              <a:spcBef>
                <a:spcPct val="0"/>
              </a:spcBef>
              <a:buFontTx/>
              <a:buNone/>
            </a:pPr>
            <a:r>
              <a:rPr lang="en-US" altLang="en-US" sz="3200" dirty="0">
                <a:latin typeface="Arial" panose="020B0604020202020204" pitchFamily="34" charset="0"/>
                <a:cs typeface="Arial" panose="020B0604020202020204" pitchFamily="34" charset="0"/>
              </a:rPr>
              <a:t>BBA</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481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57201" y="5692544"/>
            <a:ext cx="2078006" cy="205200"/>
          </a:xfrm>
        </p:spPr>
        <p:txBody>
          <a:bodyPr/>
          <a:lstStyle/>
          <a:p>
            <a:fld id="{1E859BC3-4A22-334C-AB2F-78C950E8520A}" type="slidenum">
              <a:rPr lang="en-US" smtClean="0">
                <a:solidFill>
                  <a:prstClr val="white"/>
                </a:solidFill>
              </a:rPr>
              <a:pPr/>
              <a:t>61</a:t>
            </a:fld>
            <a:endParaRPr lang="en-US" dirty="0">
              <a:solidFill>
                <a:prstClr val="white"/>
              </a:solidFill>
            </a:endParaRPr>
          </a:p>
        </p:txBody>
      </p:sp>
      <p:sp>
        <p:nvSpPr>
          <p:cNvPr id="28" name="Title 3"/>
          <p:cNvSpPr txBox="1">
            <a:spLocks/>
          </p:cNvSpPr>
          <p:nvPr/>
        </p:nvSpPr>
        <p:spPr>
          <a:xfrm>
            <a:off x="614995" y="1069351"/>
            <a:ext cx="5495027" cy="883766"/>
          </a:xfrm>
          <a:prstGeom prst="rect">
            <a:avLst/>
          </a:prstGeom>
        </p:spPr>
        <p:txBody>
          <a:bodyPr vert="horz" lIns="68580" tIns="34290" rIns="68580" bIns="34290" rtlCol="0" anchor="ctr">
            <a:noAutofit/>
          </a:bodyPr>
          <a:lstStyle>
            <a:lvl1pPr algn="l" defTabSz="457200" rtl="0" eaLnBrk="1" latinLnBrk="0" hangingPunct="1">
              <a:spcBef>
                <a:spcPct val="0"/>
              </a:spcBef>
              <a:buNone/>
              <a:defRPr sz="3000" b="0" i="0" kern="1200">
                <a:solidFill>
                  <a:srgbClr val="FFFFFF"/>
                </a:solidFill>
                <a:latin typeface="+mj-lt"/>
                <a:ea typeface="+mj-ea"/>
                <a:cs typeface="+mj-cs"/>
              </a:defRPr>
            </a:lvl1pPr>
          </a:lstStyle>
          <a:p>
            <a:pPr fontAlgn="auto">
              <a:spcAft>
                <a:spcPts val="0"/>
              </a:spcAft>
            </a:pPr>
            <a:r>
              <a:rPr lang="en-GB" sz="1500" dirty="0"/>
              <a:t>INCA Members’ Meeting</a:t>
            </a:r>
            <a:br>
              <a:rPr lang="en-GB" sz="2100" dirty="0"/>
            </a:br>
            <a:r>
              <a:rPr lang="en-GB" sz="2100" b="1" dirty="0"/>
              <a:t>BBA Focus &amp; Priorities</a:t>
            </a:r>
            <a:endParaRPr lang="en-US" sz="2100" b="1" dirty="0"/>
          </a:p>
        </p:txBody>
      </p:sp>
      <p:sp>
        <p:nvSpPr>
          <p:cNvPr id="30" name="Subtitle 4"/>
          <p:cNvSpPr>
            <a:spLocks noGrp="1"/>
          </p:cNvSpPr>
          <p:nvPr>
            <p:ph type="subTitle" idx="1"/>
          </p:nvPr>
        </p:nvSpPr>
        <p:spPr>
          <a:xfrm>
            <a:off x="614996" y="2263912"/>
            <a:ext cx="4027714" cy="2327699"/>
          </a:xfrm>
        </p:spPr>
        <p:txBody>
          <a:bodyPr/>
          <a:lstStyle/>
          <a:p>
            <a:endParaRPr lang="en-GB" sz="1500" dirty="0"/>
          </a:p>
          <a:p>
            <a:r>
              <a:rPr lang="en-GB" sz="1500" dirty="0"/>
              <a:t>Brian Moore</a:t>
            </a:r>
          </a:p>
          <a:p>
            <a:r>
              <a:rPr lang="en-GB" sz="1200" dirty="0"/>
              <a:t>Operations Director</a:t>
            </a:r>
          </a:p>
          <a:p>
            <a:endParaRPr lang="en-GB" dirty="0">
              <a:solidFill>
                <a:prstClr val="white"/>
              </a:solidFill>
            </a:endParaRPr>
          </a:p>
          <a:p>
            <a:r>
              <a:rPr lang="en-GB" sz="1200" dirty="0">
                <a:solidFill>
                  <a:prstClr val="white"/>
                </a:solidFill>
              </a:rPr>
              <a:t>23 March 2017</a:t>
            </a:r>
            <a:endParaRPr lang="en-US" sz="1200" dirty="0">
              <a:solidFill>
                <a:prstClr val="white"/>
              </a:solidFill>
            </a:endParaRPr>
          </a:p>
          <a:p>
            <a:endParaRPr lang="en-GB" sz="1200" dirty="0"/>
          </a:p>
        </p:txBody>
      </p:sp>
    </p:spTree>
    <p:extLst>
      <p:ext uri="{BB962C8B-B14F-4D97-AF65-F5344CB8AC3E}">
        <p14:creationId xmlns:p14="http://schemas.microsoft.com/office/powerpoint/2010/main" val="9446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62</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A major EWI failure in early 2016 </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Alerted BBA to a potential issue with </a:t>
            </a:r>
            <a:r>
              <a:rPr lang="en-GB" sz="1800" dirty="0" err="1">
                <a:solidFill>
                  <a:schemeClr val="tx1">
                    <a:lumMod val="75000"/>
                    <a:lumOff val="25000"/>
                  </a:schemeClr>
                </a:solidFill>
              </a:rPr>
              <a:t>windload</a:t>
            </a:r>
            <a:r>
              <a:rPr lang="en-GB" sz="1800" dirty="0">
                <a:solidFill>
                  <a:schemeClr val="tx1">
                    <a:lumMod val="75000"/>
                    <a:lumOff val="25000"/>
                  </a:schemeClr>
                </a:solidFill>
              </a:rPr>
              <a:t> calculations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Requirement made of all EWI Certificate holders to provide an example in October 2016</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Peer review of BBA methodology in December 2016 and </a:t>
            </a:r>
            <a:br>
              <a:rPr lang="en-GB" sz="1800" dirty="0">
                <a:solidFill>
                  <a:schemeClr val="tx1">
                    <a:lumMod val="75000"/>
                    <a:lumOff val="25000"/>
                  </a:schemeClr>
                </a:solidFill>
              </a:rPr>
            </a:br>
            <a:r>
              <a:rPr lang="en-GB" sz="1800" dirty="0">
                <a:solidFill>
                  <a:schemeClr val="tx1">
                    <a:lumMod val="75000"/>
                    <a:lumOff val="25000"/>
                  </a:schemeClr>
                </a:solidFill>
              </a:rPr>
              <a:t>February 2017</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Individual Certificate holders written to 28th February/1st March 2017</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Summary of findings sent to Certificate holders 16th March 2017</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Report and recommendations to be finalised 31st March 2017</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Meeting with affected BBA Clients 25</a:t>
            </a:r>
            <a:r>
              <a:rPr lang="en-GB" sz="1800" baseline="30000" dirty="0">
                <a:solidFill>
                  <a:schemeClr val="tx1">
                    <a:lumMod val="75000"/>
                    <a:lumOff val="25000"/>
                  </a:schemeClr>
                </a:solidFill>
              </a:rPr>
              <a:t>th</a:t>
            </a:r>
            <a:r>
              <a:rPr lang="en-GB" sz="1800" dirty="0">
                <a:solidFill>
                  <a:schemeClr val="tx1">
                    <a:lumMod val="75000"/>
                    <a:lumOff val="25000"/>
                  </a:schemeClr>
                </a:solidFill>
              </a:rPr>
              <a:t> April 2017</a:t>
            </a:r>
            <a:endParaRPr lang="en-GB" sz="2100" dirty="0">
              <a:solidFill>
                <a:schemeClr val="tx1">
                  <a:lumMod val="75000"/>
                  <a:lumOff val="25000"/>
                </a:schemeClr>
              </a:solidFill>
            </a:endParaRP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Certification of EWI Systems - chronology</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13686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63</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At first submission, only a small minority found satisfactory</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Wide variation in approaches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Expertise and experience not consistently available</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Although accountability for design is vested in the Certificate holder, perceived lines of accountability not always felt to be clear between Certificate holder, external expert and installer</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More likely than not that some installations may be at risk of failing prematurely</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Summary of findings</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230243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64</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BBA is working now with each Certificate holder to help address individual issues identified in the review</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Windload calculations will need to be scrutinised as part of </a:t>
            </a:r>
            <a:br>
              <a:rPr lang="en-GB" sz="1800" dirty="0">
                <a:solidFill>
                  <a:schemeClr val="tx1">
                    <a:lumMod val="75000"/>
                    <a:lumOff val="25000"/>
                  </a:schemeClr>
                </a:solidFill>
              </a:rPr>
            </a:br>
            <a:r>
              <a:rPr lang="en-GB" sz="1800" dirty="0">
                <a:solidFill>
                  <a:schemeClr val="tx1">
                    <a:lumMod val="75000"/>
                    <a:lumOff val="25000"/>
                  </a:schemeClr>
                </a:solidFill>
              </a:rPr>
              <a:t>future surveillance</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The case for pre-installation independent checks to be </a:t>
            </a:r>
            <a:br>
              <a:rPr lang="en-GB" sz="1800" dirty="0">
                <a:solidFill>
                  <a:schemeClr val="tx1">
                    <a:lumMod val="75000"/>
                    <a:lumOff val="25000"/>
                  </a:schemeClr>
                </a:solidFill>
              </a:rPr>
            </a:br>
            <a:r>
              <a:rPr lang="en-GB" sz="1800" dirty="0">
                <a:solidFill>
                  <a:schemeClr val="tx1">
                    <a:lumMod val="75000"/>
                    <a:lumOff val="25000"/>
                  </a:schemeClr>
                </a:solidFill>
              </a:rPr>
              <a:t>considered again</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Stricter regime of notifying failures </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The Future: what lessons can we learn?</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8250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65</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Where serious deficiencies have been identified in methodology, risk assessment should be undertaken</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In a way that commands confidence and is affordable</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Where issues are identified, proportionate steps taken to </a:t>
            </a:r>
            <a:br>
              <a:rPr lang="en-GB" sz="1800" dirty="0">
                <a:solidFill>
                  <a:schemeClr val="tx1">
                    <a:lumMod val="75000"/>
                    <a:lumOff val="25000"/>
                  </a:schemeClr>
                </a:solidFill>
              </a:rPr>
            </a:br>
            <a:r>
              <a:rPr lang="en-GB" sz="1800" dirty="0">
                <a:solidFill>
                  <a:schemeClr val="tx1">
                    <a:lumMod val="75000"/>
                    <a:lumOff val="25000"/>
                  </a:schemeClr>
                </a:solidFill>
              </a:rPr>
              <a:t>address them </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The Past: what lessons can we learn?</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82367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66</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Undertaking risk assessments </a:t>
            </a:r>
            <a:r>
              <a:rPr lang="mr-IN" sz="1800" dirty="0">
                <a:solidFill>
                  <a:schemeClr val="tx1">
                    <a:lumMod val="75000"/>
                    <a:lumOff val="25000"/>
                  </a:schemeClr>
                </a:solidFill>
              </a:rPr>
              <a:t>–</a:t>
            </a:r>
            <a:r>
              <a:rPr lang="en-GB" sz="1800" dirty="0">
                <a:solidFill>
                  <a:schemeClr val="tx1">
                    <a:lumMod val="75000"/>
                    <a:lumOff val="25000"/>
                  </a:schemeClr>
                </a:solidFill>
              </a:rPr>
              <a:t> Who should consider previous designs/installations where methodology flawed?</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Communications </a:t>
            </a:r>
            <a:r>
              <a:rPr lang="mr-IN" sz="1800" dirty="0">
                <a:solidFill>
                  <a:schemeClr val="tx1">
                    <a:lumMod val="75000"/>
                    <a:lumOff val="25000"/>
                  </a:schemeClr>
                </a:solidFill>
              </a:rPr>
              <a:t>–</a:t>
            </a:r>
            <a:r>
              <a:rPr lang="en-GB" sz="1800" dirty="0">
                <a:solidFill>
                  <a:schemeClr val="tx1">
                    <a:lumMod val="75000"/>
                    <a:lumOff val="25000"/>
                  </a:schemeClr>
                </a:solidFill>
              </a:rPr>
              <a:t> who needs to know about this?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Confidence </a:t>
            </a:r>
            <a:r>
              <a:rPr lang="mr-IN" sz="1800" dirty="0">
                <a:solidFill>
                  <a:schemeClr val="tx1">
                    <a:lumMod val="75000"/>
                    <a:lumOff val="25000"/>
                  </a:schemeClr>
                </a:solidFill>
              </a:rPr>
              <a:t>–</a:t>
            </a:r>
            <a:r>
              <a:rPr lang="en-GB" sz="1800" dirty="0">
                <a:solidFill>
                  <a:schemeClr val="tx1">
                    <a:lumMod val="75000"/>
                    <a:lumOff val="25000"/>
                  </a:schemeClr>
                </a:solidFill>
              </a:rPr>
              <a:t> how will this best be achieved?</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Financial implications </a:t>
            </a:r>
            <a:r>
              <a:rPr lang="mr-IN" sz="1800" dirty="0">
                <a:solidFill>
                  <a:schemeClr val="tx1">
                    <a:lumMod val="75000"/>
                    <a:lumOff val="25000"/>
                  </a:schemeClr>
                </a:solidFill>
              </a:rPr>
              <a:t>–</a:t>
            </a:r>
            <a:r>
              <a:rPr lang="en-GB" sz="1800" dirty="0">
                <a:solidFill>
                  <a:schemeClr val="tx1">
                    <a:lumMod val="75000"/>
                    <a:lumOff val="25000"/>
                  </a:schemeClr>
                </a:solidFill>
              </a:rPr>
              <a:t> of risk assessment and any remediation?</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Non-BBA certificated designers/installers </a:t>
            </a:r>
            <a:r>
              <a:rPr lang="mr-IN" sz="1800" dirty="0">
                <a:solidFill>
                  <a:schemeClr val="tx1">
                    <a:lumMod val="75000"/>
                    <a:lumOff val="25000"/>
                  </a:schemeClr>
                </a:solidFill>
              </a:rPr>
              <a:t>–</a:t>
            </a:r>
            <a:r>
              <a:rPr lang="en-GB" sz="1800" dirty="0">
                <a:solidFill>
                  <a:schemeClr val="tx1">
                    <a:lumMod val="75000"/>
                    <a:lumOff val="25000"/>
                  </a:schemeClr>
                </a:solidFill>
              </a:rPr>
              <a:t> how to review their work?</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Issues to be considered and addressed</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70362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67</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‘Compliance and Enforcement’ strand:</a:t>
            </a: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Mapping the existing arrangements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Against what EHC proposes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Making the case for the difference</a:t>
            </a: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‘Whistleblowers’ </a:t>
            </a:r>
            <a:r>
              <a:rPr lang="mr-IN" sz="1800" dirty="0">
                <a:solidFill>
                  <a:schemeClr val="tx1">
                    <a:lumMod val="75000"/>
                    <a:lumOff val="25000"/>
                  </a:schemeClr>
                </a:solidFill>
              </a:rPr>
              <a:t>–</a:t>
            </a:r>
            <a:r>
              <a:rPr lang="en-GB" sz="1800" dirty="0">
                <a:solidFill>
                  <a:schemeClr val="tx1">
                    <a:lumMod val="75000"/>
                    <a:lumOff val="25000"/>
                  </a:schemeClr>
                </a:solidFill>
              </a:rPr>
              <a:t> No prescribed body or person under the Public Interest Disclosure Act 1998</a:t>
            </a:r>
          </a:p>
        </p:txBody>
      </p:sp>
      <p:sp>
        <p:nvSpPr>
          <p:cNvPr id="7" name="Title 1"/>
          <p:cNvSpPr>
            <a:spLocks noGrp="1"/>
          </p:cNvSpPr>
          <p:nvPr>
            <p:ph type="title"/>
          </p:nvPr>
        </p:nvSpPr>
        <p:spPr>
          <a:xfrm>
            <a:off x="472548" y="1063229"/>
            <a:ext cx="6072359" cy="343946"/>
          </a:xfrm>
        </p:spPr>
        <p:txBody>
          <a:bodyPr/>
          <a:lstStyle/>
          <a:p>
            <a:r>
              <a:rPr lang="en-US" sz="1800" dirty="0">
                <a:solidFill>
                  <a:srgbClr val="153F8F"/>
                </a:solidFill>
              </a:rPr>
              <a:t>Each Home Counts Review</a:t>
            </a: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144658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68</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Local Authorities and Housing Associations </a:t>
            </a:r>
            <a:r>
              <a:rPr lang="mr-IN" sz="1800" dirty="0">
                <a:solidFill>
                  <a:schemeClr val="tx1">
                    <a:lumMod val="75000"/>
                    <a:lumOff val="25000"/>
                  </a:schemeClr>
                </a:solidFill>
              </a:rPr>
              <a:t>–</a:t>
            </a:r>
            <a:r>
              <a:rPr lang="en-GB" sz="1800" dirty="0">
                <a:solidFill>
                  <a:schemeClr val="tx1">
                    <a:lumMod val="75000"/>
                    <a:lumOff val="25000"/>
                  </a:schemeClr>
                </a:solidFill>
              </a:rPr>
              <a:t> marketing campaign</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BBA Focus and Priorities</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390" y="2277542"/>
            <a:ext cx="1969827" cy="2786352"/>
          </a:xfrm>
          <a:prstGeom prst="rect">
            <a:avLst/>
          </a:prstGeom>
          <a:ln w="3175">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2670" y="2742785"/>
            <a:ext cx="1969827" cy="2786352"/>
          </a:xfrm>
          <a:prstGeom prst="rect">
            <a:avLst/>
          </a:prstGeom>
          <a:ln w="3175">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109" y="2277542"/>
            <a:ext cx="1969827" cy="2786352"/>
          </a:xfrm>
          <a:prstGeom prst="rect">
            <a:avLst/>
          </a:prstGeom>
          <a:ln w="3175">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389" y="2742785"/>
            <a:ext cx="1969827" cy="2786352"/>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7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69</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New Company – </a:t>
            </a:r>
            <a:br>
              <a:rPr lang="en-GB" sz="1800" dirty="0">
                <a:solidFill>
                  <a:schemeClr val="tx1">
                    <a:lumMod val="75000"/>
                    <a:lumOff val="25000"/>
                  </a:schemeClr>
                </a:solidFill>
              </a:rPr>
            </a:br>
            <a:r>
              <a:rPr lang="en-GB" sz="1800" dirty="0">
                <a:solidFill>
                  <a:schemeClr val="tx1">
                    <a:lumMod val="75000"/>
                    <a:lumOff val="25000"/>
                  </a:schemeClr>
                </a:solidFill>
              </a:rPr>
              <a:t>BBA Consultancy, Investigations and Training Ltd (CIT)</a:t>
            </a: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Office 4.1, Capital Tower Business Centre,</a:t>
            </a:r>
            <a:br>
              <a:rPr lang="en-GB" sz="1800" dirty="0">
                <a:solidFill>
                  <a:schemeClr val="tx1">
                    <a:lumMod val="75000"/>
                    <a:lumOff val="25000"/>
                  </a:schemeClr>
                </a:solidFill>
              </a:rPr>
            </a:br>
            <a:r>
              <a:rPr lang="en-GB" sz="1800" dirty="0">
                <a:solidFill>
                  <a:schemeClr val="tx1">
                    <a:lumMod val="75000"/>
                    <a:lumOff val="25000"/>
                  </a:schemeClr>
                </a:solidFill>
              </a:rPr>
              <a:t>Capital Tower, </a:t>
            </a:r>
            <a:r>
              <a:rPr lang="en-GB" sz="1800" dirty="0" err="1">
                <a:solidFill>
                  <a:schemeClr val="tx1">
                    <a:lumMod val="75000"/>
                    <a:lumOff val="25000"/>
                  </a:schemeClr>
                </a:solidFill>
              </a:rPr>
              <a:t>Greyfriars</a:t>
            </a:r>
            <a:r>
              <a:rPr lang="en-GB" sz="1800" dirty="0">
                <a:solidFill>
                  <a:schemeClr val="tx1">
                    <a:lumMod val="75000"/>
                    <a:lumOff val="25000"/>
                  </a:schemeClr>
                </a:solidFill>
              </a:rPr>
              <a:t> Road, </a:t>
            </a:r>
            <a:br>
              <a:rPr lang="en-GB" sz="1800" dirty="0">
                <a:solidFill>
                  <a:schemeClr val="tx1">
                    <a:lumMod val="75000"/>
                    <a:lumOff val="25000"/>
                  </a:schemeClr>
                </a:solidFill>
              </a:rPr>
            </a:br>
            <a:r>
              <a:rPr lang="en-GB" sz="1800" dirty="0">
                <a:solidFill>
                  <a:schemeClr val="tx1">
                    <a:lumMod val="75000"/>
                    <a:lumOff val="25000"/>
                  </a:schemeClr>
                </a:solidFill>
              </a:rPr>
              <a:t>Cardiff CF10 3AG</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BBA Focus and Priorities</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040" y="2620650"/>
            <a:ext cx="1670144" cy="170827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6545"/>
          <a:stretch/>
        </p:blipFill>
        <p:spPr>
          <a:xfrm>
            <a:off x="5869675" y="2816581"/>
            <a:ext cx="2041156" cy="2545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284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37721"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 name="object 3"/>
          <p:cNvSpPr/>
          <p:nvPr/>
        </p:nvSpPr>
        <p:spPr>
          <a:xfrm>
            <a:off x="268224" y="265175"/>
            <a:ext cx="8621395" cy="1041400"/>
          </a:xfrm>
          <a:custGeom>
            <a:avLst/>
            <a:gdLst/>
            <a:ahLst/>
            <a:cxnLst/>
            <a:rect l="l" t="t" r="r" b="b"/>
            <a:pathLst>
              <a:path w="8621395" h="1041400">
                <a:moveTo>
                  <a:pt x="0" y="1040891"/>
                </a:moveTo>
                <a:lnTo>
                  <a:pt x="8621268" y="1040891"/>
                </a:lnTo>
                <a:lnTo>
                  <a:pt x="8621268" y="0"/>
                </a:lnTo>
                <a:lnTo>
                  <a:pt x="0" y="0"/>
                </a:lnTo>
                <a:lnTo>
                  <a:pt x="0" y="1040891"/>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 name="object 4"/>
          <p:cNvSpPr/>
          <p:nvPr/>
        </p:nvSpPr>
        <p:spPr>
          <a:xfrm>
            <a:off x="266700" y="266700"/>
            <a:ext cx="1051560" cy="1268095"/>
          </a:xfrm>
          <a:custGeom>
            <a:avLst/>
            <a:gdLst/>
            <a:ahLst/>
            <a:cxnLst/>
            <a:rect l="l" t="t" r="r" b="b"/>
            <a:pathLst>
              <a:path w="1051560" h="1268095">
                <a:moveTo>
                  <a:pt x="1051560" y="0"/>
                </a:moveTo>
                <a:lnTo>
                  <a:pt x="613663" y="0"/>
                </a:lnTo>
                <a:lnTo>
                  <a:pt x="613663" y="101346"/>
                </a:lnTo>
                <a:lnTo>
                  <a:pt x="0" y="101346"/>
                </a:lnTo>
                <a:lnTo>
                  <a:pt x="0" y="1267967"/>
                </a:lnTo>
                <a:lnTo>
                  <a:pt x="1051560" y="863346"/>
                </a:lnTo>
                <a:lnTo>
                  <a:pt x="1051560"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266700" y="266700"/>
            <a:ext cx="1087120" cy="410209"/>
          </a:xfrm>
          <a:custGeom>
            <a:avLst/>
            <a:gdLst/>
            <a:ahLst/>
            <a:cxnLst/>
            <a:rect l="l" t="t" r="r" b="b"/>
            <a:pathLst>
              <a:path w="1087120" h="410209">
                <a:moveTo>
                  <a:pt x="1086612" y="0"/>
                </a:moveTo>
                <a:lnTo>
                  <a:pt x="0" y="0"/>
                </a:lnTo>
                <a:lnTo>
                  <a:pt x="0" y="409955"/>
                </a:lnTo>
                <a:lnTo>
                  <a:pt x="1086612"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8458358"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p:nvPr/>
        </p:nvSpPr>
        <p:spPr>
          <a:xfrm>
            <a:off x="7502390"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7990888"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9" name="object 9"/>
          <p:cNvSpPr/>
          <p:nvPr/>
        </p:nvSpPr>
        <p:spPr>
          <a:xfrm>
            <a:off x="8630203" y="576244"/>
            <a:ext cx="0" cy="429895"/>
          </a:xfrm>
          <a:custGeom>
            <a:avLst/>
            <a:gdLst/>
            <a:ahLst/>
            <a:cxnLst/>
            <a:rect l="l" t="t" r="r" b="b"/>
            <a:pathLst>
              <a:path h="429894">
                <a:moveTo>
                  <a:pt x="0" y="0"/>
                </a:moveTo>
                <a:lnTo>
                  <a:pt x="0" y="429800"/>
                </a:lnTo>
              </a:path>
            </a:pathLst>
          </a:custGeom>
          <a:ln w="1399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p:nvPr/>
        </p:nvSpPr>
        <p:spPr>
          <a:xfrm>
            <a:off x="8350951" y="662938"/>
            <a:ext cx="0" cy="343535"/>
          </a:xfrm>
          <a:custGeom>
            <a:avLst/>
            <a:gdLst/>
            <a:ahLst/>
            <a:cxnLst/>
            <a:rect l="l" t="t" r="r" b="b"/>
            <a:pathLst>
              <a:path h="343534">
                <a:moveTo>
                  <a:pt x="0" y="0"/>
                </a:moveTo>
                <a:lnTo>
                  <a:pt x="0" y="343106"/>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1" name="object 11"/>
          <p:cNvSpPr/>
          <p:nvPr/>
        </p:nvSpPr>
        <p:spPr>
          <a:xfrm>
            <a:off x="7898115" y="803933"/>
            <a:ext cx="0" cy="202565"/>
          </a:xfrm>
          <a:custGeom>
            <a:avLst/>
            <a:gdLst/>
            <a:ahLst/>
            <a:cxnLst/>
            <a:rect l="l" t="t" r="r" b="b"/>
            <a:pathLst>
              <a:path h="202565">
                <a:moveTo>
                  <a:pt x="0" y="0"/>
                </a:moveTo>
                <a:lnTo>
                  <a:pt x="0" y="202111"/>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2" name="object 12"/>
          <p:cNvSpPr/>
          <p:nvPr/>
        </p:nvSpPr>
        <p:spPr>
          <a:xfrm>
            <a:off x="7436198"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txBox="1"/>
          <p:nvPr/>
        </p:nvSpPr>
        <p:spPr>
          <a:xfrm>
            <a:off x="8705215" y="6444386"/>
            <a:ext cx="110489" cy="194310"/>
          </a:xfrm>
          <a:prstGeom prst="rect">
            <a:avLst/>
          </a:prstGeom>
        </p:spPr>
        <p:txBody>
          <a:bodyPr vert="horz" wrap="square" lIns="0" tIns="0" rIns="0" bIns="0" rtlCol="0">
            <a:spAutoFit/>
          </a:bodyPr>
          <a:lstStyle/>
          <a:p>
            <a:pPr marL="12700" eaLnBrk="1" fontAlgn="auto" hangingPunct="1">
              <a:spcBef>
                <a:spcPts val="0"/>
              </a:spcBef>
              <a:spcAft>
                <a:spcPts val="0"/>
              </a:spcAft>
            </a:pPr>
            <a:r>
              <a:rPr sz="1200" b="1" dirty="0">
                <a:solidFill>
                  <a:srgbClr val="898D9B"/>
                </a:solidFill>
                <a:latin typeface="Arial"/>
                <a:ea typeface="+mn-ea"/>
                <a:cs typeface="Arial"/>
              </a:rPr>
              <a:t>4</a:t>
            </a:r>
            <a:endParaRPr sz="1200">
              <a:solidFill>
                <a:prstClr val="black"/>
              </a:solidFill>
              <a:latin typeface="Arial"/>
              <a:ea typeface="+mn-ea"/>
              <a:cs typeface="Arial"/>
            </a:endParaRPr>
          </a:p>
        </p:txBody>
      </p:sp>
      <p:sp>
        <p:nvSpPr>
          <p:cNvPr id="14" name="object 14"/>
          <p:cNvSpPr txBox="1">
            <a:spLocks noGrp="1"/>
          </p:cNvSpPr>
          <p:nvPr>
            <p:ph type="title"/>
          </p:nvPr>
        </p:nvSpPr>
        <p:spPr>
          <a:prstGeom prst="rect">
            <a:avLst/>
          </a:prstGeom>
        </p:spPr>
        <p:txBody>
          <a:bodyPr vert="horz" wrap="square" lIns="0" tIns="2540" rIns="0" bIns="0" rtlCol="0">
            <a:spAutoFit/>
          </a:bodyPr>
          <a:lstStyle/>
          <a:p>
            <a:pPr marL="13335">
              <a:lnSpc>
                <a:spcPct val="100000"/>
              </a:lnSpc>
              <a:spcBef>
                <a:spcPts val="20"/>
              </a:spcBef>
            </a:pPr>
            <a:endParaRPr sz="2250">
              <a:latin typeface="Times New Roman"/>
              <a:cs typeface="Times New Roman"/>
            </a:endParaRPr>
          </a:p>
          <a:p>
            <a:pPr marL="293370">
              <a:lnSpc>
                <a:spcPct val="100000"/>
              </a:lnSpc>
              <a:spcBef>
                <a:spcPts val="5"/>
              </a:spcBef>
            </a:pPr>
            <a:r>
              <a:rPr spc="-5" dirty="0"/>
              <a:t>Uncertainty around </a:t>
            </a:r>
            <a:r>
              <a:rPr dirty="0"/>
              <a:t>the </a:t>
            </a:r>
            <a:r>
              <a:rPr spc="-5" dirty="0"/>
              <a:t>outlook has</a:t>
            </a:r>
            <a:r>
              <a:rPr spc="55" dirty="0"/>
              <a:t> </a:t>
            </a:r>
            <a:r>
              <a:rPr spc="-5" dirty="0"/>
              <a:t>risen</a:t>
            </a:r>
          </a:p>
        </p:txBody>
      </p:sp>
      <p:sp>
        <p:nvSpPr>
          <p:cNvPr id="15" name="object 15"/>
          <p:cNvSpPr/>
          <p:nvPr/>
        </p:nvSpPr>
        <p:spPr>
          <a:xfrm>
            <a:off x="513587" y="1496567"/>
            <a:ext cx="597407" cy="1440179"/>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6" name="object 16"/>
          <p:cNvSpPr/>
          <p:nvPr/>
        </p:nvSpPr>
        <p:spPr>
          <a:xfrm>
            <a:off x="566927" y="1522475"/>
            <a:ext cx="490728" cy="1344168"/>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7" name="object 17"/>
          <p:cNvSpPr/>
          <p:nvPr/>
        </p:nvSpPr>
        <p:spPr>
          <a:xfrm>
            <a:off x="566927" y="1522475"/>
            <a:ext cx="490855" cy="1344295"/>
          </a:xfrm>
          <a:custGeom>
            <a:avLst/>
            <a:gdLst/>
            <a:ahLst/>
            <a:cxnLst/>
            <a:rect l="l" t="t" r="r" b="b"/>
            <a:pathLst>
              <a:path w="490855" h="1344295">
                <a:moveTo>
                  <a:pt x="0" y="245363"/>
                </a:moveTo>
                <a:lnTo>
                  <a:pt x="245364" y="0"/>
                </a:lnTo>
                <a:lnTo>
                  <a:pt x="490728" y="245363"/>
                </a:lnTo>
                <a:lnTo>
                  <a:pt x="368046" y="245363"/>
                </a:lnTo>
                <a:lnTo>
                  <a:pt x="368046" y="1344168"/>
                </a:lnTo>
                <a:lnTo>
                  <a:pt x="122681" y="1344168"/>
                </a:lnTo>
                <a:lnTo>
                  <a:pt x="122681" y="245363"/>
                </a:lnTo>
                <a:lnTo>
                  <a:pt x="0" y="245363"/>
                </a:lnTo>
                <a:close/>
              </a:path>
            </a:pathLst>
          </a:custGeom>
          <a:ln w="9144">
            <a:solidFill>
              <a:srgbClr val="006EC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object 18"/>
          <p:cNvSpPr/>
          <p:nvPr/>
        </p:nvSpPr>
        <p:spPr>
          <a:xfrm>
            <a:off x="513587" y="3121151"/>
            <a:ext cx="598932" cy="3467100"/>
          </a:xfrm>
          <a:prstGeom prst="rect">
            <a:avLst/>
          </a:prstGeom>
          <a:blipFill>
            <a:blip r:embed="rId4"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9" name="object 19"/>
          <p:cNvSpPr/>
          <p:nvPr/>
        </p:nvSpPr>
        <p:spPr>
          <a:xfrm>
            <a:off x="566927" y="3145535"/>
            <a:ext cx="492252" cy="3371088"/>
          </a:xfrm>
          <a:prstGeom prst="rect">
            <a:avLst/>
          </a:prstGeom>
          <a:blipFill>
            <a:blip r:embed="rId5"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0" name="object 20"/>
          <p:cNvSpPr/>
          <p:nvPr/>
        </p:nvSpPr>
        <p:spPr>
          <a:xfrm>
            <a:off x="566927" y="3145535"/>
            <a:ext cx="492759" cy="3371215"/>
          </a:xfrm>
          <a:custGeom>
            <a:avLst/>
            <a:gdLst/>
            <a:ahLst/>
            <a:cxnLst/>
            <a:rect l="l" t="t" r="r" b="b"/>
            <a:pathLst>
              <a:path w="492759" h="3371215">
                <a:moveTo>
                  <a:pt x="0" y="3124962"/>
                </a:moveTo>
                <a:lnTo>
                  <a:pt x="246125" y="3371088"/>
                </a:lnTo>
                <a:lnTo>
                  <a:pt x="492252" y="3124962"/>
                </a:lnTo>
                <a:lnTo>
                  <a:pt x="369188" y="3124962"/>
                </a:lnTo>
                <a:lnTo>
                  <a:pt x="369188" y="0"/>
                </a:lnTo>
                <a:lnTo>
                  <a:pt x="123062" y="0"/>
                </a:lnTo>
                <a:lnTo>
                  <a:pt x="123062" y="3124962"/>
                </a:lnTo>
                <a:lnTo>
                  <a:pt x="0" y="3124962"/>
                </a:lnTo>
                <a:close/>
              </a:path>
            </a:pathLst>
          </a:custGeom>
          <a:ln w="9144">
            <a:solidFill>
              <a:srgbClr val="006ECF"/>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21" name="object 21"/>
          <p:cNvSpPr txBox="1"/>
          <p:nvPr/>
        </p:nvSpPr>
        <p:spPr>
          <a:xfrm>
            <a:off x="1321053" y="6329019"/>
            <a:ext cx="7065009" cy="422909"/>
          </a:xfrm>
          <a:prstGeom prst="rect">
            <a:avLst/>
          </a:prstGeom>
        </p:spPr>
        <p:txBody>
          <a:bodyPr vert="horz" wrap="square" lIns="0" tIns="0" rIns="0" bIns="0" rtlCol="0">
            <a:spAutoFit/>
          </a:bodyPr>
          <a:lstStyle/>
          <a:p>
            <a:pPr marL="355600" marR="5080" indent="-342900" eaLnBrk="1" fontAlgn="auto" hangingPunct="1">
              <a:spcBef>
                <a:spcPts val="0"/>
              </a:spcBef>
              <a:spcAft>
                <a:spcPts val="0"/>
              </a:spcAft>
              <a:buFont typeface="Arial"/>
              <a:buChar char="•"/>
              <a:tabLst>
                <a:tab pos="354965" algn="l"/>
                <a:tab pos="355600" algn="l"/>
              </a:tabLst>
            </a:pPr>
            <a:r>
              <a:rPr sz="1350" b="1" dirty="0">
                <a:solidFill>
                  <a:srgbClr val="FF0000"/>
                </a:solidFill>
                <a:latin typeface="Arial"/>
                <a:ea typeface="+mn-ea"/>
                <a:cs typeface="Arial"/>
              </a:rPr>
              <a:t>Productivity </a:t>
            </a:r>
            <a:r>
              <a:rPr sz="1350" dirty="0">
                <a:solidFill>
                  <a:srgbClr val="FF0000"/>
                </a:solidFill>
                <a:latin typeface="Arial"/>
                <a:ea typeface="+mn-ea"/>
                <a:cs typeface="Arial"/>
              </a:rPr>
              <a:t>more sluggish than </a:t>
            </a:r>
            <a:r>
              <a:rPr sz="1350" spc="-5" dirty="0">
                <a:solidFill>
                  <a:srgbClr val="FF0000"/>
                </a:solidFill>
                <a:latin typeface="Arial"/>
                <a:ea typeface="+mn-ea"/>
                <a:cs typeface="Arial"/>
              </a:rPr>
              <a:t>expected, </a:t>
            </a:r>
            <a:r>
              <a:rPr sz="1350" dirty="0">
                <a:solidFill>
                  <a:srgbClr val="FF0000"/>
                </a:solidFill>
                <a:latin typeface="Arial"/>
                <a:ea typeface="+mn-ea"/>
                <a:cs typeface="Arial"/>
              </a:rPr>
              <a:t>particularly </a:t>
            </a:r>
            <a:r>
              <a:rPr sz="1350" spc="-5" dirty="0">
                <a:solidFill>
                  <a:srgbClr val="FF0000"/>
                </a:solidFill>
                <a:latin typeface="Arial"/>
                <a:ea typeface="+mn-ea"/>
                <a:cs typeface="Arial"/>
              </a:rPr>
              <a:t>with </a:t>
            </a:r>
            <a:r>
              <a:rPr sz="1350" dirty="0">
                <a:solidFill>
                  <a:srgbClr val="FF0000"/>
                </a:solidFill>
                <a:latin typeface="Arial"/>
                <a:ea typeface="+mn-ea"/>
                <a:cs typeface="Arial"/>
              </a:rPr>
              <a:t>uncertainty </a:t>
            </a:r>
            <a:r>
              <a:rPr sz="1350" spc="-5" dirty="0">
                <a:solidFill>
                  <a:srgbClr val="FF0000"/>
                </a:solidFill>
                <a:latin typeface="Arial"/>
                <a:ea typeface="+mn-ea"/>
                <a:cs typeface="Arial"/>
              </a:rPr>
              <a:t>having </a:t>
            </a:r>
            <a:r>
              <a:rPr sz="1350" dirty="0">
                <a:solidFill>
                  <a:srgbClr val="FF0000"/>
                </a:solidFill>
                <a:latin typeface="Arial"/>
                <a:ea typeface="+mn-ea"/>
                <a:cs typeface="Arial"/>
              </a:rPr>
              <a:t>risen</a:t>
            </a:r>
            <a:r>
              <a:rPr sz="1350" spc="-150" dirty="0">
                <a:solidFill>
                  <a:srgbClr val="FF0000"/>
                </a:solidFill>
                <a:latin typeface="Arial"/>
                <a:ea typeface="+mn-ea"/>
                <a:cs typeface="Arial"/>
              </a:rPr>
              <a:t> </a:t>
            </a:r>
            <a:r>
              <a:rPr sz="1350" dirty="0">
                <a:solidFill>
                  <a:srgbClr val="FF0000"/>
                </a:solidFill>
                <a:latin typeface="Arial"/>
                <a:ea typeface="+mn-ea"/>
                <a:cs typeface="Arial"/>
              </a:rPr>
              <a:t>and  business investment set </a:t>
            </a:r>
            <a:r>
              <a:rPr sz="1350" spc="-5" dirty="0">
                <a:solidFill>
                  <a:srgbClr val="FF0000"/>
                </a:solidFill>
                <a:latin typeface="Arial"/>
                <a:ea typeface="+mn-ea"/>
                <a:cs typeface="Arial"/>
              </a:rPr>
              <a:t>to</a:t>
            </a:r>
            <a:r>
              <a:rPr sz="1350" spc="-125" dirty="0">
                <a:solidFill>
                  <a:srgbClr val="FF0000"/>
                </a:solidFill>
                <a:latin typeface="Arial"/>
                <a:ea typeface="+mn-ea"/>
                <a:cs typeface="Arial"/>
              </a:rPr>
              <a:t> </a:t>
            </a:r>
            <a:r>
              <a:rPr sz="1350" dirty="0">
                <a:solidFill>
                  <a:srgbClr val="FF0000"/>
                </a:solidFill>
                <a:latin typeface="Arial"/>
                <a:ea typeface="+mn-ea"/>
                <a:cs typeface="Arial"/>
              </a:rPr>
              <a:t>weaken</a:t>
            </a:r>
            <a:endParaRPr sz="1350">
              <a:solidFill>
                <a:prstClr val="black"/>
              </a:solidFill>
              <a:latin typeface="Arial"/>
              <a:ea typeface="+mn-ea"/>
              <a:cs typeface="Arial"/>
            </a:endParaRPr>
          </a:p>
        </p:txBody>
      </p:sp>
      <p:sp>
        <p:nvSpPr>
          <p:cNvPr id="22" name="object 22"/>
          <p:cNvSpPr txBox="1">
            <a:spLocks noGrp="1"/>
          </p:cNvSpPr>
          <p:nvPr>
            <p:ph type="body" idx="1"/>
          </p:nvPr>
        </p:nvSpPr>
        <p:spPr>
          <a:prstGeom prst="rect">
            <a:avLst/>
          </a:prstGeom>
        </p:spPr>
        <p:txBody>
          <a:bodyPr vert="horz" wrap="square" lIns="0" tIns="0" rIns="0" bIns="0" rtlCol="0">
            <a:spAutoFit/>
          </a:bodyPr>
          <a:lstStyle/>
          <a:p>
            <a:pPr marL="1333500" indent="-342900">
              <a:lnSpc>
                <a:spcPct val="100000"/>
              </a:lnSpc>
              <a:buFont typeface="Arial"/>
              <a:buChar char="•"/>
              <a:tabLst>
                <a:tab pos="1333500" algn="l"/>
                <a:tab pos="1334135" algn="l"/>
              </a:tabLst>
            </a:pPr>
            <a:r>
              <a:rPr dirty="0"/>
              <a:t>Private sector domestic demand stronger than expected: </a:t>
            </a:r>
            <a:r>
              <a:rPr b="0" dirty="0">
                <a:latin typeface="Arial"/>
                <a:cs typeface="Arial"/>
              </a:rPr>
              <a:t>renewed confidence in </a:t>
            </a:r>
            <a:r>
              <a:rPr b="0" spc="-5" dirty="0">
                <a:latin typeface="Arial"/>
                <a:cs typeface="Arial"/>
              </a:rPr>
              <a:t>the</a:t>
            </a:r>
            <a:r>
              <a:rPr b="0" spc="-190" dirty="0">
                <a:latin typeface="Arial"/>
                <a:cs typeface="Arial"/>
              </a:rPr>
              <a:t> </a:t>
            </a:r>
            <a:r>
              <a:rPr b="0" dirty="0">
                <a:latin typeface="Arial"/>
                <a:cs typeface="Arial"/>
              </a:rPr>
              <a:t>UK</a:t>
            </a:r>
          </a:p>
          <a:p>
            <a:pPr marL="977900" marR="78740" algn="ctr">
              <a:lnSpc>
                <a:spcPct val="100000"/>
              </a:lnSpc>
            </a:pPr>
            <a:r>
              <a:rPr b="0" dirty="0">
                <a:latin typeface="Arial"/>
                <a:cs typeface="Arial"/>
              </a:rPr>
              <a:t>spurs business </a:t>
            </a:r>
            <a:r>
              <a:rPr b="0" spc="-5" dirty="0">
                <a:latin typeface="Arial"/>
                <a:cs typeface="Arial"/>
              </a:rPr>
              <a:t>investment, </a:t>
            </a:r>
            <a:r>
              <a:rPr b="0" dirty="0">
                <a:latin typeface="Arial"/>
                <a:cs typeface="Arial"/>
              </a:rPr>
              <a:t>and near-term strength in household spending is</a:t>
            </a:r>
            <a:r>
              <a:rPr b="0" spc="-125" dirty="0">
                <a:latin typeface="Arial"/>
                <a:cs typeface="Arial"/>
              </a:rPr>
              <a:t> </a:t>
            </a:r>
            <a:r>
              <a:rPr b="0" dirty="0">
                <a:latin typeface="Arial"/>
                <a:cs typeface="Arial"/>
              </a:rPr>
              <a:t>maintained</a:t>
            </a:r>
          </a:p>
          <a:p>
            <a:pPr marL="977900">
              <a:lnSpc>
                <a:spcPct val="100000"/>
              </a:lnSpc>
              <a:spcBef>
                <a:spcPts val="10"/>
              </a:spcBef>
            </a:pPr>
            <a:endParaRPr sz="1400">
              <a:latin typeface="Times New Roman"/>
              <a:cs typeface="Times New Roman"/>
            </a:endParaRPr>
          </a:p>
          <a:p>
            <a:pPr marL="1333500" indent="-342900">
              <a:lnSpc>
                <a:spcPct val="100000"/>
              </a:lnSpc>
              <a:buFont typeface="Arial"/>
              <a:buChar char="•"/>
              <a:tabLst>
                <a:tab pos="1333500" algn="l"/>
                <a:tab pos="1334135" algn="l"/>
              </a:tabLst>
            </a:pPr>
            <a:r>
              <a:rPr spc="5" dirty="0"/>
              <a:t>Lower </a:t>
            </a:r>
            <a:r>
              <a:rPr dirty="0"/>
              <a:t>pound supports exports and</a:t>
            </a:r>
            <a:r>
              <a:rPr spc="-135" dirty="0"/>
              <a:t> </a:t>
            </a:r>
            <a:r>
              <a:rPr dirty="0"/>
              <a:t>FDI</a:t>
            </a:r>
          </a:p>
          <a:p>
            <a:pPr marL="977900">
              <a:lnSpc>
                <a:spcPct val="100000"/>
              </a:lnSpc>
              <a:spcBef>
                <a:spcPts val="10"/>
              </a:spcBef>
              <a:buChar char="•"/>
            </a:pPr>
            <a:endParaRPr sz="1400">
              <a:latin typeface="Times New Roman"/>
              <a:cs typeface="Times New Roman"/>
            </a:endParaRPr>
          </a:p>
          <a:p>
            <a:pPr marL="1333500" indent="-342900">
              <a:lnSpc>
                <a:spcPct val="100000"/>
              </a:lnSpc>
              <a:buFont typeface="Arial"/>
              <a:buChar char="•"/>
              <a:tabLst>
                <a:tab pos="1333500" algn="l"/>
                <a:tab pos="1334135" algn="l"/>
              </a:tabLst>
            </a:pPr>
            <a:r>
              <a:rPr dirty="0"/>
              <a:t>Slower pace of fiscal consolidation </a:t>
            </a:r>
            <a:r>
              <a:rPr b="0" spc="-5" dirty="0">
                <a:latin typeface="Arial"/>
                <a:cs typeface="Arial"/>
              </a:rPr>
              <a:t>lifts </a:t>
            </a:r>
            <a:r>
              <a:rPr b="0" dirty="0">
                <a:latin typeface="Arial"/>
                <a:cs typeface="Arial"/>
              </a:rPr>
              <a:t>confidence and</a:t>
            </a:r>
            <a:r>
              <a:rPr b="0" spc="-140" dirty="0">
                <a:latin typeface="Arial"/>
                <a:cs typeface="Arial"/>
              </a:rPr>
              <a:t> </a:t>
            </a:r>
            <a:r>
              <a:rPr b="0" spc="-5" dirty="0">
                <a:latin typeface="Arial"/>
                <a:cs typeface="Arial"/>
              </a:rPr>
              <a:t>activity</a:t>
            </a:r>
          </a:p>
          <a:p>
            <a:pPr marL="977900">
              <a:lnSpc>
                <a:spcPct val="100000"/>
              </a:lnSpc>
              <a:spcBef>
                <a:spcPts val="45"/>
              </a:spcBef>
              <a:buChar char="•"/>
            </a:pPr>
            <a:endParaRPr sz="1800">
              <a:latin typeface="Times New Roman"/>
              <a:cs typeface="Times New Roman"/>
            </a:endParaRPr>
          </a:p>
          <a:p>
            <a:pPr marL="1333500" marR="5080" indent="-342900">
              <a:lnSpc>
                <a:spcPct val="100000"/>
              </a:lnSpc>
              <a:spcBef>
                <a:spcPts val="5"/>
              </a:spcBef>
              <a:buFont typeface="Arial"/>
              <a:buChar char="•"/>
              <a:tabLst>
                <a:tab pos="1333500" algn="l"/>
                <a:tab pos="1334135" algn="l"/>
              </a:tabLst>
            </a:pPr>
            <a:r>
              <a:rPr dirty="0">
                <a:solidFill>
                  <a:srgbClr val="FF0000"/>
                </a:solidFill>
              </a:rPr>
              <a:t>Financial market </a:t>
            </a:r>
            <a:r>
              <a:rPr spc="-5" dirty="0">
                <a:solidFill>
                  <a:srgbClr val="FF0000"/>
                </a:solidFill>
              </a:rPr>
              <a:t>volatility </a:t>
            </a:r>
            <a:r>
              <a:rPr b="0" dirty="0">
                <a:solidFill>
                  <a:srgbClr val="FF0000"/>
                </a:solidFill>
                <a:latin typeface="Arial"/>
                <a:cs typeface="Arial"/>
              </a:rPr>
              <a:t>weighs on credit </a:t>
            </a:r>
            <a:r>
              <a:rPr b="0" spc="-5" dirty="0">
                <a:solidFill>
                  <a:srgbClr val="FF0000"/>
                </a:solidFill>
                <a:latin typeface="Arial"/>
                <a:cs typeface="Arial"/>
              </a:rPr>
              <a:t>availability </a:t>
            </a:r>
            <a:r>
              <a:rPr b="0" dirty="0">
                <a:solidFill>
                  <a:srgbClr val="FF0000"/>
                </a:solidFill>
                <a:latin typeface="Arial"/>
                <a:cs typeface="Arial"/>
              </a:rPr>
              <a:t>and cost; hampers strategic decision-  making; currency </a:t>
            </a:r>
            <a:r>
              <a:rPr b="0" spc="-5" dirty="0">
                <a:solidFill>
                  <a:srgbClr val="FF0000"/>
                </a:solidFill>
                <a:latin typeface="Arial"/>
                <a:cs typeface="Arial"/>
              </a:rPr>
              <a:t>volatility limits </a:t>
            </a:r>
            <a:r>
              <a:rPr b="0" dirty="0">
                <a:solidFill>
                  <a:srgbClr val="FF0000"/>
                </a:solidFill>
                <a:latin typeface="Arial"/>
                <a:cs typeface="Arial"/>
              </a:rPr>
              <a:t>scope </a:t>
            </a:r>
            <a:r>
              <a:rPr b="0" spc="-5" dirty="0">
                <a:solidFill>
                  <a:srgbClr val="FF0000"/>
                </a:solidFill>
                <a:latin typeface="Arial"/>
                <a:cs typeface="Arial"/>
              </a:rPr>
              <a:t>for </a:t>
            </a:r>
            <a:r>
              <a:rPr b="0" dirty="0">
                <a:solidFill>
                  <a:srgbClr val="FF0000"/>
                </a:solidFill>
                <a:latin typeface="Arial"/>
                <a:cs typeface="Arial"/>
              </a:rPr>
              <a:t>sustained </a:t>
            </a:r>
            <a:r>
              <a:rPr b="0" spc="-5" dirty="0">
                <a:solidFill>
                  <a:srgbClr val="FF0000"/>
                </a:solidFill>
                <a:latin typeface="Arial"/>
                <a:cs typeface="Arial"/>
              </a:rPr>
              <a:t>exports</a:t>
            </a:r>
            <a:r>
              <a:rPr b="0" spc="-10" dirty="0">
                <a:solidFill>
                  <a:srgbClr val="FF0000"/>
                </a:solidFill>
                <a:latin typeface="Arial"/>
                <a:cs typeface="Arial"/>
              </a:rPr>
              <a:t> </a:t>
            </a:r>
            <a:r>
              <a:rPr b="0" spc="-5" dirty="0">
                <a:solidFill>
                  <a:srgbClr val="FF0000"/>
                </a:solidFill>
                <a:latin typeface="Arial"/>
                <a:cs typeface="Arial"/>
              </a:rPr>
              <a:t>boost</a:t>
            </a:r>
          </a:p>
          <a:p>
            <a:pPr marL="977900">
              <a:lnSpc>
                <a:spcPct val="100000"/>
              </a:lnSpc>
              <a:spcBef>
                <a:spcPts val="35"/>
              </a:spcBef>
              <a:buChar char="•"/>
            </a:pPr>
            <a:endParaRPr sz="1900">
              <a:latin typeface="Times New Roman"/>
              <a:cs typeface="Times New Roman"/>
            </a:endParaRPr>
          </a:p>
          <a:p>
            <a:pPr marL="1333500" marR="437515" indent="-342900">
              <a:lnSpc>
                <a:spcPct val="100000"/>
              </a:lnSpc>
              <a:buFont typeface="Arial"/>
              <a:buChar char="•"/>
              <a:tabLst>
                <a:tab pos="1333500" algn="l"/>
                <a:tab pos="1334135" algn="l"/>
              </a:tabLst>
            </a:pPr>
            <a:r>
              <a:rPr dirty="0">
                <a:solidFill>
                  <a:srgbClr val="FF0000"/>
                </a:solidFill>
              </a:rPr>
              <a:t>Financial strains </a:t>
            </a:r>
            <a:r>
              <a:rPr spc="-5" dirty="0">
                <a:solidFill>
                  <a:srgbClr val="FF0000"/>
                </a:solidFill>
              </a:rPr>
              <a:t>in </a:t>
            </a:r>
            <a:r>
              <a:rPr dirty="0">
                <a:solidFill>
                  <a:srgbClr val="FF0000"/>
                </a:solidFill>
              </a:rPr>
              <a:t>the Eurozone rear their heads: </a:t>
            </a:r>
            <a:r>
              <a:rPr b="0" dirty="0">
                <a:solidFill>
                  <a:srgbClr val="FF0000"/>
                </a:solidFill>
                <a:latin typeface="Arial"/>
                <a:cs typeface="Arial"/>
              </a:rPr>
              <a:t>sparked by renewed fears</a:t>
            </a:r>
            <a:r>
              <a:rPr b="0" spc="-190" dirty="0">
                <a:solidFill>
                  <a:srgbClr val="FF0000"/>
                </a:solidFill>
                <a:latin typeface="Arial"/>
                <a:cs typeface="Arial"/>
              </a:rPr>
              <a:t> </a:t>
            </a:r>
            <a:r>
              <a:rPr b="0" dirty="0">
                <a:solidFill>
                  <a:srgbClr val="FF0000"/>
                </a:solidFill>
                <a:latin typeface="Arial"/>
                <a:cs typeface="Arial"/>
              </a:rPr>
              <a:t>around  </a:t>
            </a:r>
            <a:r>
              <a:rPr b="0" spc="-10" dirty="0">
                <a:solidFill>
                  <a:srgbClr val="FF0000"/>
                </a:solidFill>
                <a:latin typeface="Arial"/>
                <a:cs typeface="Arial"/>
              </a:rPr>
              <a:t>Italy’s </a:t>
            </a:r>
            <a:r>
              <a:rPr b="0" dirty="0">
                <a:solidFill>
                  <a:srgbClr val="FF0000"/>
                </a:solidFill>
                <a:latin typeface="Arial"/>
                <a:cs typeface="Arial"/>
              </a:rPr>
              <a:t>banking </a:t>
            </a:r>
            <a:r>
              <a:rPr b="0" spc="-5" dirty="0">
                <a:solidFill>
                  <a:srgbClr val="FF0000"/>
                </a:solidFill>
                <a:latin typeface="Arial"/>
                <a:cs typeface="Arial"/>
              </a:rPr>
              <a:t>system, </a:t>
            </a:r>
            <a:r>
              <a:rPr b="0" dirty="0">
                <a:solidFill>
                  <a:srgbClr val="FF0000"/>
                </a:solidFill>
                <a:latin typeface="Arial"/>
                <a:cs typeface="Arial"/>
              </a:rPr>
              <a:t>and a number of upcoming elections </a:t>
            </a:r>
            <a:r>
              <a:rPr b="0" spc="-5" dirty="0">
                <a:solidFill>
                  <a:srgbClr val="FF0000"/>
                </a:solidFill>
                <a:latin typeface="Arial"/>
                <a:cs typeface="Arial"/>
              </a:rPr>
              <a:t>over</a:t>
            </a:r>
            <a:r>
              <a:rPr b="0" spc="-100" dirty="0">
                <a:solidFill>
                  <a:srgbClr val="FF0000"/>
                </a:solidFill>
                <a:latin typeface="Arial"/>
                <a:cs typeface="Arial"/>
              </a:rPr>
              <a:t> </a:t>
            </a:r>
            <a:r>
              <a:rPr b="0" dirty="0">
                <a:solidFill>
                  <a:srgbClr val="FF0000"/>
                </a:solidFill>
                <a:latin typeface="Arial"/>
                <a:cs typeface="Arial"/>
              </a:rPr>
              <a:t>2017</a:t>
            </a:r>
          </a:p>
          <a:p>
            <a:pPr marL="977900">
              <a:lnSpc>
                <a:spcPct val="100000"/>
              </a:lnSpc>
              <a:spcBef>
                <a:spcPts val="35"/>
              </a:spcBef>
              <a:buChar char="•"/>
            </a:pPr>
            <a:endParaRPr sz="1900">
              <a:latin typeface="Times New Roman"/>
              <a:cs typeface="Times New Roman"/>
            </a:endParaRPr>
          </a:p>
          <a:p>
            <a:pPr marL="1333500" marR="119380" indent="-342900">
              <a:lnSpc>
                <a:spcPct val="100000"/>
              </a:lnSpc>
              <a:buFont typeface="Arial"/>
              <a:buChar char="•"/>
              <a:tabLst>
                <a:tab pos="1333500" algn="l"/>
                <a:tab pos="1334135" algn="l"/>
              </a:tabLst>
            </a:pPr>
            <a:r>
              <a:rPr dirty="0">
                <a:solidFill>
                  <a:srgbClr val="FF0000"/>
                </a:solidFill>
              </a:rPr>
              <a:t>EU negotiations appear to go </a:t>
            </a:r>
            <a:r>
              <a:rPr spc="-20" dirty="0">
                <a:solidFill>
                  <a:srgbClr val="FF0000"/>
                </a:solidFill>
              </a:rPr>
              <a:t>badly, </a:t>
            </a:r>
            <a:r>
              <a:rPr dirty="0">
                <a:solidFill>
                  <a:srgbClr val="FF0000"/>
                </a:solidFill>
              </a:rPr>
              <a:t>increasing the risk of significant barriers to</a:t>
            </a:r>
            <a:r>
              <a:rPr spc="-180" dirty="0">
                <a:solidFill>
                  <a:srgbClr val="FF0000"/>
                </a:solidFill>
              </a:rPr>
              <a:t> </a:t>
            </a:r>
            <a:r>
              <a:rPr dirty="0">
                <a:solidFill>
                  <a:srgbClr val="FF0000"/>
                </a:solidFill>
              </a:rPr>
              <a:t>trade,  capital and</a:t>
            </a:r>
            <a:r>
              <a:rPr spc="-100" dirty="0">
                <a:solidFill>
                  <a:srgbClr val="FF0000"/>
                </a:solidFill>
              </a:rPr>
              <a:t> </a:t>
            </a:r>
            <a:r>
              <a:rPr spc="-5" dirty="0">
                <a:solidFill>
                  <a:srgbClr val="FF0000"/>
                </a:solidFill>
              </a:rPr>
              <a:t>skills</a:t>
            </a:r>
          </a:p>
          <a:p>
            <a:pPr marL="977900">
              <a:lnSpc>
                <a:spcPct val="100000"/>
              </a:lnSpc>
              <a:spcBef>
                <a:spcPts val="35"/>
              </a:spcBef>
              <a:buChar char="•"/>
            </a:pPr>
            <a:endParaRPr sz="1900">
              <a:latin typeface="Times New Roman"/>
              <a:cs typeface="Times New Roman"/>
            </a:endParaRPr>
          </a:p>
          <a:p>
            <a:pPr marL="1333500" indent="-342900">
              <a:lnSpc>
                <a:spcPct val="100000"/>
              </a:lnSpc>
              <a:buFont typeface="Arial"/>
              <a:buChar char="•"/>
              <a:tabLst>
                <a:tab pos="1333500" algn="l"/>
                <a:tab pos="1334135" algn="l"/>
              </a:tabLst>
            </a:pPr>
            <a:r>
              <a:rPr dirty="0">
                <a:solidFill>
                  <a:srgbClr val="FF0000"/>
                </a:solidFill>
              </a:rPr>
              <a:t>Global </a:t>
            </a:r>
            <a:r>
              <a:rPr spc="5" dirty="0">
                <a:solidFill>
                  <a:srgbClr val="FF0000"/>
                </a:solidFill>
              </a:rPr>
              <a:t>growth </a:t>
            </a:r>
            <a:r>
              <a:rPr dirty="0">
                <a:solidFill>
                  <a:srgbClr val="FF0000"/>
                </a:solidFill>
              </a:rPr>
              <a:t>momentum disappoints/risks manifest </a:t>
            </a:r>
            <a:r>
              <a:rPr b="0" dirty="0">
                <a:solidFill>
                  <a:srgbClr val="FF0000"/>
                </a:solidFill>
                <a:latin typeface="Arial"/>
                <a:cs typeface="Arial"/>
              </a:rPr>
              <a:t>(eg, shift </a:t>
            </a:r>
            <a:r>
              <a:rPr b="0" spc="-5" dirty="0">
                <a:solidFill>
                  <a:srgbClr val="FF0000"/>
                </a:solidFill>
                <a:latin typeface="Arial"/>
                <a:cs typeface="Arial"/>
              </a:rPr>
              <a:t>to </a:t>
            </a:r>
            <a:r>
              <a:rPr b="0" dirty="0">
                <a:solidFill>
                  <a:srgbClr val="FF0000"/>
                </a:solidFill>
                <a:latin typeface="Arial"/>
                <a:cs typeface="Arial"/>
              </a:rPr>
              <a:t>more protectionist</a:t>
            </a:r>
            <a:r>
              <a:rPr b="0" spc="-229" dirty="0">
                <a:solidFill>
                  <a:srgbClr val="FF0000"/>
                </a:solidFill>
                <a:latin typeface="Arial"/>
                <a:cs typeface="Arial"/>
              </a:rPr>
              <a:t> </a:t>
            </a:r>
            <a:r>
              <a:rPr b="0" dirty="0">
                <a:solidFill>
                  <a:srgbClr val="FF0000"/>
                </a:solidFill>
                <a:latin typeface="Arial"/>
                <a:cs typeface="Arial"/>
              </a:rPr>
              <a:t>trade</a:t>
            </a:r>
          </a:p>
          <a:p>
            <a:pPr marL="1333500">
              <a:lnSpc>
                <a:spcPct val="100000"/>
              </a:lnSpc>
            </a:pPr>
            <a:r>
              <a:rPr b="0" dirty="0">
                <a:solidFill>
                  <a:srgbClr val="FF0000"/>
                </a:solidFill>
                <a:latin typeface="Arial"/>
                <a:cs typeface="Arial"/>
              </a:rPr>
              <a:t>policies in the</a:t>
            </a:r>
            <a:r>
              <a:rPr b="0" spc="-110" dirty="0">
                <a:solidFill>
                  <a:srgbClr val="FF0000"/>
                </a:solidFill>
                <a:latin typeface="Arial"/>
                <a:cs typeface="Arial"/>
              </a:rPr>
              <a:t> </a:t>
            </a:r>
            <a:r>
              <a:rPr b="0" dirty="0">
                <a:solidFill>
                  <a:srgbClr val="FF0000"/>
                </a:solidFill>
                <a:latin typeface="Arial"/>
                <a:cs typeface="Arial"/>
              </a:rPr>
              <a:t>US)</a:t>
            </a:r>
          </a:p>
          <a:p>
            <a:pPr marL="977900">
              <a:lnSpc>
                <a:spcPct val="100000"/>
              </a:lnSpc>
              <a:spcBef>
                <a:spcPts val="35"/>
              </a:spcBef>
            </a:pPr>
            <a:endParaRPr sz="1900">
              <a:latin typeface="Times New Roman"/>
              <a:cs typeface="Times New Roman"/>
            </a:endParaRPr>
          </a:p>
          <a:p>
            <a:pPr marL="1333500" indent="-342900">
              <a:lnSpc>
                <a:spcPct val="100000"/>
              </a:lnSpc>
              <a:buFont typeface="Arial"/>
              <a:buChar char="•"/>
              <a:tabLst>
                <a:tab pos="1333500" algn="l"/>
                <a:tab pos="1334135" algn="l"/>
              </a:tabLst>
            </a:pPr>
            <a:r>
              <a:rPr dirty="0">
                <a:solidFill>
                  <a:srgbClr val="FF0000"/>
                </a:solidFill>
              </a:rPr>
              <a:t>Inflation rises more than</a:t>
            </a:r>
            <a:r>
              <a:rPr spc="-114" dirty="0">
                <a:solidFill>
                  <a:srgbClr val="FF0000"/>
                </a:solidFill>
              </a:rPr>
              <a:t> </a:t>
            </a:r>
            <a:r>
              <a:rPr dirty="0">
                <a:solidFill>
                  <a:srgbClr val="FF0000"/>
                </a:solidFill>
              </a:rPr>
              <a:t>expected</a:t>
            </a:r>
          </a:p>
        </p:txBody>
      </p:sp>
    </p:spTree>
    <p:extLst>
      <p:ext uri="{BB962C8B-B14F-4D97-AF65-F5344CB8AC3E}">
        <p14:creationId xmlns:p14="http://schemas.microsoft.com/office/powerpoint/2010/main" val="4243590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70</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a:solidFill>
                  <a:schemeClr val="tx1">
                    <a:lumMod val="75000"/>
                    <a:lumOff val="25000"/>
                  </a:schemeClr>
                </a:solidFill>
              </a:rPr>
              <a:t>New Company -</a:t>
            </a:r>
            <a:endParaRPr lang="en-GB" sz="1800" dirty="0">
              <a:solidFill>
                <a:schemeClr val="tx1">
                  <a:lumMod val="75000"/>
                  <a:lumOff val="25000"/>
                </a:schemeClr>
              </a:solidFill>
            </a:endParaRPr>
          </a:p>
          <a:p>
            <a:pPr marL="0" indent="0">
              <a:spcBef>
                <a:spcPts val="450"/>
              </a:spcBef>
              <a:spcAft>
                <a:spcPts val="450"/>
              </a:spcAft>
              <a:buClr>
                <a:srgbClr val="FF0000"/>
              </a:buClr>
              <a:buSzPct val="75000"/>
              <a:buNone/>
            </a:pPr>
            <a:r>
              <a:rPr lang="en-GB" sz="1800" dirty="0">
                <a:solidFill>
                  <a:schemeClr val="tx1">
                    <a:lumMod val="75000"/>
                    <a:lumOff val="25000"/>
                  </a:schemeClr>
                </a:solidFill>
              </a:rPr>
              <a:t>       BBA EU Certification Ltd based in Ireland</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BBA Focus and Priorities</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322" b="30831"/>
          <a:stretch/>
        </p:blipFill>
        <p:spPr>
          <a:xfrm>
            <a:off x="2353066" y="2830917"/>
            <a:ext cx="4437869" cy="1679603"/>
          </a:xfrm>
          <a:prstGeom prst="rect">
            <a:avLst/>
          </a:prstGeom>
        </p:spPr>
      </p:pic>
    </p:spTree>
    <p:extLst>
      <p:ext uri="{BB962C8B-B14F-4D97-AF65-F5344CB8AC3E}">
        <p14:creationId xmlns:p14="http://schemas.microsoft.com/office/powerpoint/2010/main" val="39404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71</a:t>
            </a:fld>
            <a:endParaRPr lang="en-US" dirty="0">
              <a:solidFill>
                <a:prstClr val="white"/>
              </a:solidFill>
            </a:endParaRPr>
          </a:p>
        </p:txBody>
      </p:sp>
      <p:sp>
        <p:nvSpPr>
          <p:cNvPr id="6" name="Content Placeholder 2"/>
          <p:cNvSpPr>
            <a:spLocks noGrp="1"/>
          </p:cNvSpPr>
          <p:nvPr>
            <p:ph idx="1"/>
          </p:nvPr>
        </p:nvSpPr>
        <p:spPr>
          <a:xfrm>
            <a:off x="472548" y="1812300"/>
            <a:ext cx="8175815" cy="1616700"/>
          </a:xfrm>
        </p:spPr>
        <p:txBody>
          <a:bodyPr anchor="t" anchorCtr="0">
            <a:noAutofit/>
          </a:bodyPr>
          <a:lstStyle/>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Upholding confidence in the Certification process through:</a:t>
            </a:r>
          </a:p>
          <a:p>
            <a:pPr marL="405000" indent="-405000">
              <a:spcBef>
                <a:spcPts val="450"/>
              </a:spcBef>
              <a:spcAft>
                <a:spcPts val="450"/>
              </a:spcAft>
              <a:buClr>
                <a:srgbClr val="FF0000"/>
              </a:buClr>
              <a:buSzPct val="75000"/>
              <a:buFont typeface="Wingdings 3" panose="05040102010807070707" pitchFamily="18" charset="2"/>
              <a:buChar char=""/>
            </a:pPr>
            <a:endParaRPr lang="en-GB" sz="1800" dirty="0">
              <a:solidFill>
                <a:schemeClr val="tx1">
                  <a:lumMod val="75000"/>
                  <a:lumOff val="25000"/>
                </a:schemeClr>
              </a:solidFill>
            </a:endParaRP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Raising and challenging inadequate practice</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Marketing the good work of Certificate holders to a vast range of public and private sector bodies</a:t>
            </a:r>
          </a:p>
          <a:p>
            <a:pPr marL="405000" indent="-405000">
              <a:spcBef>
                <a:spcPts val="450"/>
              </a:spcBef>
              <a:spcAft>
                <a:spcPts val="450"/>
              </a:spcAft>
              <a:buClr>
                <a:srgbClr val="FF0000"/>
              </a:buClr>
              <a:buSzPct val="75000"/>
              <a:buFont typeface="Wingdings 3" panose="05040102010807070707" pitchFamily="18" charset="2"/>
              <a:buChar char=""/>
            </a:pPr>
            <a:r>
              <a:rPr lang="en-GB" sz="1800" dirty="0">
                <a:solidFill>
                  <a:schemeClr val="tx1">
                    <a:lumMod val="75000"/>
                    <a:lumOff val="25000"/>
                  </a:schemeClr>
                </a:solidFill>
              </a:rPr>
              <a:t>Ensuring that </a:t>
            </a:r>
            <a:r>
              <a:rPr lang="en-GB" sz="1800">
                <a:solidFill>
                  <a:schemeClr val="tx1">
                    <a:lumMod val="75000"/>
                    <a:lumOff val="25000"/>
                  </a:schemeClr>
                </a:solidFill>
              </a:rPr>
              <a:t>the UK remains attractive </a:t>
            </a:r>
            <a:r>
              <a:rPr lang="en-GB" sz="1800" dirty="0">
                <a:solidFill>
                  <a:schemeClr val="tx1">
                    <a:lumMod val="75000"/>
                    <a:lumOff val="25000"/>
                  </a:schemeClr>
                </a:solidFill>
              </a:rPr>
              <a:t>in Europe and beyond</a:t>
            </a:r>
          </a:p>
        </p:txBody>
      </p:sp>
      <p:sp>
        <p:nvSpPr>
          <p:cNvPr id="7" name="Title 1"/>
          <p:cNvSpPr>
            <a:spLocks noGrp="1"/>
          </p:cNvSpPr>
          <p:nvPr>
            <p:ph type="title"/>
          </p:nvPr>
        </p:nvSpPr>
        <p:spPr>
          <a:xfrm>
            <a:off x="472548" y="1063229"/>
            <a:ext cx="6072359" cy="343946"/>
          </a:xfrm>
        </p:spPr>
        <p:txBody>
          <a:bodyPr/>
          <a:lstStyle/>
          <a:p>
            <a:r>
              <a:rPr lang="en-GB" sz="1800" dirty="0">
                <a:solidFill>
                  <a:srgbClr val="153F8F"/>
                </a:solidFill>
              </a:rPr>
              <a:t>What are we doing for you in the year ahead?</a:t>
            </a:r>
            <a:endParaRPr lang="en-US" sz="1800" dirty="0">
              <a:solidFill>
                <a:srgbClr val="153F8F"/>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Tree>
    <p:extLst>
      <p:ext uri="{BB962C8B-B14F-4D97-AF65-F5344CB8AC3E}">
        <p14:creationId xmlns:p14="http://schemas.microsoft.com/office/powerpoint/2010/main" val="21469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2548" y="5692544"/>
            <a:ext cx="3197188" cy="205200"/>
          </a:xfrm>
        </p:spPr>
        <p:txBody>
          <a:bodyPr/>
          <a:lstStyle/>
          <a:p>
            <a:fld id="{1E859BC3-4A22-334C-AB2F-78C950E8520A}" type="slidenum">
              <a:rPr lang="en-US" smtClean="0">
                <a:solidFill>
                  <a:prstClr val="white"/>
                </a:solidFill>
              </a:rPr>
              <a:pPr/>
              <a:t>72</a:t>
            </a:fld>
            <a:endParaRPr lang="en-US" dirty="0">
              <a:solidFill>
                <a:prstClr val="white"/>
              </a:solidFill>
            </a:endParaRPr>
          </a:p>
        </p:txBody>
      </p:sp>
      <p:sp>
        <p:nvSpPr>
          <p:cNvPr id="2" name="Footer Placeholder 1"/>
          <p:cNvSpPr>
            <a:spLocks noGrp="1"/>
          </p:cNvSpPr>
          <p:nvPr>
            <p:ph type="ftr" sz="quarter" idx="11"/>
          </p:nvPr>
        </p:nvSpPr>
        <p:spPr/>
        <p:txBody>
          <a:bodyPr/>
          <a:lstStyle/>
          <a:p>
            <a:r>
              <a:rPr lang="en-GB" dirty="0">
                <a:solidFill>
                  <a:prstClr val="white"/>
                </a:solidFill>
              </a:rPr>
              <a:t>INCA </a:t>
            </a:r>
            <a:r>
              <a:rPr lang="en-US" dirty="0">
                <a:solidFill>
                  <a:prstClr val="white"/>
                </a:solidFill>
              </a:rPr>
              <a:t>– </a:t>
            </a:r>
            <a:r>
              <a:rPr lang="en-GB" dirty="0">
                <a:solidFill>
                  <a:prstClr val="white"/>
                </a:solidFill>
              </a:rPr>
              <a:t>BBA Focus &amp; Priorities </a:t>
            </a:r>
            <a:r>
              <a:rPr lang="en-US" dirty="0">
                <a:solidFill>
                  <a:prstClr val="white"/>
                </a:solidFill>
              </a:rPr>
              <a:t>– March 2017</a:t>
            </a:r>
          </a:p>
        </p:txBody>
      </p:sp>
      <p:sp>
        <p:nvSpPr>
          <p:cNvPr id="11" name="Content Placeholder 2"/>
          <p:cNvSpPr>
            <a:spLocks noGrp="1"/>
          </p:cNvSpPr>
          <p:nvPr>
            <p:ph sz="half" idx="1"/>
          </p:nvPr>
        </p:nvSpPr>
        <p:spPr>
          <a:xfrm>
            <a:off x="908957" y="2620736"/>
            <a:ext cx="7326086" cy="1616528"/>
          </a:xfrm>
        </p:spPr>
        <p:txBody>
          <a:bodyPr anchor="ctr" anchorCtr="0">
            <a:normAutofit/>
          </a:bodyPr>
          <a:lstStyle/>
          <a:p>
            <a:pPr marL="0" indent="0" algn="ctr">
              <a:lnSpc>
                <a:spcPct val="150000"/>
              </a:lnSpc>
              <a:buNone/>
            </a:pPr>
            <a:r>
              <a:rPr lang="en-GB" sz="4950" b="1" dirty="0">
                <a:solidFill>
                  <a:schemeClr val="accent1"/>
                </a:solidFill>
              </a:rPr>
              <a:t>Any questions?</a:t>
            </a:r>
          </a:p>
        </p:txBody>
      </p:sp>
    </p:spTree>
    <p:extLst>
      <p:ext uri="{BB962C8B-B14F-4D97-AF65-F5344CB8AC3E}">
        <p14:creationId xmlns:p14="http://schemas.microsoft.com/office/powerpoint/2010/main" val="79067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1E859BC3-4A22-334C-AB2F-78C950E8520A}" type="slidenum">
              <a:rPr lang="en-US" smtClean="0"/>
              <a:pPr/>
              <a:t>73</a:t>
            </a:fld>
            <a:endParaRPr lang="en-US" dirty="0"/>
          </a:p>
        </p:txBody>
      </p:sp>
      <p:sp>
        <p:nvSpPr>
          <p:cNvPr id="3" name="Title 2"/>
          <p:cNvSpPr>
            <a:spLocks noGrp="1"/>
          </p:cNvSpPr>
          <p:nvPr>
            <p:ph type="title"/>
          </p:nvPr>
        </p:nvSpPr>
        <p:spPr/>
        <p:txBody>
          <a:bodyPr/>
          <a:lstStyle/>
          <a:p>
            <a:r>
              <a:rPr lang="en-US" dirty="0"/>
              <a:t> </a:t>
            </a:r>
          </a:p>
        </p:txBody>
      </p:sp>
      <p:sp>
        <p:nvSpPr>
          <p:cNvPr id="6" name="Title 3"/>
          <p:cNvSpPr txBox="1">
            <a:spLocks/>
          </p:cNvSpPr>
          <p:nvPr/>
        </p:nvSpPr>
        <p:spPr>
          <a:xfrm>
            <a:off x="755576" y="543947"/>
            <a:ext cx="4800600" cy="883766"/>
          </a:xfrm>
          <a:prstGeom prst="rect">
            <a:avLst/>
          </a:prstGeom>
        </p:spPr>
        <p:txBody>
          <a:bodyPr vert="horz" lIns="68580" tIns="34290" rIns="68580" bIns="34290" rtlCol="0" anchor="ctr">
            <a:noAutofit/>
          </a:bodyPr>
          <a:lstStyle>
            <a:lvl1pPr algn="l" defTabSz="457200" rtl="0" eaLnBrk="1" latinLnBrk="0" hangingPunct="1">
              <a:spcBef>
                <a:spcPct val="0"/>
              </a:spcBef>
              <a:buNone/>
              <a:defRPr sz="3000" b="0" i="0" kern="1200">
                <a:solidFill>
                  <a:schemeClr val="bg1"/>
                </a:solidFill>
                <a:latin typeface="+mj-lt"/>
                <a:ea typeface="+mj-ea"/>
                <a:cs typeface="+mj-cs"/>
              </a:defRPr>
            </a:lvl1pPr>
          </a:lstStyle>
          <a:p>
            <a:pPr fontAlgn="auto">
              <a:spcAft>
                <a:spcPts val="0"/>
              </a:spcAft>
            </a:pPr>
            <a:r>
              <a:rPr lang="en-GB" sz="3300" dirty="0">
                <a:solidFill>
                  <a:prstClr val="white"/>
                </a:solidFill>
              </a:rPr>
              <a:t>Thank you</a:t>
            </a:r>
            <a:endParaRPr lang="en-US" sz="3300" dirty="0">
              <a:solidFill>
                <a:prstClr val="white"/>
              </a:solidFill>
            </a:endParaRPr>
          </a:p>
        </p:txBody>
      </p:sp>
    </p:spTree>
    <p:extLst>
      <p:ext uri="{BB962C8B-B14F-4D97-AF65-F5344CB8AC3E}">
        <p14:creationId xmlns:p14="http://schemas.microsoft.com/office/powerpoint/2010/main" val="1369284679"/>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900113" y="2565400"/>
            <a:ext cx="7993062"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PAS2030 Revision</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marL="457200" indent="-457200" algn="ctr">
              <a:spcBef>
                <a:spcPct val="0"/>
              </a:spcBef>
            </a:pPr>
            <a:r>
              <a:rPr lang="en-US" altLang="en-US" sz="3200" b="1" dirty="0">
                <a:latin typeface="Arial" panose="020B0604020202020204" pitchFamily="34" charset="0"/>
                <a:cs typeface="Arial" panose="020B0604020202020204" pitchFamily="34" charset="0"/>
              </a:rPr>
              <a:t>Changes to PAS2030 Overview</a:t>
            </a:r>
          </a:p>
          <a:p>
            <a:pPr marL="457200" indent="-457200" algn="ctr">
              <a:spcBef>
                <a:spcPct val="0"/>
              </a:spcBef>
            </a:pPr>
            <a:r>
              <a:rPr lang="en-US" altLang="en-US" sz="3200" b="1" dirty="0">
                <a:latin typeface="Arial" panose="020B0604020202020204" pitchFamily="34" charset="0"/>
                <a:cs typeface="Arial" panose="020B0604020202020204" pitchFamily="34" charset="0"/>
              </a:rPr>
              <a:t>Thermal Bridging Detail </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Andrew Champ – </a:t>
            </a:r>
            <a:r>
              <a:rPr lang="en-US" altLang="en-US" sz="3200" dirty="0">
                <a:latin typeface="Arial" panose="020B0604020202020204" pitchFamily="34" charset="0"/>
                <a:cs typeface="Arial" panose="020B0604020202020204" pitchFamily="34" charset="0"/>
              </a:rPr>
              <a:t>SWIGA</a:t>
            </a:r>
          </a:p>
          <a:p>
            <a:pPr algn="ctr">
              <a:spcBef>
                <a:spcPct val="0"/>
              </a:spcBef>
              <a:buNone/>
            </a:pPr>
            <a:r>
              <a:rPr lang="en-US" altLang="en-US" sz="3200" b="1" dirty="0">
                <a:latin typeface="Arial" panose="020B0604020202020204" pitchFamily="34" charset="0"/>
                <a:cs typeface="Arial" panose="020B0604020202020204" pitchFamily="34" charset="0"/>
              </a:rPr>
              <a:t>Ben Edmonson – </a:t>
            </a:r>
            <a:r>
              <a:rPr lang="en-US" altLang="en-US" sz="3200" dirty="0">
                <a:latin typeface="Arial" panose="020B0604020202020204" pitchFamily="34" charset="0"/>
                <a:cs typeface="Arial" panose="020B0604020202020204" pitchFamily="34" charset="0"/>
              </a:rPr>
              <a:t>INCA</a:t>
            </a:r>
          </a:p>
          <a:p>
            <a:pPr algn="ctr">
              <a:spcBef>
                <a:spcPct val="0"/>
              </a:spcBef>
              <a:buFontTx/>
              <a:buNone/>
            </a:pPr>
            <a:endParaRPr lang="en-US" altLang="en-US" sz="3200" b="1" dirty="0">
              <a:latin typeface="Arial" panose="020B0604020202020204" pitchFamily="34" charset="0"/>
              <a:cs typeface="Arial" panose="020B0604020202020204" pitchFamily="34" charset="0"/>
            </a:endParaRPr>
          </a:p>
          <a:p>
            <a:pPr algn="ctr">
              <a:spcBef>
                <a:spcPct val="0"/>
              </a:spcBef>
              <a:buFontTx/>
              <a:buNone/>
            </a:pP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481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AEFF2"/>
        </a:solid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660400" y="6421271"/>
            <a:ext cx="5461000" cy="436729"/>
          </a:xfrm>
        </p:spPr>
        <p:txBody>
          <a:bodyPr anchor="b">
            <a:noAutofit/>
          </a:bodyPr>
          <a:lstStyle/>
          <a:p>
            <a:pPr marL="342900" indent="-342900"/>
            <a:r>
              <a:rPr lang="en-GB" sz="1400" dirty="0"/>
              <a:t>Andrew Champ:      Executive Director SWIGA</a:t>
            </a:r>
          </a:p>
        </p:txBody>
      </p:sp>
      <p:sp>
        <p:nvSpPr>
          <p:cNvPr id="4" name="Footer Placeholder 3"/>
          <p:cNvSpPr>
            <a:spLocks noGrp="1"/>
          </p:cNvSpPr>
          <p:nvPr>
            <p:ph type="ftr" sz="quarter" idx="4294967295"/>
          </p:nvPr>
        </p:nvSpPr>
        <p:spPr/>
        <p:txBody>
          <a:bodyPr/>
          <a:lstStyle/>
          <a:p>
            <a:pPr eaLnBrk="1" fontAlgn="auto" hangingPunct="1">
              <a:spcBef>
                <a:spcPts val="0"/>
              </a:spcBef>
              <a:spcAft>
                <a:spcPts val="0"/>
              </a:spcAft>
            </a:pPr>
            <a:endParaRPr lang="en-GB" sz="1800" dirty="0">
              <a:solidFill>
                <a:srgbClr val="EAEFF2"/>
              </a:solidFill>
              <a:latin typeface="Georgia"/>
              <a:ea typeface="+mn-ea"/>
            </a:endParaRPr>
          </a:p>
        </p:txBody>
      </p:sp>
      <p:sp>
        <p:nvSpPr>
          <p:cNvPr id="5" name="Rectangle 4"/>
          <p:cNvSpPr/>
          <p:nvPr/>
        </p:nvSpPr>
        <p:spPr>
          <a:xfrm>
            <a:off x="6355307" y="6488668"/>
            <a:ext cx="2788693" cy="369332"/>
          </a:xfrm>
          <a:prstGeom prst="rect">
            <a:avLst/>
          </a:prstGeom>
        </p:spPr>
        <p:txBody>
          <a:bodyPr wrap="square" anchor="ctr">
            <a:spAutoFit/>
          </a:bodyPr>
          <a:lstStyle/>
          <a:p>
            <a:pPr eaLnBrk="1" fontAlgn="auto" hangingPunct="1">
              <a:spcBef>
                <a:spcPts val="0"/>
              </a:spcBef>
              <a:spcAft>
                <a:spcPts val="0"/>
              </a:spcAft>
            </a:pPr>
            <a:r>
              <a:rPr lang="en-GB" sz="1800" dirty="0">
                <a:solidFill>
                  <a:srgbClr val="EAEFF2"/>
                </a:solidFill>
                <a:latin typeface="Georgia"/>
                <a:ea typeface="+mn-ea"/>
              </a:rPr>
              <a:t>www.swiga.co.uk</a:t>
            </a:r>
          </a:p>
        </p:txBody>
      </p:sp>
      <p:sp>
        <p:nvSpPr>
          <p:cNvPr id="8" name="Title 7"/>
          <p:cNvSpPr>
            <a:spLocks noGrp="1"/>
          </p:cNvSpPr>
          <p:nvPr>
            <p:ph type="title"/>
          </p:nvPr>
        </p:nvSpPr>
        <p:spPr>
          <a:xfrm>
            <a:off x="0" y="2999144"/>
            <a:ext cx="9144000" cy="1490964"/>
          </a:xfrm>
        </p:spPr>
        <p:txBody>
          <a:bodyPr/>
          <a:lstStyle/>
          <a:p>
            <a:r>
              <a:rPr lang="en-GB" sz="4400" dirty="0"/>
              <a:t>INCA PAS 2030 /31 update</a:t>
            </a:r>
          </a:p>
        </p:txBody>
      </p:sp>
    </p:spTree>
    <p:extLst>
      <p:ext uri="{BB962C8B-B14F-4D97-AF65-F5344CB8AC3E}">
        <p14:creationId xmlns:p14="http://schemas.microsoft.com/office/powerpoint/2010/main" val="172488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67099" y="1384300"/>
            <a:ext cx="3676901"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a:bodyPr>
          <a:lstStyle/>
          <a:p>
            <a:pPr algn="l"/>
            <a:r>
              <a:rPr lang="en-GB" sz="3200" dirty="0">
                <a:latin typeface="Arial" pitchFamily="34" charset="0"/>
                <a:cs typeface="Arial" pitchFamily="34" charset="0"/>
              </a:rPr>
              <a:t>Context</a:t>
            </a:r>
          </a:p>
        </p:txBody>
      </p:sp>
      <p:sp>
        <p:nvSpPr>
          <p:cNvPr id="2" name="Content Placeholder 1"/>
          <p:cNvSpPr>
            <a:spLocks noGrp="1"/>
          </p:cNvSpPr>
          <p:nvPr>
            <p:ph idx="1"/>
          </p:nvPr>
        </p:nvSpPr>
        <p:spPr>
          <a:xfrm>
            <a:off x="196850" y="1397000"/>
            <a:ext cx="7886700" cy="5054600"/>
          </a:xfrm>
        </p:spPr>
        <p:txBody>
          <a:bodyPr>
            <a:normAutofit fontScale="77500" lnSpcReduction="20000"/>
          </a:bodyPr>
          <a:lstStyle/>
          <a:p>
            <a:pPr marL="0" indent="0"/>
            <a:r>
              <a:rPr lang="en-GB" sz="2400" dirty="0">
                <a:latin typeface="Arial" pitchFamily="34" charset="0"/>
                <a:cs typeface="Arial" pitchFamily="34" charset="0"/>
              </a:rPr>
              <a:t> PAS2030 focus on process</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Little detailed installation guidance</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Lack of design support</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Inappropriate applications</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Unintended consequences</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Insufficient audits</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 Light touch accreditation</a:t>
            </a:r>
          </a:p>
          <a:p>
            <a:pPr marL="0" indent="0"/>
            <a:endParaRPr lang="en-GB" sz="2400" dirty="0">
              <a:latin typeface="Arial" pitchFamily="34" charset="0"/>
              <a:cs typeface="Arial" pitchFamily="34" charset="0"/>
            </a:endParaRPr>
          </a:p>
          <a:p>
            <a:pPr marL="0" indent="0"/>
            <a:r>
              <a:rPr lang="en-GB" sz="2400" dirty="0">
                <a:latin typeface="Arial" pitchFamily="34" charset="0"/>
                <a:cs typeface="Arial" pitchFamily="34" charset="0"/>
              </a:rPr>
              <a:t>Backdrop of  “more consistent installations”</a:t>
            </a:r>
          </a:p>
          <a:p>
            <a:pPr marL="0" indent="0">
              <a:buNone/>
            </a:pPr>
            <a:endParaRPr lang="en-GB" dirty="0"/>
          </a:p>
          <a:p>
            <a:pPr marL="0" indent="0">
              <a:buNone/>
            </a:pPr>
            <a:endParaRPr lang="en-GB" dirty="0"/>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pic>
        <p:nvPicPr>
          <p:cNvPr id="8" name="Picture 3"/>
          <p:cNvPicPr>
            <a:picLocks noChangeAspect="1" noChangeArrowheads="1"/>
          </p:cNvPicPr>
          <p:nvPr/>
        </p:nvPicPr>
        <p:blipFill>
          <a:blip r:embed="rId3" cstate="print">
            <a:lum bright="47000" contrast="19000"/>
          </a:blip>
          <a:srcRect/>
          <a:stretch>
            <a:fillRect/>
          </a:stretch>
        </p:blipFill>
        <p:spPr bwMode="auto">
          <a:xfrm>
            <a:off x="5384800" y="1371600"/>
            <a:ext cx="3759200" cy="4991100"/>
          </a:xfrm>
          <a:prstGeom prst="rect">
            <a:avLst/>
          </a:prstGeom>
          <a:noFill/>
          <a:ln w="9525">
            <a:noFill/>
            <a:miter lim="800000"/>
            <a:headEnd/>
            <a:tailEnd/>
          </a:ln>
        </p:spPr>
      </p:pic>
    </p:spTree>
    <p:extLst>
      <p:ext uri="{BB962C8B-B14F-4D97-AF65-F5344CB8AC3E}">
        <p14:creationId xmlns:p14="http://schemas.microsoft.com/office/powerpoint/2010/main" val="22721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GB" sz="3200" dirty="0">
                <a:latin typeface="Arial" pitchFamily="34" charset="0"/>
                <a:cs typeface="Arial" pitchFamily="34" charset="0"/>
              </a:rPr>
              <a:t>Main changes regarding solid wall</a:t>
            </a:r>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pic>
        <p:nvPicPr>
          <p:cNvPr id="2050" name="Picture 2"/>
          <p:cNvPicPr>
            <a:picLocks noChangeAspect="1" noChangeArrowheads="1"/>
          </p:cNvPicPr>
          <p:nvPr/>
        </p:nvPicPr>
        <p:blipFill>
          <a:blip r:embed="rId2" cstate="print"/>
          <a:srcRect/>
          <a:stretch>
            <a:fillRect/>
          </a:stretch>
        </p:blipFill>
        <p:spPr bwMode="auto">
          <a:xfrm>
            <a:off x="0" y="1536701"/>
            <a:ext cx="9114354" cy="5041502"/>
          </a:xfrm>
          <a:prstGeom prst="rect">
            <a:avLst/>
          </a:prstGeom>
          <a:noFill/>
          <a:ln w="9525">
            <a:noFill/>
            <a:miter lim="800000"/>
            <a:headEnd/>
            <a:tailEnd/>
          </a:ln>
        </p:spPr>
      </p:pic>
      <p:sp>
        <p:nvSpPr>
          <p:cNvPr id="11" name="Rectangle 10"/>
          <p:cNvSpPr/>
          <p:nvPr/>
        </p:nvSpPr>
        <p:spPr>
          <a:xfrm>
            <a:off x="901700" y="2628900"/>
            <a:ext cx="7950200" cy="3683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srgbClr val="EAEFF2"/>
              </a:solidFill>
            </a:endParaRPr>
          </a:p>
        </p:txBody>
      </p:sp>
      <p:sp>
        <p:nvSpPr>
          <p:cNvPr id="12" name="Rectangle 11"/>
          <p:cNvSpPr/>
          <p:nvPr/>
        </p:nvSpPr>
        <p:spPr>
          <a:xfrm>
            <a:off x="889000" y="3860800"/>
            <a:ext cx="7950200" cy="990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srgbClr val="EAEFF2"/>
              </a:solidFill>
            </a:endParaRPr>
          </a:p>
        </p:txBody>
      </p:sp>
      <p:sp>
        <p:nvSpPr>
          <p:cNvPr id="13" name="Rectangle 12"/>
          <p:cNvSpPr/>
          <p:nvPr/>
        </p:nvSpPr>
        <p:spPr>
          <a:xfrm>
            <a:off x="876300" y="4838700"/>
            <a:ext cx="7950200" cy="3683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srgbClr val="EAEFF2"/>
              </a:solidFill>
            </a:endParaRPr>
          </a:p>
        </p:txBody>
      </p:sp>
    </p:spTree>
    <p:extLst>
      <p:ext uri="{BB962C8B-B14F-4D97-AF65-F5344CB8AC3E}">
        <p14:creationId xmlns:p14="http://schemas.microsoft.com/office/powerpoint/2010/main" val="242622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24182"/>
            <a:ext cx="7590773" cy="950107"/>
          </a:xfrm>
        </p:spPr>
        <p:txBody>
          <a:bodyPr>
            <a:normAutofit fontScale="90000"/>
          </a:bodyPr>
          <a:lstStyle/>
          <a:p>
            <a:pPr algn="l"/>
            <a:r>
              <a:rPr lang="en-GB" sz="3200" dirty="0">
                <a:latin typeface="Arial" pitchFamily="34" charset="0"/>
                <a:cs typeface="Arial" pitchFamily="34" charset="0"/>
              </a:rPr>
              <a:t>Additional EEM design detail requirements</a:t>
            </a:r>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sp>
        <p:nvSpPr>
          <p:cNvPr id="8" name="Rectangle 7"/>
          <p:cNvSpPr/>
          <p:nvPr/>
        </p:nvSpPr>
        <p:spPr>
          <a:xfrm>
            <a:off x="0" y="1420336"/>
            <a:ext cx="8940800" cy="1200329"/>
          </a:xfrm>
          <a:prstGeom prst="rect">
            <a:avLst/>
          </a:prstGeom>
        </p:spPr>
        <p:txBody>
          <a:bodyPr wrap="square">
            <a:spAutoFit/>
          </a:bodyPr>
          <a:lstStyle/>
          <a:p>
            <a:pPr eaLnBrk="1" fontAlgn="auto" hangingPunct="1">
              <a:spcBef>
                <a:spcPts val="0"/>
              </a:spcBef>
              <a:spcAft>
                <a:spcPts val="0"/>
              </a:spcAft>
              <a:buFont typeface="Arial" pitchFamily="34" charset="0"/>
              <a:buChar char="•"/>
            </a:pPr>
            <a:r>
              <a:rPr lang="en-GB" sz="1800" dirty="0">
                <a:solidFill>
                  <a:srgbClr val="005695"/>
                </a:solidFill>
                <a:latin typeface="Georgia"/>
                <a:ea typeface="+mn-ea"/>
              </a:rPr>
              <a:t>   In undertaking the installation, the installers responsibilities shall include:</a:t>
            </a:r>
          </a:p>
          <a:p>
            <a:pPr eaLnBrk="1" fontAlgn="auto" hangingPunct="1">
              <a:spcBef>
                <a:spcPts val="0"/>
              </a:spcBef>
              <a:spcAft>
                <a:spcPts val="0"/>
              </a:spcAft>
            </a:pPr>
            <a:endParaRPr lang="en-GB" sz="1800" dirty="0">
              <a:solidFill>
                <a:srgbClr val="005695"/>
              </a:solidFill>
              <a:latin typeface="Georgia"/>
              <a:ea typeface="+mn-ea"/>
            </a:endParaRPr>
          </a:p>
          <a:p>
            <a:pPr marL="266700" eaLnBrk="1" fontAlgn="auto" hangingPunct="1">
              <a:spcBef>
                <a:spcPts val="0"/>
              </a:spcBef>
              <a:spcAft>
                <a:spcPts val="0"/>
              </a:spcAft>
            </a:pPr>
            <a:r>
              <a:rPr lang="en-GB" sz="1800" dirty="0">
                <a:solidFill>
                  <a:srgbClr val="005695"/>
                </a:solidFill>
                <a:latin typeface="Georgia"/>
                <a:ea typeface="+mn-ea"/>
              </a:rPr>
              <a:t>a</a:t>
            </a:r>
            <a:r>
              <a:rPr lang="en-GB" sz="1800" b="1" dirty="0">
                <a:solidFill>
                  <a:srgbClr val="005695"/>
                </a:solidFill>
                <a:latin typeface="Georgia"/>
                <a:ea typeface="+mn-ea"/>
              </a:rPr>
              <a:t>) Before installation starts</a:t>
            </a:r>
            <a:r>
              <a:rPr lang="en-GB" sz="1800" dirty="0">
                <a:solidFill>
                  <a:srgbClr val="005695"/>
                </a:solidFill>
                <a:latin typeface="Georgia"/>
                <a:ea typeface="+mn-ea"/>
              </a:rPr>
              <a:t>, confirming that the EEM specification has made provision for ensuring that:</a:t>
            </a:r>
          </a:p>
        </p:txBody>
      </p:sp>
      <p:sp>
        <p:nvSpPr>
          <p:cNvPr id="9" name="Rectangle 8"/>
          <p:cNvSpPr/>
          <p:nvPr/>
        </p:nvSpPr>
        <p:spPr>
          <a:xfrm>
            <a:off x="0" y="2625447"/>
            <a:ext cx="9144000" cy="3754874"/>
          </a:xfrm>
          <a:prstGeom prst="rect">
            <a:avLst/>
          </a:prstGeom>
        </p:spPr>
        <p:txBody>
          <a:bodyPr wrap="square">
            <a:spAutoFit/>
          </a:bodyPr>
          <a:lstStyle/>
          <a:p>
            <a:pPr marL="266700" indent="-266700" eaLnBrk="1" fontAlgn="auto" hangingPunct="1">
              <a:spcBef>
                <a:spcPts val="0"/>
              </a:spcBef>
              <a:spcAft>
                <a:spcPts val="0"/>
              </a:spcAft>
            </a:pPr>
            <a:r>
              <a:rPr lang="en-GB" sz="1800" dirty="0">
                <a:solidFill>
                  <a:srgbClr val="005695"/>
                </a:solidFill>
                <a:latin typeface="Georgia"/>
                <a:ea typeface="+mn-ea"/>
              </a:rPr>
              <a:t>•   		</a:t>
            </a:r>
            <a:r>
              <a:rPr lang="en-GB" sz="1600" dirty="0">
                <a:solidFill>
                  <a:srgbClr val="005695"/>
                </a:solidFill>
                <a:latin typeface="Georgia"/>
                <a:ea typeface="+mn-ea"/>
              </a:rPr>
              <a:t>EWI system provided for installation is that recommended by the pre design building 	survey and specified by the EEM design source;</a:t>
            </a:r>
          </a:p>
          <a:p>
            <a:pPr marL="266700" indent="-266700" eaLnBrk="1" fontAlgn="auto" hangingPunct="1">
              <a:spcBef>
                <a:spcPts val="0"/>
              </a:spcBef>
              <a:spcAft>
                <a:spcPts val="0"/>
              </a:spcAft>
            </a:pPr>
            <a:endParaRPr lang="en-GB" sz="1600" dirty="0">
              <a:solidFill>
                <a:srgbClr val="005695"/>
              </a:solidFill>
              <a:latin typeface="Georgia"/>
              <a:ea typeface="+mn-ea"/>
            </a:endParaRPr>
          </a:p>
          <a:p>
            <a:pPr marL="266700" indent="-266700" eaLnBrk="1" fontAlgn="auto" hangingPunct="1">
              <a:spcBef>
                <a:spcPts val="0"/>
              </a:spcBef>
              <a:spcAft>
                <a:spcPts val="0"/>
              </a:spcAft>
            </a:pPr>
            <a:r>
              <a:rPr lang="en-GB" sz="1600" dirty="0">
                <a:solidFill>
                  <a:srgbClr val="005695"/>
                </a:solidFill>
                <a:latin typeface="Georgia"/>
                <a:ea typeface="+mn-ea"/>
              </a:rPr>
              <a:t>•   		Essential ventilation openings that require </a:t>
            </a:r>
            <a:r>
              <a:rPr lang="en-GB" sz="1600" dirty="0" err="1">
                <a:solidFill>
                  <a:srgbClr val="005695"/>
                </a:solidFill>
                <a:latin typeface="Georgia"/>
                <a:ea typeface="+mn-ea"/>
              </a:rPr>
              <a:t>sleeving</a:t>
            </a:r>
            <a:r>
              <a:rPr lang="en-GB" sz="1600" dirty="0">
                <a:solidFill>
                  <a:srgbClr val="005695"/>
                </a:solidFill>
                <a:latin typeface="Georgia"/>
                <a:ea typeface="+mn-ea"/>
              </a:rPr>
              <a:t> or safeguarding before installation 	are located and identified;</a:t>
            </a:r>
          </a:p>
          <a:p>
            <a:pPr marL="266700" indent="-266700" eaLnBrk="1" fontAlgn="auto" hangingPunct="1">
              <a:spcBef>
                <a:spcPts val="0"/>
              </a:spcBef>
              <a:spcAft>
                <a:spcPts val="0"/>
              </a:spcAft>
            </a:pPr>
            <a:endParaRPr lang="en-GB" sz="1600" dirty="0">
              <a:solidFill>
                <a:srgbClr val="005695"/>
              </a:solidFill>
              <a:latin typeface="Georgia"/>
              <a:ea typeface="+mn-ea"/>
            </a:endParaRPr>
          </a:p>
          <a:p>
            <a:pPr marL="266700" indent="-266700" eaLnBrk="1" fontAlgn="auto" hangingPunct="1">
              <a:spcBef>
                <a:spcPts val="0"/>
              </a:spcBef>
              <a:spcAft>
                <a:spcPts val="0"/>
              </a:spcAft>
            </a:pPr>
            <a:r>
              <a:rPr lang="en-GB" sz="1600" dirty="0">
                <a:solidFill>
                  <a:srgbClr val="005695"/>
                </a:solidFill>
                <a:latin typeface="Georgia"/>
                <a:ea typeface="+mn-ea"/>
              </a:rPr>
              <a:t>•   		Position of all flues  -whether in service or not is determined and measures that must be 	taken to safeguard their proper functioning is determined;</a:t>
            </a:r>
          </a:p>
          <a:p>
            <a:pPr marL="266700" indent="-266700" eaLnBrk="1" fontAlgn="auto" hangingPunct="1">
              <a:spcBef>
                <a:spcPts val="0"/>
              </a:spcBef>
              <a:spcAft>
                <a:spcPts val="0"/>
              </a:spcAft>
            </a:pPr>
            <a:endParaRPr lang="en-GB" sz="1800" dirty="0">
              <a:solidFill>
                <a:srgbClr val="005695"/>
              </a:solidFill>
              <a:latin typeface="Georgia"/>
              <a:ea typeface="+mn-ea"/>
            </a:endParaRPr>
          </a:p>
          <a:p>
            <a:pPr marL="266700" indent="-266700" eaLnBrk="1" fontAlgn="auto" hangingPunct="1">
              <a:spcBef>
                <a:spcPts val="0"/>
              </a:spcBef>
              <a:spcAft>
                <a:spcPts val="0"/>
              </a:spcAft>
              <a:tabLst>
                <a:tab pos="266700" algn="l"/>
              </a:tabLst>
            </a:pPr>
            <a:r>
              <a:rPr lang="en-GB" sz="1800" dirty="0">
                <a:solidFill>
                  <a:srgbClr val="005695"/>
                </a:solidFill>
                <a:latin typeface="Georgia"/>
                <a:ea typeface="+mn-ea"/>
              </a:rPr>
              <a:t>•    	</a:t>
            </a:r>
            <a:r>
              <a:rPr lang="en-GB" sz="1600" dirty="0">
                <a:solidFill>
                  <a:srgbClr val="005695"/>
                </a:solidFill>
                <a:latin typeface="Georgia"/>
                <a:ea typeface="+mn-ea"/>
              </a:rPr>
              <a:t>Existing cables, pipe work, ducting etc that require it are removed or repositioned 	as/where necessary to accommodate the planned EWI system, with authorization from 	the relevant responsible body (where required – BT – Gas Safe – National grid) and 	undertaken by a person competent to undertake such work.</a:t>
            </a:r>
          </a:p>
          <a:p>
            <a:pPr marL="266700" indent="-266700" eaLnBrk="1" fontAlgn="auto" hangingPunct="1">
              <a:spcBef>
                <a:spcPts val="0"/>
              </a:spcBef>
              <a:spcAft>
                <a:spcPts val="0"/>
              </a:spcAft>
            </a:pPr>
            <a:endParaRPr lang="en-GB" sz="1800" dirty="0">
              <a:solidFill>
                <a:srgbClr val="005695"/>
              </a:solidFill>
              <a:latin typeface="Georgia"/>
              <a:ea typeface="+mn-ea"/>
            </a:endParaRPr>
          </a:p>
        </p:txBody>
      </p:sp>
    </p:spTree>
    <p:extLst>
      <p:ext uri="{BB962C8B-B14F-4D97-AF65-F5344CB8AC3E}">
        <p14:creationId xmlns:p14="http://schemas.microsoft.com/office/powerpoint/2010/main" val="318081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24182"/>
            <a:ext cx="7590773" cy="950107"/>
          </a:xfrm>
        </p:spPr>
        <p:txBody>
          <a:bodyPr>
            <a:normAutofit fontScale="90000"/>
          </a:bodyPr>
          <a:lstStyle/>
          <a:p>
            <a:r>
              <a:rPr lang="en-GB" sz="3200" dirty="0">
                <a:latin typeface="Arial" pitchFamily="34" charset="0"/>
                <a:cs typeface="Arial" pitchFamily="34" charset="0"/>
              </a:rPr>
              <a:t>Additional EEM design detail requirements</a:t>
            </a:r>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sp>
        <p:nvSpPr>
          <p:cNvPr id="6" name="Rectangle 5"/>
          <p:cNvSpPr/>
          <p:nvPr/>
        </p:nvSpPr>
        <p:spPr>
          <a:xfrm>
            <a:off x="0" y="1409699"/>
            <a:ext cx="9144000" cy="5016758"/>
          </a:xfrm>
          <a:prstGeom prst="rect">
            <a:avLst/>
          </a:prstGeom>
        </p:spPr>
        <p:txBody>
          <a:bodyPr wrap="square">
            <a:spAutoFit/>
          </a:bodyPr>
          <a:lstStyle/>
          <a:p>
            <a:pPr marL="177800" indent="-177800" eaLnBrk="1" fontAlgn="auto" hangingPunct="1">
              <a:spcBef>
                <a:spcPts val="0"/>
              </a:spcBef>
              <a:spcAft>
                <a:spcPts val="0"/>
              </a:spcAft>
            </a:pPr>
            <a:r>
              <a:rPr lang="en-GB" sz="1800" dirty="0">
                <a:solidFill>
                  <a:srgbClr val="005695"/>
                </a:solidFill>
                <a:latin typeface="Georgia"/>
                <a:ea typeface="+mn-ea"/>
              </a:rPr>
              <a:t>•  Attention: Management /exclusion moisture risk surface/</a:t>
            </a:r>
            <a:r>
              <a:rPr lang="en-GB" sz="1800" dirty="0" err="1">
                <a:solidFill>
                  <a:srgbClr val="005695"/>
                </a:solidFill>
                <a:latin typeface="Georgia"/>
                <a:ea typeface="+mn-ea"/>
              </a:rPr>
              <a:t>int</a:t>
            </a:r>
            <a:r>
              <a:rPr lang="en-GB" sz="1800" dirty="0">
                <a:solidFill>
                  <a:srgbClr val="005695"/>
                </a:solidFill>
                <a:latin typeface="Georgia"/>
                <a:ea typeface="+mn-ea"/>
              </a:rPr>
              <a:t> condensation /damp. </a:t>
            </a:r>
          </a:p>
          <a:p>
            <a:pPr eaLnBrk="1" fontAlgn="auto" hangingPunct="1">
              <a:spcBef>
                <a:spcPts val="0"/>
              </a:spcBef>
              <a:spcAft>
                <a:spcPts val="0"/>
              </a:spcAft>
            </a:pPr>
            <a:endParaRPr lang="en-GB" sz="800" dirty="0">
              <a:solidFill>
                <a:srgbClr val="005695"/>
              </a:solidFill>
              <a:latin typeface="Georgia"/>
              <a:ea typeface="+mn-ea"/>
            </a:endParaRPr>
          </a:p>
          <a:p>
            <a:pPr marL="266700" indent="-266700" eaLnBrk="1" fontAlgn="auto" hangingPunct="1">
              <a:spcBef>
                <a:spcPts val="0"/>
              </a:spcBef>
              <a:spcAft>
                <a:spcPts val="0"/>
              </a:spcAft>
              <a:buFont typeface="Arial" pitchFamily="34" charset="0"/>
              <a:buChar char="•"/>
              <a:tabLst>
                <a:tab pos="266700" algn="l"/>
                <a:tab pos="533400" algn="l"/>
              </a:tabLst>
            </a:pPr>
            <a:r>
              <a:rPr lang="en-GB" sz="1800" dirty="0">
                <a:solidFill>
                  <a:srgbClr val="005695"/>
                </a:solidFill>
                <a:latin typeface="Georgia"/>
                <a:ea typeface="+mn-ea"/>
              </a:rPr>
              <a:t> Mastic sealants shall </a:t>
            </a:r>
            <a:r>
              <a:rPr lang="en-GB" sz="1800" b="1" dirty="0">
                <a:solidFill>
                  <a:srgbClr val="005695"/>
                </a:solidFill>
                <a:latin typeface="Georgia"/>
                <a:ea typeface="+mn-ea"/>
              </a:rPr>
              <a:t>always</a:t>
            </a:r>
            <a:r>
              <a:rPr lang="en-GB" sz="1800" dirty="0">
                <a:solidFill>
                  <a:srgbClr val="005695"/>
                </a:solidFill>
                <a:latin typeface="Georgia"/>
                <a:ea typeface="+mn-ea"/>
              </a:rPr>
              <a:t> be supported by a secondary seal and all details shall be  fully weatherproof</a:t>
            </a:r>
          </a:p>
          <a:p>
            <a:pPr eaLnBrk="1" fontAlgn="auto" hangingPunct="1">
              <a:spcBef>
                <a:spcPts val="0"/>
              </a:spcBef>
              <a:spcAft>
                <a:spcPts val="0"/>
              </a:spcAft>
            </a:pPr>
            <a:r>
              <a:rPr lang="en-GB" sz="1800" dirty="0" err="1">
                <a:solidFill>
                  <a:srgbClr val="005695"/>
                </a:solidFill>
                <a:latin typeface="Georgia"/>
                <a:ea typeface="+mn-ea"/>
              </a:rPr>
              <a:t>i</a:t>
            </a:r>
            <a:r>
              <a:rPr lang="en-GB" sz="1800" dirty="0">
                <a:solidFill>
                  <a:srgbClr val="005695"/>
                </a:solidFill>
                <a:latin typeface="Georgia"/>
                <a:ea typeface="+mn-ea"/>
              </a:rPr>
              <a:t>.	</a:t>
            </a:r>
            <a:r>
              <a:rPr lang="en-GB" sz="1400" dirty="0">
                <a:solidFill>
                  <a:srgbClr val="005695"/>
                </a:solidFill>
                <a:latin typeface="Georgia"/>
                <a:ea typeface="+mn-ea"/>
              </a:rPr>
              <a:t>System base detail (including below </a:t>
            </a:r>
            <a:r>
              <a:rPr lang="en-GB" sz="1400" dirty="0" err="1">
                <a:solidFill>
                  <a:srgbClr val="005695"/>
                </a:solidFill>
                <a:latin typeface="Georgia"/>
                <a:ea typeface="+mn-ea"/>
              </a:rPr>
              <a:t>dpc</a:t>
            </a:r>
            <a:r>
              <a:rPr lang="en-GB" sz="1400" dirty="0">
                <a:solidFill>
                  <a:srgbClr val="005695"/>
                </a:solidFill>
                <a:latin typeface="Georgia"/>
                <a:ea typeface="+mn-ea"/>
              </a:rPr>
              <a:t>)</a:t>
            </a:r>
          </a:p>
          <a:p>
            <a:pPr eaLnBrk="1" fontAlgn="auto" hangingPunct="1">
              <a:spcBef>
                <a:spcPts val="0"/>
              </a:spcBef>
              <a:spcAft>
                <a:spcPts val="0"/>
              </a:spcAft>
            </a:pPr>
            <a:r>
              <a:rPr lang="en-GB" sz="1400" dirty="0">
                <a:solidFill>
                  <a:srgbClr val="005695"/>
                </a:solidFill>
                <a:latin typeface="Georgia"/>
                <a:ea typeface="+mn-ea"/>
              </a:rPr>
              <a:t>ii.	Window/door reveals/heads</a:t>
            </a:r>
          </a:p>
          <a:p>
            <a:pPr eaLnBrk="1" fontAlgn="auto" hangingPunct="1">
              <a:spcBef>
                <a:spcPts val="0"/>
              </a:spcBef>
              <a:spcAft>
                <a:spcPts val="0"/>
              </a:spcAft>
            </a:pPr>
            <a:r>
              <a:rPr lang="en-GB" sz="1400" dirty="0">
                <a:solidFill>
                  <a:srgbClr val="005695"/>
                </a:solidFill>
                <a:latin typeface="Georgia"/>
                <a:ea typeface="+mn-ea"/>
              </a:rPr>
              <a:t>iii.	 System/</a:t>
            </a:r>
            <a:r>
              <a:rPr lang="en-GB" sz="1400" dirty="0" err="1">
                <a:solidFill>
                  <a:srgbClr val="005695"/>
                </a:solidFill>
                <a:latin typeface="Georgia"/>
                <a:ea typeface="+mn-ea"/>
              </a:rPr>
              <a:t>cill</a:t>
            </a:r>
            <a:r>
              <a:rPr lang="en-GB" sz="1400" dirty="0">
                <a:solidFill>
                  <a:srgbClr val="005695"/>
                </a:solidFill>
                <a:latin typeface="Georgia"/>
                <a:ea typeface="+mn-ea"/>
              </a:rPr>
              <a:t> interfaces (incl. overhang requirements/</a:t>
            </a:r>
            <a:r>
              <a:rPr lang="en-GB" sz="1400" dirty="0" err="1">
                <a:solidFill>
                  <a:srgbClr val="005695"/>
                </a:solidFill>
                <a:latin typeface="Georgia"/>
                <a:ea typeface="+mn-ea"/>
              </a:rPr>
              <a:t>weepholes</a:t>
            </a:r>
            <a:r>
              <a:rPr lang="en-GB" sz="1400" dirty="0">
                <a:solidFill>
                  <a:srgbClr val="005695"/>
                </a:solidFill>
                <a:latin typeface="Georgia"/>
                <a:ea typeface="+mn-ea"/>
              </a:rPr>
              <a:t>/thermal movement)</a:t>
            </a:r>
          </a:p>
          <a:p>
            <a:pPr eaLnBrk="1" fontAlgn="auto" hangingPunct="1">
              <a:spcBef>
                <a:spcPts val="0"/>
              </a:spcBef>
              <a:spcAft>
                <a:spcPts val="0"/>
              </a:spcAft>
            </a:pPr>
            <a:r>
              <a:rPr lang="en-GB" sz="1400" dirty="0">
                <a:solidFill>
                  <a:srgbClr val="005695"/>
                </a:solidFill>
                <a:latin typeface="Georgia"/>
                <a:ea typeface="+mn-ea"/>
              </a:rPr>
              <a:t>iv.	Surface fixtures (structurally sound)</a:t>
            </a:r>
          </a:p>
          <a:p>
            <a:pPr eaLnBrk="1" fontAlgn="auto" hangingPunct="1">
              <a:spcBef>
                <a:spcPts val="0"/>
              </a:spcBef>
              <a:spcAft>
                <a:spcPts val="0"/>
              </a:spcAft>
            </a:pPr>
            <a:r>
              <a:rPr lang="en-GB" sz="1400" dirty="0">
                <a:solidFill>
                  <a:srgbClr val="005695"/>
                </a:solidFill>
                <a:latin typeface="Georgia"/>
                <a:ea typeface="+mn-ea"/>
              </a:rPr>
              <a:t>v.	Penetrations through the system</a:t>
            </a:r>
          </a:p>
          <a:p>
            <a:pPr eaLnBrk="1" fontAlgn="auto" hangingPunct="1">
              <a:spcBef>
                <a:spcPts val="0"/>
              </a:spcBef>
              <a:spcAft>
                <a:spcPts val="0"/>
              </a:spcAft>
            </a:pPr>
            <a:r>
              <a:rPr lang="en-GB" sz="1400" dirty="0">
                <a:solidFill>
                  <a:srgbClr val="005695"/>
                </a:solidFill>
                <a:latin typeface="Georgia"/>
                <a:ea typeface="+mn-ea"/>
              </a:rPr>
              <a:t>vi.	Interfaces with roof soffits, flat roofs, conservatory roofs etc</a:t>
            </a:r>
          </a:p>
          <a:p>
            <a:pPr marL="400050" indent="-400050" eaLnBrk="1" fontAlgn="auto" hangingPunct="1">
              <a:spcBef>
                <a:spcPts val="0"/>
              </a:spcBef>
              <a:spcAft>
                <a:spcPts val="0"/>
              </a:spcAft>
              <a:buFontTx/>
              <a:buAutoNum type="romanLcPeriod" startAt="7"/>
            </a:pPr>
            <a:r>
              <a:rPr lang="en-GB" sz="1400" dirty="0">
                <a:solidFill>
                  <a:srgbClr val="005695"/>
                </a:solidFill>
                <a:latin typeface="Georgia"/>
                <a:ea typeface="+mn-ea"/>
              </a:rPr>
              <a:t>            Detailing and sealing around vents/flues, meters and other heating related structures/pipe work.</a:t>
            </a:r>
          </a:p>
          <a:p>
            <a:pPr marL="400050" indent="-400050" eaLnBrk="1" fontAlgn="auto" hangingPunct="1">
              <a:spcBef>
                <a:spcPts val="0"/>
              </a:spcBef>
              <a:spcAft>
                <a:spcPts val="0"/>
              </a:spcAft>
            </a:pPr>
            <a:endParaRPr lang="en-GB" sz="1000" dirty="0">
              <a:solidFill>
                <a:srgbClr val="005695"/>
              </a:solidFill>
              <a:latin typeface="Georgia"/>
              <a:ea typeface="+mn-ea"/>
            </a:endParaRPr>
          </a:p>
          <a:p>
            <a:pPr marL="266700" indent="-266700" eaLnBrk="1" fontAlgn="auto" hangingPunct="1">
              <a:spcBef>
                <a:spcPts val="0"/>
              </a:spcBef>
              <a:spcAft>
                <a:spcPts val="0"/>
              </a:spcAft>
            </a:pPr>
            <a:r>
              <a:rPr lang="en-GB" sz="1800" dirty="0">
                <a:solidFill>
                  <a:srgbClr val="005695"/>
                </a:solidFill>
                <a:latin typeface="Georgia"/>
                <a:ea typeface="+mn-ea"/>
              </a:rPr>
              <a:t>•   </a:t>
            </a:r>
            <a:r>
              <a:rPr lang="en-GB" sz="1600" dirty="0">
                <a:solidFill>
                  <a:srgbClr val="005695"/>
                </a:solidFill>
                <a:latin typeface="Georgia"/>
                <a:ea typeface="+mn-ea"/>
              </a:rPr>
              <a:t>Details installed to minimise risks of cold bridging, removing/relocating/extending to allow continuity of insulation </a:t>
            </a:r>
            <a:r>
              <a:rPr lang="en-GB" sz="1600" b="1" dirty="0">
                <a:solidFill>
                  <a:srgbClr val="005695"/>
                </a:solidFill>
                <a:latin typeface="Georgia"/>
                <a:ea typeface="+mn-ea"/>
              </a:rPr>
              <a:t>in all cases if  feasible </a:t>
            </a:r>
            <a:r>
              <a:rPr lang="en-GB" sz="1600" dirty="0">
                <a:solidFill>
                  <a:srgbClr val="005695"/>
                </a:solidFill>
                <a:latin typeface="Georgia"/>
                <a:ea typeface="+mn-ea"/>
              </a:rPr>
              <a:t>e.g. rooflines, meter boxes, </a:t>
            </a:r>
            <a:r>
              <a:rPr lang="en-GB" sz="1600" dirty="0" err="1">
                <a:solidFill>
                  <a:srgbClr val="005695"/>
                </a:solidFill>
                <a:latin typeface="Georgia"/>
                <a:ea typeface="+mn-ea"/>
              </a:rPr>
              <a:t>pipework</a:t>
            </a:r>
            <a:r>
              <a:rPr lang="en-GB" sz="1600" dirty="0">
                <a:solidFill>
                  <a:srgbClr val="005695"/>
                </a:solidFill>
                <a:latin typeface="Georgia"/>
                <a:ea typeface="+mn-ea"/>
              </a:rPr>
              <a:t>, flues</a:t>
            </a:r>
          </a:p>
          <a:p>
            <a:pPr marL="266700" indent="-266700" eaLnBrk="1" fontAlgn="auto" hangingPunct="1">
              <a:spcBef>
                <a:spcPts val="0"/>
              </a:spcBef>
              <a:spcAft>
                <a:spcPts val="0"/>
              </a:spcAft>
            </a:pPr>
            <a:endParaRPr lang="en-GB" sz="800" dirty="0">
              <a:solidFill>
                <a:srgbClr val="005695"/>
              </a:solidFill>
              <a:latin typeface="Georgia"/>
              <a:ea typeface="+mn-ea"/>
            </a:endParaRPr>
          </a:p>
          <a:p>
            <a:pPr eaLnBrk="1" fontAlgn="auto" hangingPunct="1">
              <a:spcBef>
                <a:spcPts val="0"/>
              </a:spcBef>
              <a:spcAft>
                <a:spcPts val="0"/>
              </a:spcAft>
            </a:pPr>
            <a:r>
              <a:rPr lang="en-GB" sz="1200" dirty="0">
                <a:solidFill>
                  <a:srgbClr val="005695"/>
                </a:solidFill>
                <a:latin typeface="Georgia"/>
                <a:ea typeface="+mn-ea"/>
              </a:rPr>
              <a:t>•      </a:t>
            </a:r>
            <a:r>
              <a:rPr lang="en-GB" sz="1600" dirty="0">
                <a:solidFill>
                  <a:srgbClr val="005695"/>
                </a:solidFill>
                <a:latin typeface="Georgia"/>
                <a:ea typeface="+mn-ea"/>
              </a:rPr>
              <a:t>Photographic evidence of key stages of the installation is prepared and retained</a:t>
            </a:r>
          </a:p>
          <a:p>
            <a:pPr eaLnBrk="1" fontAlgn="auto" hangingPunct="1">
              <a:spcBef>
                <a:spcPts val="0"/>
              </a:spcBef>
              <a:spcAft>
                <a:spcPts val="0"/>
              </a:spcAft>
            </a:pPr>
            <a:endParaRPr lang="en-GB" sz="800" dirty="0">
              <a:solidFill>
                <a:srgbClr val="005695"/>
              </a:solidFill>
              <a:latin typeface="Georgia"/>
              <a:ea typeface="+mn-ea"/>
            </a:endParaRPr>
          </a:p>
          <a:p>
            <a:pPr eaLnBrk="1" fontAlgn="auto" hangingPunct="1">
              <a:spcBef>
                <a:spcPts val="0"/>
              </a:spcBef>
              <a:spcAft>
                <a:spcPts val="0"/>
              </a:spcAft>
              <a:buFont typeface="Arial" pitchFamily="34" charset="0"/>
              <a:buChar char="•"/>
            </a:pPr>
            <a:r>
              <a:rPr lang="en-GB" sz="1600" dirty="0">
                <a:solidFill>
                  <a:srgbClr val="005695"/>
                </a:solidFill>
                <a:latin typeface="Georgia"/>
                <a:ea typeface="+mn-ea"/>
              </a:rPr>
              <a:t>    Close up photographs of representative examples of all moisture and thermally sensitive details.</a:t>
            </a:r>
          </a:p>
          <a:p>
            <a:pPr eaLnBrk="1" fontAlgn="auto" hangingPunct="1">
              <a:spcBef>
                <a:spcPts val="0"/>
              </a:spcBef>
              <a:spcAft>
                <a:spcPts val="0"/>
              </a:spcAft>
              <a:buFont typeface="Arial" pitchFamily="34" charset="0"/>
              <a:buChar char="•"/>
            </a:pPr>
            <a:endParaRPr lang="en-GB" sz="800" dirty="0">
              <a:solidFill>
                <a:srgbClr val="005695"/>
              </a:solidFill>
              <a:latin typeface="Georgia"/>
              <a:ea typeface="+mn-ea"/>
            </a:endParaRPr>
          </a:p>
          <a:p>
            <a:pPr marL="266700" indent="-266700" eaLnBrk="1" fontAlgn="auto" hangingPunct="1">
              <a:spcBef>
                <a:spcPts val="0"/>
              </a:spcBef>
              <a:spcAft>
                <a:spcPts val="0"/>
              </a:spcAft>
            </a:pPr>
            <a:r>
              <a:rPr lang="en-GB" sz="1200" dirty="0">
                <a:solidFill>
                  <a:srgbClr val="005695"/>
                </a:solidFill>
                <a:latin typeface="Georgia"/>
                <a:ea typeface="+mn-ea"/>
              </a:rPr>
              <a:t>•      </a:t>
            </a:r>
            <a:r>
              <a:rPr lang="en-GB" sz="1600" dirty="0">
                <a:solidFill>
                  <a:srgbClr val="005695"/>
                </a:solidFill>
                <a:latin typeface="Georgia"/>
                <a:ea typeface="+mn-ea"/>
              </a:rPr>
              <a:t>Installations in accordance with specification  ensuring safety and operation of fuel burning app</a:t>
            </a:r>
          </a:p>
          <a:p>
            <a:pPr marL="266700" indent="-266700" eaLnBrk="1" fontAlgn="auto" hangingPunct="1">
              <a:spcBef>
                <a:spcPts val="0"/>
              </a:spcBef>
              <a:spcAft>
                <a:spcPts val="0"/>
              </a:spcAft>
            </a:pPr>
            <a:r>
              <a:rPr lang="en-GB" sz="800" dirty="0">
                <a:solidFill>
                  <a:srgbClr val="005695"/>
                </a:solidFill>
                <a:latin typeface="Georgia"/>
                <a:ea typeface="+mn-ea"/>
              </a:rPr>
              <a:t> </a:t>
            </a:r>
          </a:p>
          <a:p>
            <a:pPr marL="266700" indent="-266700" eaLnBrk="1" fontAlgn="auto" hangingPunct="1">
              <a:spcBef>
                <a:spcPts val="0"/>
              </a:spcBef>
              <a:spcAft>
                <a:spcPts val="0"/>
              </a:spcAft>
            </a:pPr>
            <a:r>
              <a:rPr lang="en-GB" sz="1200" dirty="0">
                <a:solidFill>
                  <a:srgbClr val="005695"/>
                </a:solidFill>
                <a:latin typeface="Georgia"/>
                <a:ea typeface="+mn-ea"/>
              </a:rPr>
              <a:t>•     </a:t>
            </a:r>
            <a:r>
              <a:rPr lang="en-GB" sz="1600" dirty="0">
                <a:solidFill>
                  <a:srgbClr val="005695"/>
                </a:solidFill>
                <a:latin typeface="Georgia"/>
                <a:ea typeface="+mn-ea"/>
              </a:rPr>
              <a:t>Ventilation of the building no worse following installation of measure than prior to installation  measure  This may require additional ventilation. (see also A.5)</a:t>
            </a:r>
          </a:p>
        </p:txBody>
      </p:sp>
    </p:spTree>
    <p:extLst>
      <p:ext uri="{BB962C8B-B14F-4D97-AF65-F5344CB8AC3E}">
        <p14:creationId xmlns:p14="http://schemas.microsoft.com/office/powerpoint/2010/main" val="7957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8" end="1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288" y="2447797"/>
            <a:ext cx="5446395" cy="496570"/>
          </a:xfrm>
          <a:prstGeom prst="rect">
            <a:avLst/>
          </a:prstGeom>
        </p:spPr>
        <p:txBody>
          <a:bodyPr vert="horz" wrap="square" lIns="0" tIns="0" rIns="0" bIns="0" rtlCol="0">
            <a:spAutoFit/>
          </a:bodyPr>
          <a:lstStyle/>
          <a:p>
            <a:pPr marL="12700">
              <a:lnSpc>
                <a:spcPct val="100000"/>
              </a:lnSpc>
            </a:pPr>
            <a:r>
              <a:rPr sz="3200" spc="-90" dirty="0">
                <a:solidFill>
                  <a:srgbClr val="0C2B5A"/>
                </a:solidFill>
              </a:rPr>
              <a:t>CONSTRUCTION</a:t>
            </a:r>
            <a:r>
              <a:rPr sz="3200" spc="-285" dirty="0">
                <a:solidFill>
                  <a:srgbClr val="0C2B5A"/>
                </a:solidFill>
              </a:rPr>
              <a:t> </a:t>
            </a:r>
            <a:r>
              <a:rPr sz="3200" spc="-90" dirty="0">
                <a:solidFill>
                  <a:srgbClr val="0C2B5A"/>
                </a:solidFill>
              </a:rPr>
              <a:t>PRIORITIES</a:t>
            </a:r>
            <a:endParaRPr sz="3200"/>
          </a:p>
        </p:txBody>
      </p:sp>
    </p:spTree>
    <p:extLst>
      <p:ext uri="{BB962C8B-B14F-4D97-AF65-F5344CB8AC3E}">
        <p14:creationId xmlns:p14="http://schemas.microsoft.com/office/powerpoint/2010/main" val="1099980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GB" sz="3200" dirty="0">
                <a:latin typeface="Arial" pitchFamily="34" charset="0"/>
                <a:cs typeface="Arial" pitchFamily="34" charset="0"/>
              </a:rPr>
              <a:t>Changes to Ventilation requirement</a:t>
            </a:r>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pic>
        <p:nvPicPr>
          <p:cNvPr id="3075" name="Picture 3"/>
          <p:cNvPicPr>
            <a:picLocks noChangeAspect="1" noChangeArrowheads="1"/>
          </p:cNvPicPr>
          <p:nvPr/>
        </p:nvPicPr>
        <p:blipFill>
          <a:blip r:embed="rId2" cstate="print"/>
          <a:srcRect/>
          <a:stretch>
            <a:fillRect/>
          </a:stretch>
        </p:blipFill>
        <p:spPr bwMode="auto">
          <a:xfrm>
            <a:off x="0" y="1396999"/>
            <a:ext cx="8166100" cy="2222501"/>
          </a:xfrm>
          <a:prstGeom prst="rect">
            <a:avLst/>
          </a:prstGeom>
          <a:noFill/>
          <a:ln w="9525">
            <a:noFill/>
            <a:miter lim="800000"/>
            <a:headEnd/>
            <a:tailEnd/>
          </a:ln>
        </p:spPr>
      </p:pic>
      <p:sp>
        <p:nvSpPr>
          <p:cNvPr id="8" name="Rectangle 7"/>
          <p:cNvSpPr/>
          <p:nvPr/>
        </p:nvSpPr>
        <p:spPr>
          <a:xfrm>
            <a:off x="0" y="3956546"/>
            <a:ext cx="9144000" cy="2308324"/>
          </a:xfrm>
          <a:prstGeom prst="rect">
            <a:avLst/>
          </a:prstGeom>
        </p:spPr>
        <p:txBody>
          <a:bodyPr wrap="square">
            <a:spAutoFit/>
          </a:bodyPr>
          <a:lstStyle/>
          <a:p>
            <a:pPr eaLnBrk="1" fontAlgn="auto" hangingPunct="1">
              <a:spcBef>
                <a:spcPts val="0"/>
              </a:spcBef>
              <a:spcAft>
                <a:spcPts val="0"/>
              </a:spcAft>
            </a:pPr>
            <a:r>
              <a:rPr lang="en-GB" sz="1600" b="1" dirty="0">
                <a:solidFill>
                  <a:srgbClr val="005695"/>
                </a:solidFill>
                <a:latin typeface="Georgia"/>
                <a:ea typeface="+mn-ea"/>
              </a:rPr>
              <a:t>A.5.3 Continuous Extract Ventilation</a:t>
            </a:r>
          </a:p>
          <a:p>
            <a:pPr eaLnBrk="1" fontAlgn="auto" hangingPunct="1">
              <a:spcBef>
                <a:spcPts val="0"/>
              </a:spcBef>
              <a:spcAft>
                <a:spcPts val="0"/>
              </a:spcAft>
            </a:pPr>
            <a:r>
              <a:rPr lang="en-GB" sz="1600" dirty="0">
                <a:solidFill>
                  <a:srgbClr val="005695"/>
                </a:solidFill>
                <a:latin typeface="Georgia"/>
                <a:ea typeface="+mn-ea"/>
              </a:rPr>
              <a:t>Evidence of condensation within the unimproved building, or the installation of measure(s) is intended to lower the air permeability of the building envelope below 5 m3/m2h @ 50 Pa (or is likely to do so) intermittent extract ventilation not sufficient. </a:t>
            </a:r>
          </a:p>
          <a:p>
            <a:pPr eaLnBrk="1" fontAlgn="auto" hangingPunct="1">
              <a:spcBef>
                <a:spcPts val="0"/>
              </a:spcBef>
              <a:spcAft>
                <a:spcPts val="0"/>
              </a:spcAft>
            </a:pPr>
            <a:endParaRPr lang="en-GB" sz="1600" dirty="0">
              <a:solidFill>
                <a:srgbClr val="005695"/>
              </a:solidFill>
              <a:latin typeface="Georgia"/>
              <a:ea typeface="+mn-ea"/>
            </a:endParaRPr>
          </a:p>
          <a:p>
            <a:pPr eaLnBrk="1" fontAlgn="auto" hangingPunct="1">
              <a:spcBef>
                <a:spcPts val="0"/>
              </a:spcBef>
              <a:spcAft>
                <a:spcPts val="0"/>
              </a:spcAft>
            </a:pPr>
            <a:r>
              <a:rPr lang="en-GB" sz="1600" dirty="0">
                <a:solidFill>
                  <a:srgbClr val="005695"/>
                </a:solidFill>
                <a:latin typeface="Georgia"/>
                <a:ea typeface="+mn-ea"/>
              </a:rPr>
              <a:t>Recommended that EEM include provision background ventilation as above combined with continuous extract ventilation from wet rooms (with intermittent boost). In these cases it is necessary that the provision of ventilation be consistent with the guidance and minimum levels of extract and supply ventilation specified in Table A.6.</a:t>
            </a:r>
          </a:p>
        </p:txBody>
      </p:sp>
    </p:spTree>
    <p:extLst>
      <p:ext uri="{BB962C8B-B14F-4D97-AF65-F5344CB8AC3E}">
        <p14:creationId xmlns:p14="http://schemas.microsoft.com/office/powerpoint/2010/main" val="36311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GB" sz="3200" dirty="0">
                <a:latin typeface="Arial" pitchFamily="34" charset="0"/>
                <a:cs typeface="Arial" pitchFamily="34" charset="0"/>
              </a:rPr>
              <a:t>Changes to Ventilation requirement</a:t>
            </a:r>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pic>
        <p:nvPicPr>
          <p:cNvPr id="4098" name="Picture 2"/>
          <p:cNvPicPr>
            <a:picLocks noChangeAspect="1" noChangeArrowheads="1"/>
          </p:cNvPicPr>
          <p:nvPr/>
        </p:nvPicPr>
        <p:blipFill>
          <a:blip r:embed="rId2" cstate="print"/>
          <a:srcRect/>
          <a:stretch>
            <a:fillRect/>
          </a:stretch>
        </p:blipFill>
        <p:spPr bwMode="auto">
          <a:xfrm>
            <a:off x="0" y="1393371"/>
            <a:ext cx="9144000" cy="2365829"/>
          </a:xfrm>
          <a:prstGeom prst="rect">
            <a:avLst/>
          </a:prstGeom>
          <a:noFill/>
          <a:ln w="9525">
            <a:noFill/>
            <a:miter lim="800000"/>
            <a:headEnd/>
            <a:tailEnd/>
          </a:ln>
        </p:spPr>
      </p:pic>
      <p:sp>
        <p:nvSpPr>
          <p:cNvPr id="9" name="Rectangle 8"/>
          <p:cNvSpPr/>
          <p:nvPr/>
        </p:nvSpPr>
        <p:spPr>
          <a:xfrm>
            <a:off x="0" y="2130485"/>
            <a:ext cx="9144000" cy="4339650"/>
          </a:xfrm>
          <a:prstGeom prst="rect">
            <a:avLst/>
          </a:prstGeom>
        </p:spPr>
        <p:txBody>
          <a:bodyPr wrap="square">
            <a:spAutoFit/>
          </a:bodyPr>
          <a:lstStyle/>
          <a:p>
            <a:pPr eaLnBrk="1" fontAlgn="auto" hangingPunct="1">
              <a:spcBef>
                <a:spcPts val="0"/>
              </a:spcBef>
              <a:spcAft>
                <a:spcPts val="0"/>
              </a:spcAft>
            </a:pPr>
            <a:r>
              <a:rPr lang="en-GB" sz="1800" dirty="0">
                <a:solidFill>
                  <a:srgbClr val="005695"/>
                </a:solidFill>
                <a:latin typeface="Georgia"/>
                <a:ea typeface="+mn-ea"/>
              </a:rPr>
              <a:t>.5.4 Permitted exclusions</a:t>
            </a:r>
          </a:p>
          <a:p>
            <a:pPr eaLnBrk="1" fontAlgn="auto" hangingPunct="1">
              <a:spcBef>
                <a:spcPts val="0"/>
              </a:spcBef>
              <a:spcAft>
                <a:spcPts val="0"/>
              </a:spcAft>
            </a:pPr>
            <a:r>
              <a:rPr lang="en-GB" sz="1600" dirty="0">
                <a:solidFill>
                  <a:srgbClr val="005695"/>
                </a:solidFill>
                <a:latin typeface="Georgia"/>
                <a:ea typeface="+mn-ea"/>
              </a:rPr>
              <a:t>Where there is no evidence of condensation within the unimproved dwelling and it can be demonstrated by fan pressurisation testing in accordance with IS EN 13829:200 ‘Thermal performance of buildings: determination of air permeability of buildings: fan pressurisation method’ or </a:t>
            </a:r>
            <a:r>
              <a:rPr lang="en-GB" sz="1600" dirty="0" err="1">
                <a:solidFill>
                  <a:srgbClr val="005695"/>
                </a:solidFill>
                <a:latin typeface="Georgia"/>
                <a:ea typeface="+mn-ea"/>
              </a:rPr>
              <a:t>ATTMA</a:t>
            </a:r>
            <a:r>
              <a:rPr lang="en-GB" sz="1600" dirty="0">
                <a:solidFill>
                  <a:srgbClr val="005695"/>
                </a:solidFill>
                <a:latin typeface="Georgia"/>
                <a:ea typeface="+mn-ea"/>
              </a:rPr>
              <a:t> Technical Standard 1 ‘Measuring air permeability of building envelopes’ before and after the installation of measure(s), that the air permeability of the building envelope has not been lowered by the installation, then the existing ventilation need not be upgraded. </a:t>
            </a:r>
          </a:p>
          <a:p>
            <a:pPr eaLnBrk="1" fontAlgn="auto" hangingPunct="1">
              <a:spcBef>
                <a:spcPts val="0"/>
              </a:spcBef>
              <a:spcAft>
                <a:spcPts val="0"/>
              </a:spcAft>
            </a:pPr>
            <a:endParaRPr lang="en-GB" sz="1600" dirty="0">
              <a:solidFill>
                <a:srgbClr val="005695"/>
              </a:solidFill>
              <a:latin typeface="Georgia"/>
              <a:ea typeface="+mn-ea"/>
            </a:endParaRPr>
          </a:p>
          <a:p>
            <a:pPr eaLnBrk="1" fontAlgn="auto" hangingPunct="1">
              <a:spcBef>
                <a:spcPts val="0"/>
              </a:spcBef>
              <a:spcAft>
                <a:spcPts val="0"/>
              </a:spcAft>
            </a:pPr>
            <a:r>
              <a:rPr lang="en-GB" sz="1600" dirty="0">
                <a:solidFill>
                  <a:srgbClr val="005695"/>
                </a:solidFill>
                <a:latin typeface="Georgia"/>
                <a:ea typeface="+mn-ea"/>
              </a:rPr>
              <a:t>Similarly, if it can be demonstrated by one of the same methods, that the air permeability of the building envelope after the installation of measure(s) is not less than 5 m3/m2h @ 50 Pa then intermittent extract ventilation is acceptable and continuous extract ventilation need not be provided.</a:t>
            </a:r>
          </a:p>
          <a:p>
            <a:pPr eaLnBrk="1" fontAlgn="auto" hangingPunct="1">
              <a:spcBef>
                <a:spcPts val="0"/>
              </a:spcBef>
              <a:spcAft>
                <a:spcPts val="0"/>
              </a:spcAft>
            </a:pPr>
            <a:endParaRPr lang="en-GB" sz="1600" dirty="0">
              <a:solidFill>
                <a:srgbClr val="005695"/>
              </a:solidFill>
              <a:latin typeface="Georgia"/>
              <a:ea typeface="+mn-ea"/>
            </a:endParaRPr>
          </a:p>
          <a:p>
            <a:pPr eaLnBrk="1" fontAlgn="auto" hangingPunct="1">
              <a:spcBef>
                <a:spcPts val="0"/>
              </a:spcBef>
              <a:spcAft>
                <a:spcPts val="0"/>
              </a:spcAft>
            </a:pPr>
            <a:r>
              <a:rPr lang="en-GB" sz="1600" dirty="0">
                <a:solidFill>
                  <a:srgbClr val="005695"/>
                </a:solidFill>
                <a:latin typeface="Georgia"/>
                <a:ea typeface="+mn-ea"/>
              </a:rPr>
              <a:t>NOTE It is anticipated that during the lifetime of this edition of PAS 2030, new specifications and guidance on the provision and maintenance of appropriate ventilation in existing buildings, will be developed. Users of PAS 2030 are strongly encouraged to periodically check for updated information as to progress, with the BSI PAS 2030 web-pages</a:t>
            </a:r>
            <a:r>
              <a:rPr lang="en-GB" sz="1800" dirty="0">
                <a:solidFill>
                  <a:srgbClr val="005695"/>
                </a:solidFill>
                <a:latin typeface="Georgia"/>
                <a:ea typeface="+mn-ea"/>
              </a:rPr>
              <a:t>.</a:t>
            </a:r>
          </a:p>
        </p:txBody>
      </p:sp>
      <p:sp>
        <p:nvSpPr>
          <p:cNvPr id="10" name="Rectangle 9"/>
          <p:cNvSpPr/>
          <p:nvPr/>
        </p:nvSpPr>
        <p:spPr>
          <a:xfrm>
            <a:off x="264842" y="1504434"/>
            <a:ext cx="2608406" cy="369332"/>
          </a:xfrm>
          <a:prstGeom prst="rect">
            <a:avLst/>
          </a:prstGeom>
        </p:spPr>
        <p:txBody>
          <a:bodyPr wrap="none">
            <a:spAutoFit/>
          </a:bodyPr>
          <a:lstStyle/>
          <a:p>
            <a:pPr eaLnBrk="1" fontAlgn="auto" hangingPunct="1">
              <a:spcBef>
                <a:spcPts val="0"/>
              </a:spcBef>
              <a:spcAft>
                <a:spcPts val="0"/>
              </a:spcAft>
            </a:pPr>
            <a:r>
              <a:rPr lang="en-GB" sz="1800" b="1" dirty="0">
                <a:solidFill>
                  <a:srgbClr val="005695"/>
                </a:solidFill>
                <a:ea typeface="+mn-ea"/>
                <a:cs typeface="Arial" pitchFamily="34" charset="0"/>
              </a:rPr>
              <a:t>Permitted Exclusions:</a:t>
            </a:r>
            <a:endParaRPr lang="en-GB" sz="1800" b="1" dirty="0">
              <a:solidFill>
                <a:srgbClr val="005695"/>
              </a:solidFill>
              <a:latin typeface="Georgia"/>
              <a:ea typeface="+mn-ea"/>
            </a:endParaRPr>
          </a:p>
        </p:txBody>
      </p:sp>
    </p:spTree>
    <p:extLst>
      <p:ext uri="{BB962C8B-B14F-4D97-AF65-F5344CB8AC3E}">
        <p14:creationId xmlns:p14="http://schemas.microsoft.com/office/powerpoint/2010/main" val="11840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subTnLst>
                                    <p:set>
                                      <p:cBhvr override="childStyle">
                                        <p:cTn dur="1" fill="hold" display="0" masterRel="nextClick" afterEffect="1"/>
                                        <p:tgtEl>
                                          <p:spTgt spid="409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900" y="324182"/>
            <a:ext cx="7374873" cy="950107"/>
          </a:xfrm>
        </p:spPr>
        <p:txBody>
          <a:bodyPr>
            <a:noAutofit/>
          </a:bodyPr>
          <a:lstStyle/>
          <a:p>
            <a:pPr algn="l"/>
            <a:r>
              <a:rPr lang="en-GB" sz="3200" dirty="0">
                <a:latin typeface="Arial" pitchFamily="34" charset="0"/>
                <a:cs typeface="Arial" pitchFamily="34" charset="0"/>
              </a:rPr>
              <a:t>Carding and sub contract labour</a:t>
            </a:r>
          </a:p>
        </p:txBody>
      </p:sp>
      <p:sp>
        <p:nvSpPr>
          <p:cNvPr id="2" name="Content Placeholder 1"/>
          <p:cNvSpPr>
            <a:spLocks noGrp="1"/>
          </p:cNvSpPr>
          <p:nvPr>
            <p:ph idx="1"/>
          </p:nvPr>
        </p:nvSpPr>
        <p:spPr>
          <a:xfrm>
            <a:off x="184150" y="1511300"/>
            <a:ext cx="6089650" cy="5054600"/>
          </a:xfrm>
        </p:spPr>
        <p:txBody>
          <a:bodyPr>
            <a:normAutofit/>
          </a:bodyPr>
          <a:lstStyle/>
          <a:p>
            <a:pPr marL="0" indent="0"/>
            <a:r>
              <a:rPr lang="en-GB" sz="1800" dirty="0">
                <a:latin typeface="Arial" pitchFamily="34" charset="0"/>
                <a:cs typeface="Arial" pitchFamily="34" charset="0"/>
              </a:rPr>
              <a:t> Increase in carding requirements for operatives</a:t>
            </a:r>
          </a:p>
          <a:p>
            <a:pPr marL="0" indent="0"/>
            <a:r>
              <a:rPr lang="en-GB" sz="1700" dirty="0">
                <a:latin typeface="Arial" pitchFamily="34" charset="0"/>
                <a:cs typeface="Arial" pitchFamily="34" charset="0"/>
              </a:rPr>
              <a:t> </a:t>
            </a:r>
            <a:r>
              <a:rPr lang="en-GB" sz="1800" dirty="0">
                <a:latin typeface="Arial" pitchFamily="34" charset="0"/>
                <a:cs typeface="Arial" pitchFamily="34" charset="0"/>
              </a:rPr>
              <a:t>From 1 per site to 1 in 4 minimum and all supervisors</a:t>
            </a:r>
          </a:p>
          <a:p>
            <a:pPr marL="177800" indent="-177800"/>
            <a:r>
              <a:rPr lang="en-GB" sz="1800" dirty="0">
                <a:latin typeface="Arial" pitchFamily="34" charset="0"/>
                <a:cs typeface="Arial" pitchFamily="34" charset="0"/>
              </a:rPr>
              <a:t>Use of unskilled non PAS complaint labour not acceptable</a:t>
            </a:r>
          </a:p>
          <a:p>
            <a:pPr marL="457200" lvl="1" indent="0"/>
            <a:endParaRPr lang="en-GB" sz="1600" dirty="0">
              <a:latin typeface="Arial" pitchFamily="34" charset="0"/>
              <a:cs typeface="Arial" pitchFamily="34" charset="0"/>
            </a:endParaRPr>
          </a:p>
          <a:p>
            <a:pPr marL="457200" lvl="1" indent="0"/>
            <a:r>
              <a:rPr lang="en-GB" sz="1600" b="1" dirty="0">
                <a:latin typeface="Arial" pitchFamily="34" charset="0"/>
                <a:cs typeface="Arial" pitchFamily="34" charset="0"/>
              </a:rPr>
              <a:t>6 Engagement of subcontract installers</a:t>
            </a:r>
          </a:p>
          <a:p>
            <a:pPr marL="177800" indent="-177800" algn="just"/>
            <a:r>
              <a:rPr lang="en-GB" sz="1600" dirty="0">
                <a:latin typeface="Arial" pitchFamily="34" charset="0"/>
                <a:cs typeface="Arial" pitchFamily="34" charset="0"/>
              </a:rPr>
              <a:t> “Where installer subcontracts any part of the installation to another installer by way of a subcontract, the installer shall include in the contractual requirement that the subcontractor complies with all requirements of this PAS that are relevant to the installation related tasks to be undertaken and ensure that the subcontractor has the necessary skills and competence for the installation tasks subcontracted. </a:t>
            </a:r>
          </a:p>
          <a:p>
            <a:pPr marL="177800" indent="-177800"/>
            <a:r>
              <a:rPr lang="en-GB" sz="1600" dirty="0">
                <a:latin typeface="Arial" pitchFamily="34" charset="0"/>
                <a:cs typeface="Arial" pitchFamily="34" charset="0"/>
              </a:rPr>
              <a:t>The subcontracting installer shall retain responsibility for compliance with this PAS for all work subcontracted.”</a:t>
            </a:r>
          </a:p>
          <a:p>
            <a:pPr marL="0" indent="0"/>
            <a:endParaRPr lang="en-GB" sz="2400" dirty="0">
              <a:latin typeface="Arial" pitchFamily="34" charset="0"/>
              <a:cs typeface="Arial" pitchFamily="34" charset="0"/>
            </a:endParaRPr>
          </a:p>
          <a:p>
            <a:pPr marL="0" indent="0"/>
            <a:endParaRPr lang="en-GB" sz="2400" dirty="0">
              <a:latin typeface="Arial" pitchFamily="34" charset="0"/>
              <a:cs typeface="Arial" pitchFamily="34" charset="0"/>
            </a:endParaRPr>
          </a:p>
          <a:p>
            <a:pPr marL="0" indent="0"/>
            <a:endParaRPr lang="en-GB" sz="2400" dirty="0">
              <a:latin typeface="Arial" pitchFamily="34" charset="0"/>
              <a:cs typeface="Arial" pitchFamily="34" charset="0"/>
            </a:endParaRPr>
          </a:p>
          <a:p>
            <a:pPr marL="0" indent="0"/>
            <a:endParaRPr lang="en-GB" sz="2400" dirty="0">
              <a:latin typeface="Arial" pitchFamily="34" charset="0"/>
              <a:cs typeface="Arial" pitchFamily="34" charset="0"/>
            </a:endParaRPr>
          </a:p>
          <a:p>
            <a:pPr marL="0" indent="0">
              <a:buNone/>
            </a:pPr>
            <a:endParaRPr lang="en-GB" dirty="0"/>
          </a:p>
          <a:p>
            <a:pPr marL="0" indent="0">
              <a:buNone/>
            </a:pPr>
            <a:endParaRPr lang="en-GB" dirty="0"/>
          </a:p>
        </p:txBody>
      </p:sp>
      <p:sp>
        <p:nvSpPr>
          <p:cNvPr id="7" name="Rectangle 2"/>
          <p:cNvSpPr>
            <a:spLocks noChangeArrowheads="1"/>
          </p:cNvSpPr>
          <p:nvPr/>
        </p:nvSpPr>
        <p:spPr bwMode="auto">
          <a:xfrm>
            <a:off x="0" y="1435100"/>
            <a:ext cx="6756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362" tIns="49212" rIns="106362" bIns="49212"/>
          <a:lstStyle/>
          <a:p>
            <a:pPr eaLnBrk="1" fontAlgn="auto" hangingPunct="1">
              <a:lnSpc>
                <a:spcPct val="105000"/>
              </a:lnSpc>
              <a:spcBef>
                <a:spcPct val="10000"/>
              </a:spcBef>
              <a:spcAft>
                <a:spcPts val="0"/>
              </a:spcAft>
              <a:buClr>
                <a:srgbClr val="FFCC00"/>
              </a:buClr>
              <a:buSzPct val="70000"/>
            </a:pPr>
            <a:endParaRPr lang="en-GB" sz="2000" dirty="0">
              <a:solidFill>
                <a:srgbClr val="005695"/>
              </a:solidFill>
              <a:effectLst>
                <a:outerShdw blurRad="38100" dist="38100" dir="2700000" algn="tl">
                  <a:srgbClr val="C0C0C0"/>
                </a:outerShdw>
              </a:effectLst>
              <a:latin typeface="Frutiger 45 Light" pitchFamily="2" charset="0"/>
              <a:ea typeface="+mn-ea"/>
            </a:endParaRPr>
          </a:p>
        </p:txBody>
      </p:sp>
      <p:pic>
        <p:nvPicPr>
          <p:cNvPr id="1027" name="Picture 3"/>
          <p:cNvPicPr>
            <a:picLocks noChangeAspect="1" noChangeArrowheads="1"/>
          </p:cNvPicPr>
          <p:nvPr/>
        </p:nvPicPr>
        <p:blipFill>
          <a:blip r:embed="rId2" cstate="print">
            <a:lum bright="82000" contrast="-89000"/>
          </a:blip>
          <a:srcRect/>
          <a:stretch>
            <a:fillRect/>
          </a:stretch>
        </p:blipFill>
        <p:spPr bwMode="auto">
          <a:xfrm>
            <a:off x="6184900" y="1416050"/>
            <a:ext cx="2959100" cy="4933950"/>
          </a:xfrm>
          <a:prstGeom prst="rect">
            <a:avLst/>
          </a:prstGeom>
          <a:noFill/>
          <a:ln w="9525">
            <a:noFill/>
            <a:miter lim="800000"/>
            <a:headEnd/>
            <a:tailEnd/>
          </a:ln>
        </p:spPr>
      </p:pic>
    </p:spTree>
    <p:extLst>
      <p:ext uri="{BB962C8B-B14F-4D97-AF65-F5344CB8AC3E}">
        <p14:creationId xmlns:p14="http://schemas.microsoft.com/office/powerpoint/2010/main" val="17252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a:latin typeface="Arial" pitchFamily="34" charset="0"/>
                <a:cs typeface="Arial" pitchFamily="34" charset="0"/>
              </a:rPr>
              <a:t>New PAS2030Documentation</a:t>
            </a:r>
          </a:p>
        </p:txBody>
      </p:sp>
      <p:sp>
        <p:nvSpPr>
          <p:cNvPr id="4" name="Content Placeholder 1"/>
          <p:cNvSpPr txBox="1">
            <a:spLocks/>
          </p:cNvSpPr>
          <p:nvPr/>
        </p:nvSpPr>
        <p:spPr>
          <a:xfrm>
            <a:off x="0" y="1460500"/>
            <a:ext cx="9144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GB" sz="2000" dirty="0">
                <a:solidFill>
                  <a:srgbClr val="005695"/>
                </a:solidFill>
                <a:latin typeface="Arial" pitchFamily="34" charset="0"/>
                <a:cs typeface="Arial" pitchFamily="34" charset="0"/>
              </a:rPr>
              <a:t>PAS2030 Measure Expert Group Annex B </a:t>
            </a:r>
          </a:p>
          <a:p>
            <a:pPr lvl="1" fontAlgn="auto">
              <a:spcAft>
                <a:spcPts val="0"/>
              </a:spcAft>
            </a:pPr>
            <a:endParaRPr lang="en-GB" sz="2000" dirty="0">
              <a:solidFill>
                <a:srgbClr val="005695"/>
              </a:solidFill>
              <a:latin typeface="Arial" pitchFamily="34" charset="0"/>
              <a:cs typeface="Arial" pitchFamily="34" charset="0"/>
            </a:endParaRPr>
          </a:p>
          <a:p>
            <a:pPr fontAlgn="auto">
              <a:spcAft>
                <a:spcPts val="0"/>
              </a:spcAft>
            </a:pPr>
            <a:r>
              <a:rPr lang="en-GB" sz="2000" dirty="0">
                <a:solidFill>
                  <a:srgbClr val="005695"/>
                </a:solidFill>
                <a:latin typeface="Arial" pitchFamily="34" charset="0"/>
                <a:cs typeface="Arial" pitchFamily="34" charset="0"/>
              </a:rPr>
              <a:t>Specification for the installation of external wall insulation ensuring the safety and operation of fuel burning appliances</a:t>
            </a:r>
          </a:p>
          <a:p>
            <a:pPr fontAlgn="auto">
              <a:spcAft>
                <a:spcPts val="0"/>
              </a:spcAft>
            </a:pPr>
            <a:endParaRPr lang="en-GB" sz="2000" dirty="0">
              <a:solidFill>
                <a:srgbClr val="005695"/>
              </a:solidFill>
              <a:latin typeface="Arial" pitchFamily="34" charset="0"/>
              <a:cs typeface="Arial" pitchFamily="34" charset="0"/>
            </a:endParaRPr>
          </a:p>
          <a:p>
            <a:pPr fontAlgn="auto">
              <a:spcAft>
                <a:spcPts val="0"/>
              </a:spcAft>
            </a:pPr>
            <a:r>
              <a:rPr lang="en-GB" sz="2000" dirty="0">
                <a:solidFill>
                  <a:srgbClr val="005695"/>
                </a:solidFill>
                <a:latin typeface="Arial" pitchFamily="34" charset="0"/>
                <a:cs typeface="Arial" pitchFamily="34" charset="0"/>
              </a:rPr>
              <a:t>External wall insulation pre-installation building inspection check list</a:t>
            </a:r>
          </a:p>
          <a:p>
            <a:pPr fontAlgn="auto">
              <a:spcAft>
                <a:spcPts val="0"/>
              </a:spcAft>
            </a:pPr>
            <a:endParaRPr lang="en-GB" sz="2000" dirty="0">
              <a:solidFill>
                <a:srgbClr val="005695"/>
              </a:solidFill>
              <a:latin typeface="Arial" pitchFamily="34" charset="0"/>
              <a:cs typeface="Arial" pitchFamily="34" charset="0"/>
            </a:endParaRPr>
          </a:p>
          <a:p>
            <a:pPr fontAlgn="auto">
              <a:spcAft>
                <a:spcPts val="0"/>
              </a:spcAft>
            </a:pPr>
            <a:r>
              <a:rPr lang="en-GB" sz="2000" dirty="0">
                <a:solidFill>
                  <a:srgbClr val="005695"/>
                </a:solidFill>
                <a:latin typeface="Arial" pitchFamily="34" charset="0"/>
                <a:cs typeface="Arial" pitchFamily="34" charset="0"/>
              </a:rPr>
              <a:t>Thermal Bridging Design Details</a:t>
            </a:r>
          </a:p>
          <a:p>
            <a:pPr fontAlgn="auto">
              <a:spcAft>
                <a:spcPts val="0"/>
              </a:spcAft>
            </a:pPr>
            <a:endParaRPr lang="en-GB" dirty="0">
              <a:solidFill>
                <a:srgbClr val="005695"/>
              </a:solidFill>
            </a:endParaRPr>
          </a:p>
        </p:txBody>
      </p:sp>
    </p:spTree>
    <p:extLst>
      <p:ext uri="{BB962C8B-B14F-4D97-AF65-F5344CB8AC3E}">
        <p14:creationId xmlns:p14="http://schemas.microsoft.com/office/powerpoint/2010/main" val="12815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cription: 00c4e0b8-d9ce-4fd7-a597-97608979fd4e"/>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0356" y="3056260"/>
            <a:ext cx="2085975" cy="1704975"/>
          </a:xfrm>
          <a:prstGeom prst="rect">
            <a:avLst/>
          </a:prstGeom>
          <a:noFill/>
          <a:ln>
            <a:noFill/>
          </a:ln>
        </p:spPr>
      </p:pic>
      <p:pic>
        <p:nvPicPr>
          <p:cNvPr id="12" name="Picture 11" descr="Description: http://www.chiswellfireplaces.com/images/balanced_flue.jpg"/>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8040" y="1442492"/>
            <a:ext cx="1561331" cy="2016224"/>
          </a:xfrm>
          <a:prstGeom prst="rect">
            <a:avLst/>
          </a:prstGeom>
          <a:noFill/>
          <a:ln>
            <a:noFill/>
          </a:ln>
        </p:spPr>
      </p:pic>
      <p:sp>
        <p:nvSpPr>
          <p:cNvPr id="2" name="Title 1"/>
          <p:cNvSpPr>
            <a:spLocks noGrp="1"/>
          </p:cNvSpPr>
          <p:nvPr>
            <p:ph type="title"/>
          </p:nvPr>
        </p:nvSpPr>
        <p:spPr>
          <a:xfrm>
            <a:off x="0" y="324182"/>
            <a:ext cx="7683500" cy="950107"/>
          </a:xfrm>
        </p:spPr>
        <p:txBody>
          <a:bodyPr>
            <a:normAutofit/>
          </a:bodyPr>
          <a:lstStyle/>
          <a:p>
            <a:pPr algn="l"/>
            <a:r>
              <a:rPr lang="en-GB" sz="2800" dirty="0">
                <a:latin typeface="Arial" pitchFamily="34" charset="0"/>
                <a:cs typeface="Arial" pitchFamily="34" charset="0"/>
              </a:rPr>
              <a:t>EWI ensuring safety and operation of fuel burning appliances</a:t>
            </a:r>
          </a:p>
        </p:txBody>
      </p:sp>
      <p:sp>
        <p:nvSpPr>
          <p:cNvPr id="9" name="Content Placeholder 8"/>
          <p:cNvSpPr>
            <a:spLocks noGrp="1"/>
          </p:cNvSpPr>
          <p:nvPr>
            <p:ph idx="1"/>
          </p:nvPr>
        </p:nvSpPr>
        <p:spPr>
          <a:xfrm>
            <a:off x="0" y="1361858"/>
            <a:ext cx="8915400" cy="4536053"/>
          </a:xfrm>
        </p:spPr>
        <p:txBody>
          <a:bodyPr>
            <a:noAutofit/>
          </a:bodyPr>
          <a:lstStyle/>
          <a:p>
            <a:r>
              <a:rPr lang="en-GB" sz="2000" dirty="0">
                <a:latin typeface="Arial" pitchFamily="34" charset="0"/>
                <a:cs typeface="Arial" pitchFamily="34" charset="0"/>
              </a:rPr>
              <a:t>Started  3 years ago as a safety document </a:t>
            </a:r>
          </a:p>
          <a:p>
            <a:endParaRPr lang="en-GB" sz="800" dirty="0">
              <a:latin typeface="Arial" pitchFamily="34" charset="0"/>
              <a:cs typeface="Arial" pitchFamily="34" charset="0"/>
            </a:endParaRPr>
          </a:p>
          <a:p>
            <a:pPr lvl="1"/>
            <a:r>
              <a:rPr lang="en-GB" sz="1800" dirty="0">
                <a:latin typeface="Arial" pitchFamily="34" charset="0"/>
                <a:cs typeface="Arial" pitchFamily="34" charset="0"/>
              </a:rPr>
              <a:t>Informs of risks, defines competency requirements,</a:t>
            </a:r>
          </a:p>
          <a:p>
            <a:pPr marL="457200" lvl="1" indent="0">
              <a:buNone/>
            </a:pPr>
            <a:r>
              <a:rPr lang="en-GB" sz="1800" dirty="0">
                <a:latin typeface="Arial" pitchFamily="34" charset="0"/>
                <a:cs typeface="Arial" pitchFamily="34" charset="0"/>
              </a:rPr>
              <a:t>    shows best/safe practice</a:t>
            </a:r>
          </a:p>
          <a:p>
            <a:pPr lvl="1"/>
            <a:r>
              <a:rPr lang="en-GB" sz="1800" dirty="0">
                <a:latin typeface="Arial" pitchFamily="34" charset="0"/>
                <a:cs typeface="Arial" pitchFamily="34" charset="0"/>
              </a:rPr>
              <a:t>Pipe runs, ventilation, combustion ventilation,</a:t>
            </a:r>
          </a:p>
          <a:p>
            <a:pPr marL="457200" lvl="1" indent="0">
              <a:buNone/>
            </a:pPr>
            <a:r>
              <a:rPr lang="en-GB" sz="1800" dirty="0">
                <a:latin typeface="Arial" pitchFamily="34" charset="0"/>
                <a:cs typeface="Arial" pitchFamily="34" charset="0"/>
              </a:rPr>
              <a:t>    Flues, meter boxes</a:t>
            </a:r>
          </a:p>
          <a:p>
            <a:pPr marL="457200" lvl="1" indent="0">
              <a:buNone/>
            </a:pPr>
            <a:r>
              <a:rPr lang="en-GB" sz="800" dirty="0">
                <a:latin typeface="Arial" pitchFamily="34" charset="0"/>
                <a:cs typeface="Arial" pitchFamily="34" charset="0"/>
              </a:rPr>
              <a:t> </a:t>
            </a:r>
          </a:p>
          <a:p>
            <a:r>
              <a:rPr lang="en-GB" sz="2000" dirty="0">
                <a:latin typeface="Arial" pitchFamily="34" charset="0"/>
                <a:cs typeface="Arial" pitchFamily="34" charset="0"/>
              </a:rPr>
              <a:t>Debate on quality grew</a:t>
            </a:r>
            <a:endParaRPr lang="en-GB" sz="800" dirty="0">
              <a:latin typeface="Arial" pitchFamily="34" charset="0"/>
              <a:cs typeface="Arial" pitchFamily="34" charset="0"/>
            </a:endParaRPr>
          </a:p>
          <a:p>
            <a:pPr lvl="1"/>
            <a:r>
              <a:rPr lang="en-GB" sz="1800" dirty="0">
                <a:latin typeface="Arial" pitchFamily="34" charset="0"/>
                <a:cs typeface="Arial" pitchFamily="34" charset="0"/>
              </a:rPr>
              <a:t>Thermal bridging importance</a:t>
            </a:r>
          </a:p>
          <a:p>
            <a:pPr lvl="1"/>
            <a:endParaRPr lang="en-GB" sz="800" dirty="0">
              <a:latin typeface="Arial" pitchFamily="34" charset="0"/>
              <a:cs typeface="Arial" pitchFamily="34" charset="0"/>
            </a:endParaRPr>
          </a:p>
          <a:p>
            <a:r>
              <a:rPr lang="en-GB" sz="2000" dirty="0">
                <a:latin typeface="Arial" pitchFamily="34" charset="0"/>
                <a:cs typeface="Arial" pitchFamily="34" charset="0"/>
              </a:rPr>
              <a:t>Avoidance of cold bridging</a:t>
            </a:r>
          </a:p>
          <a:p>
            <a:endParaRPr lang="en-GB" sz="800" dirty="0">
              <a:latin typeface="Arial" pitchFamily="34" charset="0"/>
              <a:cs typeface="Arial" pitchFamily="34" charset="0"/>
            </a:endParaRPr>
          </a:p>
          <a:p>
            <a:pPr lvl="1"/>
            <a:r>
              <a:rPr lang="en-GB" sz="1800" dirty="0">
                <a:latin typeface="Arial" pitchFamily="34" charset="0"/>
                <a:cs typeface="Arial" pitchFamily="34" charset="0"/>
              </a:rPr>
              <a:t>Conflicts with accepted practice</a:t>
            </a:r>
          </a:p>
          <a:p>
            <a:pPr lvl="1"/>
            <a:endParaRPr lang="en-GB" sz="800" dirty="0">
              <a:latin typeface="Arial" pitchFamily="34" charset="0"/>
              <a:cs typeface="Arial" pitchFamily="34" charset="0"/>
            </a:endParaRPr>
          </a:p>
          <a:p>
            <a:r>
              <a:rPr lang="en-GB" sz="2000" dirty="0">
                <a:latin typeface="Arial" pitchFamily="34" charset="0"/>
                <a:cs typeface="Arial" pitchFamily="34" charset="0"/>
              </a:rPr>
              <a:t>Balance</a:t>
            </a:r>
          </a:p>
          <a:p>
            <a:pPr lvl="1"/>
            <a:r>
              <a:rPr lang="en-GB" sz="1800" dirty="0">
                <a:latin typeface="Arial" pitchFamily="34" charset="0"/>
                <a:cs typeface="Arial" pitchFamily="34" charset="0"/>
              </a:rPr>
              <a:t>Ideal solution, achievable, affordable</a:t>
            </a:r>
          </a:p>
        </p:txBody>
      </p:sp>
      <p:pic>
        <p:nvPicPr>
          <p:cNvPr id="14" name="Picture 13" descr="Description: http://www.thermco.co.uk/images/gallery/boiler_inst2.jpg"/>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7411" r="27701"/>
          <a:stretch>
            <a:fillRect/>
          </a:stretch>
        </p:blipFill>
        <p:spPr bwMode="auto">
          <a:xfrm>
            <a:off x="7529666" y="3611488"/>
            <a:ext cx="1461934" cy="2339975"/>
          </a:xfrm>
          <a:prstGeom prst="rect">
            <a:avLst/>
          </a:prstGeom>
          <a:noFill/>
          <a:ln>
            <a:noFill/>
          </a:ln>
        </p:spPr>
      </p:pic>
    </p:spTree>
    <p:extLst>
      <p:ext uri="{BB962C8B-B14F-4D97-AF65-F5344CB8AC3E}">
        <p14:creationId xmlns:p14="http://schemas.microsoft.com/office/powerpoint/2010/main" val="18270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2582"/>
            <a:ext cx="7590773" cy="950107"/>
          </a:xfrm>
        </p:spPr>
        <p:txBody>
          <a:bodyPr>
            <a:normAutofit/>
          </a:bodyPr>
          <a:lstStyle/>
          <a:p>
            <a:pPr algn="l"/>
            <a:r>
              <a:rPr lang="en-GB" sz="2800" dirty="0">
                <a:latin typeface="Arial" pitchFamily="34" charset="0"/>
                <a:cs typeface="Arial" pitchFamily="34" charset="0"/>
              </a:rPr>
              <a:t>EWI ensuring safety and operation of fuel burning appliances</a:t>
            </a:r>
          </a:p>
        </p:txBody>
      </p:sp>
      <p:sp>
        <p:nvSpPr>
          <p:cNvPr id="3" name="Content Placeholder 2"/>
          <p:cNvSpPr>
            <a:spLocks noGrp="1"/>
          </p:cNvSpPr>
          <p:nvPr>
            <p:ph idx="1"/>
          </p:nvPr>
        </p:nvSpPr>
        <p:spPr>
          <a:xfrm>
            <a:off x="0" y="1577758"/>
            <a:ext cx="5384800" cy="4536053"/>
          </a:xfrm>
        </p:spPr>
        <p:txBody>
          <a:bodyPr>
            <a:normAutofit lnSpcReduction="10000"/>
          </a:bodyPr>
          <a:lstStyle/>
          <a:p>
            <a:r>
              <a:rPr lang="en-GB" sz="2200" dirty="0">
                <a:latin typeface="Arial" pitchFamily="34" charset="0"/>
                <a:cs typeface="Arial" pitchFamily="34" charset="0"/>
              </a:rPr>
              <a:t>Pragmatic approach</a:t>
            </a:r>
          </a:p>
          <a:p>
            <a:endParaRPr lang="en-GB" sz="900" dirty="0">
              <a:latin typeface="Arial" pitchFamily="34" charset="0"/>
              <a:cs typeface="Arial" pitchFamily="34" charset="0"/>
            </a:endParaRPr>
          </a:p>
          <a:p>
            <a:pPr lvl="1"/>
            <a:r>
              <a:rPr lang="en-GB" sz="1800" dirty="0">
                <a:latin typeface="Arial" pitchFamily="34" charset="0"/>
                <a:cs typeface="Arial" pitchFamily="34" charset="0"/>
              </a:rPr>
              <a:t>Avoid cold bridges</a:t>
            </a:r>
          </a:p>
          <a:p>
            <a:pPr lvl="1"/>
            <a:r>
              <a:rPr lang="en-GB" sz="1800" dirty="0">
                <a:latin typeface="Arial" pitchFamily="34" charset="0"/>
                <a:cs typeface="Arial" pitchFamily="34" charset="0"/>
              </a:rPr>
              <a:t>Adopt recognised principles where practicable</a:t>
            </a:r>
          </a:p>
          <a:p>
            <a:r>
              <a:rPr lang="en-GB" sz="2200" dirty="0">
                <a:latin typeface="Arial" pitchFamily="34" charset="0"/>
                <a:cs typeface="Arial" pitchFamily="34" charset="0"/>
              </a:rPr>
              <a:t>Onus of responsibility</a:t>
            </a:r>
          </a:p>
          <a:p>
            <a:endParaRPr lang="en-GB" sz="900" dirty="0">
              <a:latin typeface="Arial" pitchFamily="34" charset="0"/>
              <a:cs typeface="Arial" pitchFamily="34" charset="0"/>
            </a:endParaRPr>
          </a:p>
          <a:p>
            <a:pPr lvl="1"/>
            <a:r>
              <a:rPr lang="en-GB" sz="1800" dirty="0">
                <a:latin typeface="Arial" pitchFamily="34" charset="0"/>
                <a:cs typeface="Arial" pitchFamily="34" charset="0"/>
              </a:rPr>
              <a:t>Installer</a:t>
            </a:r>
          </a:p>
          <a:p>
            <a:pPr lvl="1"/>
            <a:r>
              <a:rPr lang="en-GB" sz="1800" dirty="0">
                <a:latin typeface="Arial" pitchFamily="34" charset="0"/>
                <a:cs typeface="Arial" pitchFamily="34" charset="0"/>
              </a:rPr>
              <a:t>Demonstrate all possibilities investigated and/or tried</a:t>
            </a:r>
          </a:p>
          <a:p>
            <a:r>
              <a:rPr lang="en-GB" sz="2200" dirty="0">
                <a:latin typeface="Arial" pitchFamily="34" charset="0"/>
                <a:cs typeface="Arial" pitchFamily="34" charset="0"/>
              </a:rPr>
              <a:t>Outcome</a:t>
            </a:r>
          </a:p>
          <a:p>
            <a:endParaRPr lang="en-GB" sz="900" dirty="0">
              <a:latin typeface="Arial" pitchFamily="34" charset="0"/>
              <a:cs typeface="Arial" pitchFamily="34" charset="0"/>
            </a:endParaRPr>
          </a:p>
          <a:p>
            <a:pPr lvl="1"/>
            <a:r>
              <a:rPr lang="en-GB" sz="1800" dirty="0">
                <a:latin typeface="Arial" pitchFamily="34" charset="0"/>
                <a:cs typeface="Arial" pitchFamily="34" charset="0"/>
              </a:rPr>
              <a:t>Reduce risks to fuel burning installations as a result of EWI</a:t>
            </a:r>
          </a:p>
          <a:p>
            <a:pPr lvl="1"/>
            <a:r>
              <a:rPr lang="en-GB" sz="1800" dirty="0">
                <a:latin typeface="Arial" pitchFamily="34" charset="0"/>
                <a:cs typeface="Arial" pitchFamily="34" charset="0"/>
              </a:rPr>
              <a:t>Remove the unintended negative consequences of EWI installation</a:t>
            </a:r>
          </a:p>
          <a:p>
            <a:pPr lvl="1"/>
            <a:endParaRPr lang="en-GB" dirty="0"/>
          </a:p>
          <a:p>
            <a:pPr lvl="1"/>
            <a:endParaRPr lang="en-GB" dirty="0"/>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41891" y="1371600"/>
            <a:ext cx="370210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792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2" name="Picture 66" descr="C:\Users\GBBA0007\AppData\Local\Microsoft\Windows\INetCache\IE\FMBLS4QB\survey[1].jp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028858" y="1447800"/>
            <a:ext cx="1921805" cy="172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r>
              <a:rPr lang="en-GB" sz="3200" dirty="0">
                <a:latin typeface="Arial" pitchFamily="34" charset="0"/>
                <a:cs typeface="Arial" pitchFamily="34" charset="0"/>
              </a:rPr>
              <a:t>Pre-Installation Check Sheet</a:t>
            </a:r>
          </a:p>
        </p:txBody>
      </p:sp>
      <p:sp>
        <p:nvSpPr>
          <p:cNvPr id="10" name="Content Placeholder 9"/>
          <p:cNvSpPr>
            <a:spLocks noGrp="1"/>
          </p:cNvSpPr>
          <p:nvPr>
            <p:ph idx="1"/>
          </p:nvPr>
        </p:nvSpPr>
        <p:spPr>
          <a:xfrm>
            <a:off x="0" y="1565058"/>
            <a:ext cx="9144000" cy="4536053"/>
          </a:xfrm>
        </p:spPr>
        <p:txBody>
          <a:bodyPr>
            <a:normAutofit fontScale="92500" lnSpcReduction="10000"/>
          </a:bodyPr>
          <a:lstStyle/>
          <a:p>
            <a:r>
              <a:rPr lang="en-GB" sz="2000" dirty="0">
                <a:latin typeface="Arial" pitchFamily="34" charset="0"/>
                <a:cs typeface="Arial" pitchFamily="34" charset="0"/>
              </a:rPr>
              <a:t>Industry standard</a:t>
            </a:r>
          </a:p>
          <a:p>
            <a:endParaRPr lang="en-GB" sz="1800" dirty="0">
              <a:latin typeface="Arial" pitchFamily="34" charset="0"/>
              <a:cs typeface="Arial" pitchFamily="34" charset="0"/>
            </a:endParaRPr>
          </a:p>
          <a:p>
            <a:pPr marL="901700" lvl="1" indent="0"/>
            <a:r>
              <a:rPr lang="en-GB" sz="1800" dirty="0">
                <a:latin typeface="Arial" pitchFamily="34" charset="0"/>
                <a:cs typeface="Arial" pitchFamily="34" charset="0"/>
              </a:rPr>
              <a:t>   Maps questions that should have been answered in either </a:t>
            </a:r>
          </a:p>
          <a:p>
            <a:pPr lvl="2"/>
            <a:r>
              <a:rPr lang="en-GB" sz="1800" dirty="0">
                <a:latin typeface="Arial" pitchFamily="34" charset="0"/>
                <a:cs typeface="Arial" pitchFamily="34" charset="0"/>
              </a:rPr>
              <a:t>EEM design</a:t>
            </a:r>
          </a:p>
          <a:p>
            <a:pPr lvl="2"/>
            <a:r>
              <a:rPr lang="en-GB" sz="1800" dirty="0">
                <a:latin typeface="Arial" pitchFamily="34" charset="0"/>
                <a:cs typeface="Arial" pitchFamily="34" charset="0"/>
              </a:rPr>
              <a:t>Pre Building Survey</a:t>
            </a:r>
          </a:p>
          <a:p>
            <a:pPr lvl="0"/>
            <a:r>
              <a:rPr lang="en-GB" sz="2000" dirty="0">
                <a:solidFill>
                  <a:srgbClr val="005695"/>
                </a:solidFill>
                <a:latin typeface="Arial" pitchFamily="34" charset="0"/>
                <a:cs typeface="Arial" pitchFamily="34" charset="0"/>
              </a:rPr>
              <a:t>Go / No Go</a:t>
            </a:r>
          </a:p>
          <a:p>
            <a:pPr lvl="2"/>
            <a:r>
              <a:rPr lang="en-GB" sz="1800" dirty="0">
                <a:solidFill>
                  <a:srgbClr val="005695"/>
                </a:solidFill>
                <a:latin typeface="Arial" pitchFamily="34" charset="0"/>
                <a:cs typeface="Arial" pitchFamily="34" charset="0"/>
              </a:rPr>
              <a:t>Checked at “first visit to site stage”</a:t>
            </a:r>
          </a:p>
          <a:p>
            <a:pPr marL="901700" lvl="1" indent="0">
              <a:tabLst>
                <a:tab pos="1168400" algn="l"/>
              </a:tabLst>
            </a:pPr>
            <a:r>
              <a:rPr lang="en-GB" sz="1800" dirty="0">
                <a:latin typeface="Arial" pitchFamily="34" charset="0"/>
                <a:cs typeface="Arial" pitchFamily="34" charset="0"/>
              </a:rPr>
              <a:t>   Contractor should not move to installation without confirming all docs in place</a:t>
            </a:r>
          </a:p>
          <a:p>
            <a:pPr lvl="2"/>
            <a:endParaRPr lang="en-GB" sz="1200" dirty="0">
              <a:latin typeface="Arial" pitchFamily="34" charset="0"/>
              <a:cs typeface="Arial" pitchFamily="34" charset="0"/>
            </a:endParaRPr>
          </a:p>
          <a:p>
            <a:r>
              <a:rPr lang="en-GB" sz="2000" dirty="0">
                <a:latin typeface="Arial" pitchFamily="34" charset="0"/>
                <a:cs typeface="Arial" pitchFamily="34" charset="0"/>
              </a:rPr>
              <a:t>Principle </a:t>
            </a:r>
          </a:p>
          <a:p>
            <a:endParaRPr lang="en-GB" sz="900" dirty="0">
              <a:latin typeface="Arial" pitchFamily="34" charset="0"/>
              <a:cs typeface="Arial" pitchFamily="34" charset="0"/>
            </a:endParaRPr>
          </a:p>
          <a:p>
            <a:pPr marL="1168400" lvl="1" indent="-266700"/>
            <a:r>
              <a:rPr lang="en-GB" sz="1800" dirty="0">
                <a:latin typeface="Arial" pitchFamily="34" charset="0"/>
                <a:cs typeface="Arial" pitchFamily="34" charset="0"/>
              </a:rPr>
              <a:t>Provide consistent structure/format to identify most important information needed for EWI installs</a:t>
            </a:r>
          </a:p>
          <a:p>
            <a:pPr marL="901700" lvl="1" indent="266700"/>
            <a:r>
              <a:rPr lang="en-GB" sz="1800" dirty="0">
                <a:latin typeface="Arial" pitchFamily="34" charset="0"/>
                <a:cs typeface="Arial" pitchFamily="34" charset="0"/>
              </a:rPr>
              <a:t>Reference back &amp; check against the Building Survey</a:t>
            </a:r>
          </a:p>
          <a:p>
            <a:pPr marL="901700" lvl="1" indent="266700"/>
            <a:r>
              <a:rPr lang="en-GB" sz="1800" dirty="0">
                <a:latin typeface="Arial" pitchFamily="34" charset="0"/>
                <a:cs typeface="Arial" pitchFamily="34" charset="0"/>
              </a:rPr>
              <a:t>Reference back &amp; check against the system design</a:t>
            </a:r>
          </a:p>
        </p:txBody>
      </p:sp>
    </p:spTree>
    <p:extLst>
      <p:ext uri="{BB962C8B-B14F-4D97-AF65-F5344CB8AC3E}">
        <p14:creationId xmlns:p14="http://schemas.microsoft.com/office/powerpoint/2010/main" val="360786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a:latin typeface="Arial" pitchFamily="34" charset="0"/>
                <a:cs typeface="Arial" pitchFamily="34" charset="0"/>
              </a:rPr>
              <a:t>Pre-Installation Check Sheet</a:t>
            </a:r>
          </a:p>
        </p:txBody>
      </p:sp>
      <p:pic>
        <p:nvPicPr>
          <p:cNvPr id="5124"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340768"/>
            <a:ext cx="9150350" cy="3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GB"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556792"/>
            <a:ext cx="885825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2714079"/>
            <a:ext cx="6683207" cy="268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2188343"/>
            <a:ext cx="1089529" cy="400110"/>
          </a:xfrm>
          <a:prstGeom prst="rect">
            <a:avLst/>
          </a:prstGeom>
          <a:noFill/>
        </p:spPr>
        <p:txBody>
          <a:bodyPr wrap="none" rtlCol="0">
            <a:spAutoFit/>
          </a:bodyPr>
          <a:lstStyle/>
          <a:p>
            <a:pPr eaLnBrk="1" fontAlgn="auto" hangingPunct="1">
              <a:spcBef>
                <a:spcPts val="0"/>
              </a:spcBef>
              <a:spcAft>
                <a:spcPts val="0"/>
              </a:spcAft>
            </a:pPr>
            <a:r>
              <a:rPr lang="en-GB" sz="2000" b="1" dirty="0">
                <a:solidFill>
                  <a:srgbClr val="005695"/>
                </a:solidFill>
                <a:latin typeface="Georgia"/>
                <a:ea typeface="+mn-ea"/>
              </a:rPr>
              <a:t>Example</a:t>
            </a:r>
          </a:p>
        </p:txBody>
      </p:sp>
    </p:spTree>
    <p:extLst>
      <p:ext uri="{BB962C8B-B14F-4D97-AF65-F5344CB8AC3E}">
        <p14:creationId xmlns:p14="http://schemas.microsoft.com/office/powerpoint/2010/main" val="31883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subTnLst>
                                    <p:set>
                                      <p:cBhvr override="childStyle">
                                        <p:cTn dur="1" fill="hold" display="0" masterRel="nextClick" afterEffect="1"/>
                                        <p:tgtEl>
                                          <p:spTgt spid="81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a:latin typeface="Arial" pitchFamily="34" charset="0"/>
                <a:cs typeface="Arial" pitchFamily="34" charset="0"/>
              </a:rPr>
              <a:t>Cold Bridging design detail guide</a:t>
            </a:r>
          </a:p>
        </p:txBody>
      </p:sp>
      <p:sp>
        <p:nvSpPr>
          <p:cNvPr id="3" name="TextBox 2"/>
          <p:cNvSpPr txBox="1"/>
          <p:nvPr/>
        </p:nvSpPr>
        <p:spPr>
          <a:xfrm>
            <a:off x="0" y="1501254"/>
            <a:ext cx="8898341" cy="877163"/>
          </a:xfrm>
          <a:prstGeom prst="rect">
            <a:avLst/>
          </a:prstGeom>
          <a:noFill/>
        </p:spPr>
        <p:txBody>
          <a:bodyPr wrap="square" rtlCol="0">
            <a:spAutoFit/>
          </a:bodyPr>
          <a:lstStyle/>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Cold bridge areas do not “always” create issues</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A combination of poor ventilation, “wet homes” and cold bridges will</a:t>
            </a:r>
          </a:p>
        </p:txBody>
      </p:sp>
      <p:pic>
        <p:nvPicPr>
          <p:cNvPr id="8" name="Picture 2"/>
          <p:cNvPicPr>
            <a:picLocks noChangeAspect="1" noChangeArrowheads="1"/>
          </p:cNvPicPr>
          <p:nvPr/>
        </p:nvPicPr>
        <p:blipFill>
          <a:blip r:embed="rId2" cstate="print"/>
          <a:srcRect/>
          <a:stretch>
            <a:fillRect/>
          </a:stretch>
        </p:blipFill>
        <p:spPr bwMode="auto">
          <a:xfrm>
            <a:off x="5219700" y="2820035"/>
            <a:ext cx="3644900" cy="2697389"/>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5202555" y="2806700"/>
            <a:ext cx="3687445" cy="2679700"/>
          </a:xfrm>
          <a:prstGeom prst="rect">
            <a:avLst/>
          </a:prstGeom>
          <a:noFill/>
          <a:ln w="9525">
            <a:noFill/>
            <a:miter lim="800000"/>
            <a:headEnd/>
            <a:tailEnd/>
          </a:ln>
        </p:spPr>
      </p:pic>
      <p:sp>
        <p:nvSpPr>
          <p:cNvPr id="10" name="Rectangle 9"/>
          <p:cNvSpPr/>
          <p:nvPr/>
        </p:nvSpPr>
        <p:spPr>
          <a:xfrm>
            <a:off x="0" y="2726035"/>
            <a:ext cx="8940800" cy="3400931"/>
          </a:xfrm>
          <a:prstGeom prst="rect">
            <a:avLst/>
          </a:prstGeom>
        </p:spPr>
        <p:txBody>
          <a:bodyPr wrap="square">
            <a:spAutoFit/>
          </a:bodyPr>
          <a:lstStyle/>
          <a:p>
            <a:pPr eaLnBrk="1" fontAlgn="auto" hangingPunct="1">
              <a:spcBef>
                <a:spcPts val="0"/>
              </a:spcBef>
              <a:spcAft>
                <a:spcPts val="0"/>
              </a:spcAft>
              <a:buFont typeface="Arial" pitchFamily="34" charset="0"/>
              <a:buChar char="•"/>
            </a:pPr>
            <a:endParaRPr lang="en-GB" sz="1800" dirty="0">
              <a:solidFill>
                <a:srgbClr val="005695"/>
              </a:solidFill>
              <a:latin typeface="Georgia"/>
              <a:ea typeface="+mn-ea"/>
            </a:endParaRPr>
          </a:p>
          <a:p>
            <a:pPr eaLnBrk="1" fontAlgn="auto" hangingPunct="1">
              <a:spcBef>
                <a:spcPts val="0"/>
              </a:spcBef>
              <a:spcAft>
                <a:spcPts val="0"/>
              </a:spcAft>
              <a:buFont typeface="Arial" pitchFamily="34" charset="0"/>
              <a:buChar char="•"/>
            </a:pPr>
            <a:endParaRPr lang="en-GB" sz="1400" dirty="0">
              <a:solidFill>
                <a:srgbClr val="005695"/>
              </a:solidFill>
              <a:latin typeface="Georgia"/>
              <a:ea typeface="+mn-ea"/>
            </a:endParaRPr>
          </a:p>
          <a:p>
            <a:pPr eaLnBrk="1" fontAlgn="auto" hangingPunct="1">
              <a:spcBef>
                <a:spcPts val="0"/>
              </a:spcBef>
              <a:spcAft>
                <a:spcPts val="0"/>
              </a:spcAft>
              <a:buFont typeface="Arial" pitchFamily="34" charset="0"/>
              <a:buChar char="•"/>
            </a:pPr>
            <a:endParaRPr lang="en-GB" sz="1200" dirty="0">
              <a:solidFill>
                <a:srgbClr val="005695"/>
              </a:solidFill>
              <a:latin typeface="Georgia"/>
              <a:ea typeface="+mn-ea"/>
            </a:endParaRPr>
          </a:p>
          <a:p>
            <a:pPr eaLnBrk="1" fontAlgn="auto" hangingPunct="1">
              <a:spcBef>
                <a:spcPts val="0"/>
              </a:spcBef>
              <a:spcAft>
                <a:spcPts val="0"/>
              </a:spcAft>
              <a:buFont typeface="Arial" pitchFamily="34" charset="0"/>
              <a:buChar char="•"/>
            </a:pPr>
            <a:r>
              <a:rPr lang="en-GB" sz="1800" dirty="0">
                <a:solidFill>
                  <a:srgbClr val="005695"/>
                </a:solidFill>
                <a:latin typeface="Georgia"/>
                <a:ea typeface="+mn-ea"/>
              </a:rPr>
              <a:t>   </a:t>
            </a:r>
            <a:r>
              <a:rPr lang="en-GB" sz="1700" dirty="0">
                <a:solidFill>
                  <a:srgbClr val="005695"/>
                </a:solidFill>
                <a:ea typeface="+mn-ea"/>
                <a:cs typeface="Arial" pitchFamily="34" charset="0"/>
              </a:rPr>
              <a:t>SWIGA supports the cold bridge detail overview in PAS2030 2017</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If you cannot find the detail you need – ask the system designer / system holder</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Check existing ventilation and talk through need to ventilate when handing over</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Always challenge the client on need to deal with cold bridging where possible</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pPr>
            <a:r>
              <a:rPr lang="en-GB" sz="1700" dirty="0">
                <a:solidFill>
                  <a:srgbClr val="005695"/>
                </a:solidFill>
                <a:ea typeface="+mn-ea"/>
                <a:cs typeface="Arial" pitchFamily="34" charset="0"/>
              </a:rPr>
              <a:t>   SWIGA happy to support with meetings / provide content to be used with clients</a:t>
            </a:r>
          </a:p>
          <a:p>
            <a:pPr eaLnBrk="1" fontAlgn="auto" hangingPunct="1">
              <a:spcBef>
                <a:spcPts val="0"/>
              </a:spcBef>
              <a:spcAft>
                <a:spcPts val="0"/>
              </a:spcAft>
              <a:buFont typeface="Arial" pitchFamily="34" charset="0"/>
              <a:buChar char="•"/>
            </a:pPr>
            <a:endParaRPr lang="en-GB" sz="1700" dirty="0">
              <a:solidFill>
                <a:srgbClr val="005695"/>
              </a:solidFill>
              <a:ea typeface="+mn-ea"/>
              <a:cs typeface="Arial" pitchFamily="34" charset="0"/>
            </a:endParaRPr>
          </a:p>
        </p:txBody>
      </p:sp>
      <p:sp>
        <p:nvSpPr>
          <p:cNvPr id="11" name="Rectangle 10"/>
          <p:cNvSpPr/>
          <p:nvPr/>
        </p:nvSpPr>
        <p:spPr>
          <a:xfrm>
            <a:off x="0" y="2432735"/>
            <a:ext cx="9144000" cy="369332"/>
          </a:xfrm>
          <a:prstGeom prst="rect">
            <a:avLst/>
          </a:prstGeom>
        </p:spPr>
        <p:txBody>
          <a:bodyPr wrap="square">
            <a:spAutoFit/>
          </a:bodyPr>
          <a:lstStyle/>
          <a:p>
            <a:pPr eaLnBrk="1" fontAlgn="auto" hangingPunct="1">
              <a:spcBef>
                <a:spcPts val="0"/>
              </a:spcBef>
              <a:spcAft>
                <a:spcPts val="0"/>
              </a:spcAft>
              <a:buFont typeface="Arial" pitchFamily="34" charset="0"/>
              <a:buChar char="•"/>
            </a:pPr>
            <a:r>
              <a:rPr lang="en-GB" sz="1800" dirty="0">
                <a:solidFill>
                  <a:srgbClr val="005695"/>
                </a:solidFill>
                <a:latin typeface="Georgia"/>
                <a:ea typeface="+mn-ea"/>
              </a:rPr>
              <a:t>   </a:t>
            </a:r>
            <a:r>
              <a:rPr lang="en-GB" sz="1700" dirty="0">
                <a:solidFill>
                  <a:srgbClr val="005695"/>
                </a:solidFill>
                <a:ea typeface="+mn-ea"/>
                <a:cs typeface="Arial" pitchFamily="34" charset="0"/>
              </a:rPr>
              <a:t>SWIGA asked to look at damp issues through system regularly</a:t>
            </a:r>
          </a:p>
        </p:txBody>
      </p:sp>
      <p:sp>
        <p:nvSpPr>
          <p:cNvPr id="12" name="Rectangle 11"/>
          <p:cNvSpPr/>
          <p:nvPr/>
        </p:nvSpPr>
        <p:spPr>
          <a:xfrm>
            <a:off x="0" y="2939534"/>
            <a:ext cx="3493264" cy="369332"/>
          </a:xfrm>
          <a:prstGeom prst="rect">
            <a:avLst/>
          </a:prstGeom>
        </p:spPr>
        <p:txBody>
          <a:bodyPr wrap="none">
            <a:spAutoFit/>
          </a:bodyPr>
          <a:lstStyle/>
          <a:p>
            <a:pPr eaLnBrk="1" fontAlgn="auto" hangingPunct="1">
              <a:spcBef>
                <a:spcPts val="0"/>
              </a:spcBef>
              <a:spcAft>
                <a:spcPts val="0"/>
              </a:spcAft>
              <a:buFont typeface="Arial" pitchFamily="34" charset="0"/>
              <a:buChar char="•"/>
            </a:pPr>
            <a:r>
              <a:rPr lang="en-GB" sz="1800" dirty="0">
                <a:solidFill>
                  <a:srgbClr val="005695"/>
                </a:solidFill>
                <a:latin typeface="Georgia"/>
                <a:ea typeface="+mn-ea"/>
              </a:rPr>
              <a:t>   </a:t>
            </a:r>
            <a:r>
              <a:rPr lang="en-GB" sz="1700" dirty="0">
                <a:solidFill>
                  <a:srgbClr val="005695"/>
                </a:solidFill>
                <a:ea typeface="+mn-ea"/>
                <a:cs typeface="Arial" pitchFamily="34" charset="0"/>
              </a:rPr>
              <a:t>Most are localised cold bridging</a:t>
            </a:r>
          </a:p>
        </p:txBody>
      </p:sp>
    </p:spTree>
    <p:extLst>
      <p:ext uri="{BB962C8B-B14F-4D97-AF65-F5344CB8AC3E}">
        <p14:creationId xmlns:p14="http://schemas.microsoft.com/office/powerpoint/2010/main" val="5377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pPr algn="l"/>
            <a:r>
              <a:rPr lang="en-GB" sz="3200" dirty="0">
                <a:latin typeface="Arial" pitchFamily="34" charset="0"/>
                <a:cs typeface="Arial" pitchFamily="34" charset="0"/>
              </a:rPr>
              <a:t>Thermal Bridging Design Details</a:t>
            </a:r>
          </a:p>
        </p:txBody>
      </p:sp>
      <p:sp>
        <p:nvSpPr>
          <p:cNvPr id="3" name="Content Placeholder 2"/>
          <p:cNvSpPr>
            <a:spLocks noGrp="1"/>
          </p:cNvSpPr>
          <p:nvPr>
            <p:ph sz="half" idx="1"/>
          </p:nvPr>
        </p:nvSpPr>
        <p:spPr>
          <a:xfrm>
            <a:off x="134225" y="4002852"/>
            <a:ext cx="8791662" cy="2392838"/>
          </a:xfrm>
        </p:spPr>
        <p:txBody>
          <a:bodyPr>
            <a:normAutofit/>
          </a:bodyPr>
          <a:lstStyle/>
          <a:p>
            <a:r>
              <a:rPr lang="en-GB" sz="1600" dirty="0">
                <a:latin typeface="Arial" pitchFamily="34" charset="0"/>
                <a:cs typeface="Arial" pitchFamily="34" charset="0"/>
              </a:rPr>
              <a:t>A set of details to provide guidance for installers and designers</a:t>
            </a:r>
          </a:p>
          <a:p>
            <a:r>
              <a:rPr lang="en-GB" sz="1600" dirty="0">
                <a:latin typeface="Arial" pitchFamily="34" charset="0"/>
                <a:cs typeface="Arial" pitchFamily="34" charset="0"/>
              </a:rPr>
              <a:t>Assessed against a ‘Traffic Light’ key system. </a:t>
            </a:r>
          </a:p>
          <a:p>
            <a:r>
              <a:rPr lang="en-GB" sz="1600" dirty="0">
                <a:latin typeface="Arial" pitchFamily="34" charset="0"/>
                <a:cs typeface="Arial" pitchFamily="34" charset="0"/>
              </a:rPr>
              <a:t>The PAS asks for the best detail to be adopted ‘where practicable’ and a full assessment of all details undertaken to reduce the risk of cold bridging and possible condensation risk.</a:t>
            </a:r>
          </a:p>
          <a:p>
            <a:r>
              <a:rPr lang="en-GB" sz="1600" dirty="0">
                <a:latin typeface="Arial" pitchFamily="34" charset="0"/>
                <a:cs typeface="Arial" pitchFamily="34" charset="0"/>
              </a:rPr>
              <a:t>Installer responsibility to demonstrate  all possibilities investigated and/or tried.</a:t>
            </a:r>
          </a:p>
          <a:p>
            <a:r>
              <a:rPr lang="en-GB" sz="1600" dirty="0">
                <a:latin typeface="Arial" pitchFamily="34" charset="0"/>
                <a:cs typeface="Arial" pitchFamily="34" charset="0"/>
              </a:rPr>
              <a:t>The details are not based on full assessment of building physics and all U-Values and Condensation risk assessment calculations should be carried out by the system designer to the guidance of BR443</a:t>
            </a:r>
          </a:p>
          <a:p>
            <a:endParaRPr lang="en-GB" dirty="0"/>
          </a:p>
        </p:txBody>
      </p:sp>
      <p:pic>
        <p:nvPicPr>
          <p:cNvPr id="4" name="Content Placeholder 3"/>
          <p:cNvPicPr>
            <a:picLocks noGrp="1" noChangeAspect="1"/>
          </p:cNvPicPr>
          <p:nvPr>
            <p:ph sz="half" idx="2"/>
          </p:nvPr>
        </p:nvPicPr>
        <p:blipFill>
          <a:blip r:embed="rId2"/>
          <a:stretch>
            <a:fillRect/>
          </a:stretch>
        </p:blipFill>
        <p:spPr>
          <a:xfrm>
            <a:off x="134225" y="1389025"/>
            <a:ext cx="5368954" cy="2544991"/>
          </a:xfrm>
          <a:prstGeom prst="rect">
            <a:avLst/>
          </a:prstGeom>
        </p:spPr>
      </p:pic>
      <p:cxnSp>
        <p:nvCxnSpPr>
          <p:cNvPr id="6" name="Straight Connector 5"/>
          <p:cNvCxnSpPr/>
          <p:nvPr/>
        </p:nvCxnSpPr>
        <p:spPr>
          <a:xfrm>
            <a:off x="0" y="1196752"/>
            <a:ext cx="9144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220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37721"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0A2458"/>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3" name="object 3"/>
          <p:cNvSpPr/>
          <p:nvPr/>
        </p:nvSpPr>
        <p:spPr>
          <a:xfrm>
            <a:off x="268224" y="265175"/>
            <a:ext cx="8621395" cy="1041400"/>
          </a:xfrm>
          <a:custGeom>
            <a:avLst/>
            <a:gdLst/>
            <a:ahLst/>
            <a:cxnLst/>
            <a:rect l="l" t="t" r="r" b="b"/>
            <a:pathLst>
              <a:path w="8621395" h="1041400">
                <a:moveTo>
                  <a:pt x="0" y="1040891"/>
                </a:moveTo>
                <a:lnTo>
                  <a:pt x="8621268" y="1040891"/>
                </a:lnTo>
                <a:lnTo>
                  <a:pt x="8621268" y="0"/>
                </a:lnTo>
                <a:lnTo>
                  <a:pt x="0" y="0"/>
                </a:lnTo>
                <a:lnTo>
                  <a:pt x="0" y="1040891"/>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4" name="object 4"/>
          <p:cNvSpPr/>
          <p:nvPr/>
        </p:nvSpPr>
        <p:spPr>
          <a:xfrm>
            <a:off x="266700" y="266700"/>
            <a:ext cx="1051560" cy="1268095"/>
          </a:xfrm>
          <a:custGeom>
            <a:avLst/>
            <a:gdLst/>
            <a:ahLst/>
            <a:cxnLst/>
            <a:rect l="l" t="t" r="r" b="b"/>
            <a:pathLst>
              <a:path w="1051560" h="1268095">
                <a:moveTo>
                  <a:pt x="1051560" y="0"/>
                </a:moveTo>
                <a:lnTo>
                  <a:pt x="613663" y="0"/>
                </a:lnTo>
                <a:lnTo>
                  <a:pt x="613663" y="101346"/>
                </a:lnTo>
                <a:lnTo>
                  <a:pt x="0" y="101346"/>
                </a:lnTo>
                <a:lnTo>
                  <a:pt x="0" y="1267967"/>
                </a:lnTo>
                <a:lnTo>
                  <a:pt x="1051560" y="863346"/>
                </a:lnTo>
                <a:lnTo>
                  <a:pt x="1051560"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5" name="object 5"/>
          <p:cNvSpPr/>
          <p:nvPr/>
        </p:nvSpPr>
        <p:spPr>
          <a:xfrm>
            <a:off x="266700" y="266700"/>
            <a:ext cx="1087120" cy="410209"/>
          </a:xfrm>
          <a:custGeom>
            <a:avLst/>
            <a:gdLst/>
            <a:ahLst/>
            <a:cxnLst/>
            <a:rect l="l" t="t" r="r" b="b"/>
            <a:pathLst>
              <a:path w="1087120" h="410209">
                <a:moveTo>
                  <a:pt x="1086612" y="0"/>
                </a:moveTo>
                <a:lnTo>
                  <a:pt x="0" y="0"/>
                </a:lnTo>
                <a:lnTo>
                  <a:pt x="0" y="409955"/>
                </a:lnTo>
                <a:lnTo>
                  <a:pt x="1086612" y="0"/>
                </a:lnTo>
                <a:close/>
              </a:path>
            </a:pathLst>
          </a:custGeom>
          <a:solidFill>
            <a:srgbClr val="175AC4"/>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6" name="object 6"/>
          <p:cNvSpPr/>
          <p:nvPr/>
        </p:nvSpPr>
        <p:spPr>
          <a:xfrm>
            <a:off x="8458358" y="657774"/>
            <a:ext cx="64769" cy="348615"/>
          </a:xfrm>
          <a:custGeom>
            <a:avLst/>
            <a:gdLst/>
            <a:ahLst/>
            <a:cxnLst/>
            <a:rect l="l" t="t" r="r" b="b"/>
            <a:pathLst>
              <a:path w="64770" h="348615">
                <a:moveTo>
                  <a:pt x="27661" y="0"/>
                </a:moveTo>
                <a:lnTo>
                  <a:pt x="8765" y="3491"/>
                </a:lnTo>
                <a:lnTo>
                  <a:pt x="1552" y="17003"/>
                </a:lnTo>
                <a:lnTo>
                  <a:pt x="0" y="44461"/>
                </a:lnTo>
                <a:lnTo>
                  <a:pt x="0" y="348270"/>
                </a:lnTo>
                <a:lnTo>
                  <a:pt x="64266" y="348270"/>
                </a:lnTo>
                <a:lnTo>
                  <a:pt x="64266" y="2606"/>
                </a:lnTo>
                <a:lnTo>
                  <a:pt x="27661"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7" name="object 7"/>
          <p:cNvSpPr/>
          <p:nvPr/>
        </p:nvSpPr>
        <p:spPr>
          <a:xfrm>
            <a:off x="7502390" y="654584"/>
            <a:ext cx="300355" cy="355600"/>
          </a:xfrm>
          <a:custGeom>
            <a:avLst/>
            <a:gdLst/>
            <a:ahLst/>
            <a:cxnLst/>
            <a:rect l="l" t="t" r="r" b="b"/>
            <a:pathLst>
              <a:path w="300354" h="355600">
                <a:moveTo>
                  <a:pt x="199849" y="0"/>
                </a:moveTo>
                <a:lnTo>
                  <a:pt x="160548" y="3369"/>
                </a:lnTo>
                <a:lnTo>
                  <a:pt x="123395" y="13276"/>
                </a:lnTo>
                <a:lnTo>
                  <a:pt x="58874" y="51487"/>
                </a:lnTo>
                <a:lnTo>
                  <a:pt x="15235" y="109707"/>
                </a:lnTo>
                <a:lnTo>
                  <a:pt x="0" y="179419"/>
                </a:lnTo>
                <a:lnTo>
                  <a:pt x="7029" y="226090"/>
                </a:lnTo>
                <a:lnTo>
                  <a:pt x="26849" y="268080"/>
                </a:lnTo>
                <a:lnTo>
                  <a:pt x="57559" y="303693"/>
                </a:lnTo>
                <a:lnTo>
                  <a:pt x="97260" y="331230"/>
                </a:lnTo>
                <a:lnTo>
                  <a:pt x="144051" y="348997"/>
                </a:lnTo>
                <a:lnTo>
                  <a:pt x="196032" y="355296"/>
                </a:lnTo>
                <a:lnTo>
                  <a:pt x="221549" y="353668"/>
                </a:lnTo>
                <a:lnTo>
                  <a:pt x="247220" y="348982"/>
                </a:lnTo>
                <a:lnTo>
                  <a:pt x="271884" y="341537"/>
                </a:lnTo>
                <a:lnTo>
                  <a:pt x="294383" y="331632"/>
                </a:lnTo>
                <a:lnTo>
                  <a:pt x="299770" y="328755"/>
                </a:lnTo>
                <a:lnTo>
                  <a:pt x="299770" y="298698"/>
                </a:lnTo>
                <a:lnTo>
                  <a:pt x="194759" y="298698"/>
                </a:lnTo>
                <a:lnTo>
                  <a:pt x="144079" y="289214"/>
                </a:lnTo>
                <a:lnTo>
                  <a:pt x="102709" y="263361"/>
                </a:lnTo>
                <a:lnTo>
                  <a:pt x="74824" y="225037"/>
                </a:lnTo>
                <a:lnTo>
                  <a:pt x="64601" y="178140"/>
                </a:lnTo>
                <a:lnTo>
                  <a:pt x="74884" y="130946"/>
                </a:lnTo>
                <a:lnTo>
                  <a:pt x="102947" y="92301"/>
                </a:lnTo>
                <a:lnTo>
                  <a:pt x="144616" y="66191"/>
                </a:lnTo>
                <a:lnTo>
                  <a:pt x="195713" y="56602"/>
                </a:lnTo>
                <a:lnTo>
                  <a:pt x="299770" y="56602"/>
                </a:lnTo>
                <a:lnTo>
                  <a:pt x="299770" y="25914"/>
                </a:lnTo>
                <a:lnTo>
                  <a:pt x="294680" y="23058"/>
                </a:lnTo>
                <a:lnTo>
                  <a:pt x="273196" y="13108"/>
                </a:lnTo>
                <a:lnTo>
                  <a:pt x="250009" y="5887"/>
                </a:lnTo>
                <a:lnTo>
                  <a:pt x="225449" y="1487"/>
                </a:lnTo>
                <a:lnTo>
                  <a:pt x="199849" y="0"/>
                </a:lnTo>
                <a:close/>
              </a:path>
              <a:path w="300354" h="355600">
                <a:moveTo>
                  <a:pt x="299770" y="254566"/>
                </a:moveTo>
                <a:lnTo>
                  <a:pt x="263703" y="280889"/>
                </a:lnTo>
                <a:lnTo>
                  <a:pt x="218695" y="296639"/>
                </a:lnTo>
                <a:lnTo>
                  <a:pt x="194759" y="298698"/>
                </a:lnTo>
                <a:lnTo>
                  <a:pt x="299770" y="298698"/>
                </a:lnTo>
                <a:lnTo>
                  <a:pt x="299770" y="254566"/>
                </a:lnTo>
                <a:close/>
              </a:path>
              <a:path w="300354" h="355600">
                <a:moveTo>
                  <a:pt x="299770" y="56602"/>
                </a:moveTo>
                <a:lnTo>
                  <a:pt x="195713" y="56602"/>
                </a:lnTo>
                <a:lnTo>
                  <a:pt x="219778" y="58639"/>
                </a:lnTo>
                <a:lnTo>
                  <a:pt x="243086" y="64487"/>
                </a:lnTo>
                <a:lnTo>
                  <a:pt x="264661" y="73756"/>
                </a:lnTo>
                <a:lnTo>
                  <a:pt x="283523" y="86054"/>
                </a:lnTo>
                <a:lnTo>
                  <a:pt x="299770" y="99139"/>
                </a:lnTo>
                <a:lnTo>
                  <a:pt x="299770" y="56602"/>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7990888" y="659400"/>
            <a:ext cx="282575" cy="347345"/>
          </a:xfrm>
          <a:custGeom>
            <a:avLst/>
            <a:gdLst/>
            <a:ahLst/>
            <a:cxnLst/>
            <a:rect l="l" t="t" r="r" b="b"/>
            <a:pathLst>
              <a:path w="282575" h="347344">
                <a:moveTo>
                  <a:pt x="156233" y="0"/>
                </a:moveTo>
                <a:lnTo>
                  <a:pt x="48359" y="0"/>
                </a:lnTo>
                <a:lnTo>
                  <a:pt x="24732" y="5347"/>
                </a:lnTo>
                <a:lnTo>
                  <a:pt x="10212" y="15674"/>
                </a:lnTo>
                <a:lnTo>
                  <a:pt x="2676" y="28158"/>
                </a:lnTo>
                <a:lnTo>
                  <a:pt x="0" y="39979"/>
                </a:lnTo>
                <a:lnTo>
                  <a:pt x="0" y="347283"/>
                </a:lnTo>
                <a:lnTo>
                  <a:pt x="153688" y="347283"/>
                </a:lnTo>
                <a:lnTo>
                  <a:pt x="187200" y="344700"/>
                </a:lnTo>
                <a:lnTo>
                  <a:pt x="240161" y="323945"/>
                </a:lnTo>
                <a:lnTo>
                  <a:pt x="269378" y="291142"/>
                </a:lnTo>
                <a:lnTo>
                  <a:pt x="269444" y="291000"/>
                </a:lnTo>
                <a:lnTo>
                  <a:pt x="63630" y="291000"/>
                </a:lnTo>
                <a:lnTo>
                  <a:pt x="63630" y="193787"/>
                </a:lnTo>
                <a:lnTo>
                  <a:pt x="269698" y="193787"/>
                </a:lnTo>
                <a:lnTo>
                  <a:pt x="267499" y="189646"/>
                </a:lnTo>
                <a:lnTo>
                  <a:pt x="238351" y="163928"/>
                </a:lnTo>
                <a:lnTo>
                  <a:pt x="231020" y="160209"/>
                </a:lnTo>
                <a:lnTo>
                  <a:pt x="236450" y="156381"/>
                </a:lnTo>
                <a:lnTo>
                  <a:pt x="241201" y="152204"/>
                </a:lnTo>
                <a:lnTo>
                  <a:pt x="245018" y="148070"/>
                </a:lnTo>
                <a:lnTo>
                  <a:pt x="251612" y="139418"/>
                </a:lnTo>
                <a:lnTo>
                  <a:pt x="63630" y="139418"/>
                </a:lnTo>
                <a:lnTo>
                  <a:pt x="63630" y="55323"/>
                </a:lnTo>
                <a:lnTo>
                  <a:pt x="258579" y="55323"/>
                </a:lnTo>
                <a:lnTo>
                  <a:pt x="256496" y="50286"/>
                </a:lnTo>
                <a:lnTo>
                  <a:pt x="249176" y="38360"/>
                </a:lnTo>
                <a:lnTo>
                  <a:pt x="232768" y="21721"/>
                </a:lnTo>
                <a:lnTo>
                  <a:pt x="211772" y="9717"/>
                </a:lnTo>
                <a:lnTo>
                  <a:pt x="186241" y="2445"/>
                </a:lnTo>
                <a:lnTo>
                  <a:pt x="156233" y="0"/>
                </a:lnTo>
                <a:close/>
              </a:path>
              <a:path w="282575" h="347344">
                <a:moveTo>
                  <a:pt x="269698" y="193787"/>
                </a:moveTo>
                <a:lnTo>
                  <a:pt x="146392" y="193787"/>
                </a:lnTo>
                <a:lnTo>
                  <a:pt x="159367" y="194156"/>
                </a:lnTo>
                <a:lnTo>
                  <a:pt x="171038" y="195306"/>
                </a:lnTo>
                <a:lnTo>
                  <a:pt x="210854" y="215492"/>
                </a:lnTo>
                <a:lnTo>
                  <a:pt x="217657" y="240156"/>
                </a:lnTo>
                <a:lnTo>
                  <a:pt x="217061" y="249045"/>
                </a:lnTo>
                <a:lnTo>
                  <a:pt x="186945" y="285965"/>
                </a:lnTo>
                <a:lnTo>
                  <a:pt x="154324" y="291000"/>
                </a:lnTo>
                <a:lnTo>
                  <a:pt x="269444" y="291000"/>
                </a:lnTo>
                <a:lnTo>
                  <a:pt x="276537" y="275732"/>
                </a:lnTo>
                <a:lnTo>
                  <a:pt x="280832" y="259482"/>
                </a:lnTo>
                <a:lnTo>
                  <a:pt x="282263" y="242393"/>
                </a:lnTo>
                <a:lnTo>
                  <a:pt x="280603" y="222613"/>
                </a:lnTo>
                <a:lnTo>
                  <a:pt x="275662" y="205020"/>
                </a:lnTo>
                <a:lnTo>
                  <a:pt x="269698" y="193787"/>
                </a:lnTo>
                <a:close/>
              </a:path>
              <a:path w="282575" h="347344">
                <a:moveTo>
                  <a:pt x="258579" y="55323"/>
                </a:moveTo>
                <a:lnTo>
                  <a:pt x="137144" y="55323"/>
                </a:lnTo>
                <a:lnTo>
                  <a:pt x="150564" y="55683"/>
                </a:lnTo>
                <a:lnTo>
                  <a:pt x="162167" y="56762"/>
                </a:lnTo>
                <a:lnTo>
                  <a:pt x="196081" y="74232"/>
                </a:lnTo>
                <a:lnTo>
                  <a:pt x="201411" y="96241"/>
                </a:lnTo>
                <a:lnTo>
                  <a:pt x="200151" y="108505"/>
                </a:lnTo>
                <a:lnTo>
                  <a:pt x="172763" y="135659"/>
                </a:lnTo>
                <a:lnTo>
                  <a:pt x="139053" y="139418"/>
                </a:lnTo>
                <a:lnTo>
                  <a:pt x="251612" y="139418"/>
                </a:lnTo>
                <a:lnTo>
                  <a:pt x="254205" y="136015"/>
                </a:lnTo>
                <a:lnTo>
                  <a:pt x="260767" y="122438"/>
                </a:lnTo>
                <a:lnTo>
                  <a:pt x="264704" y="107366"/>
                </a:lnTo>
                <a:lnTo>
                  <a:pt x="266016" y="90828"/>
                </a:lnTo>
                <a:lnTo>
                  <a:pt x="264948" y="76552"/>
                </a:lnTo>
                <a:lnTo>
                  <a:pt x="261764" y="63027"/>
                </a:lnTo>
                <a:lnTo>
                  <a:pt x="258579" y="55323"/>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9" name="object 9"/>
          <p:cNvSpPr/>
          <p:nvPr/>
        </p:nvSpPr>
        <p:spPr>
          <a:xfrm>
            <a:off x="8630203" y="576244"/>
            <a:ext cx="0" cy="429895"/>
          </a:xfrm>
          <a:custGeom>
            <a:avLst/>
            <a:gdLst/>
            <a:ahLst/>
            <a:cxnLst/>
            <a:rect l="l" t="t" r="r" b="b"/>
            <a:pathLst>
              <a:path h="429894">
                <a:moveTo>
                  <a:pt x="0" y="0"/>
                </a:moveTo>
                <a:lnTo>
                  <a:pt x="0" y="429800"/>
                </a:lnTo>
              </a:path>
            </a:pathLst>
          </a:custGeom>
          <a:ln w="1399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0" name="object 10"/>
          <p:cNvSpPr/>
          <p:nvPr/>
        </p:nvSpPr>
        <p:spPr>
          <a:xfrm>
            <a:off x="8350951" y="662938"/>
            <a:ext cx="0" cy="343535"/>
          </a:xfrm>
          <a:custGeom>
            <a:avLst/>
            <a:gdLst/>
            <a:ahLst/>
            <a:cxnLst/>
            <a:rect l="l" t="t" r="r" b="b"/>
            <a:pathLst>
              <a:path h="343534">
                <a:moveTo>
                  <a:pt x="0" y="0"/>
                </a:moveTo>
                <a:lnTo>
                  <a:pt x="0" y="343106"/>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1" name="object 11"/>
          <p:cNvSpPr/>
          <p:nvPr/>
        </p:nvSpPr>
        <p:spPr>
          <a:xfrm>
            <a:off x="7898115" y="803933"/>
            <a:ext cx="0" cy="202565"/>
          </a:xfrm>
          <a:custGeom>
            <a:avLst/>
            <a:gdLst/>
            <a:ahLst/>
            <a:cxnLst/>
            <a:rect l="l" t="t" r="r" b="b"/>
            <a:pathLst>
              <a:path h="202565">
                <a:moveTo>
                  <a:pt x="0" y="0"/>
                </a:moveTo>
                <a:lnTo>
                  <a:pt x="0" y="202111"/>
                </a:lnTo>
              </a:path>
            </a:pathLst>
          </a:custGeom>
          <a:ln w="14338">
            <a:solidFill>
              <a:srgbClr val="FDFDFD"/>
            </a:solidFill>
          </a:ln>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2" name="object 12"/>
          <p:cNvSpPr/>
          <p:nvPr/>
        </p:nvSpPr>
        <p:spPr>
          <a:xfrm>
            <a:off x="7436198" y="945286"/>
            <a:ext cx="14604" cy="60960"/>
          </a:xfrm>
          <a:custGeom>
            <a:avLst/>
            <a:gdLst/>
            <a:ahLst/>
            <a:cxnLst/>
            <a:rect l="l" t="t" r="r" b="b"/>
            <a:pathLst>
              <a:path w="14604" h="60959">
                <a:moveTo>
                  <a:pt x="11139" y="0"/>
                </a:moveTo>
                <a:lnTo>
                  <a:pt x="3181" y="0"/>
                </a:lnTo>
                <a:lnTo>
                  <a:pt x="0" y="3196"/>
                </a:lnTo>
                <a:lnTo>
                  <a:pt x="0" y="60758"/>
                </a:lnTo>
                <a:lnTo>
                  <a:pt x="14321" y="60758"/>
                </a:lnTo>
                <a:lnTo>
                  <a:pt x="14321" y="3196"/>
                </a:lnTo>
                <a:lnTo>
                  <a:pt x="11139" y="0"/>
                </a:lnTo>
                <a:close/>
              </a:path>
            </a:pathLst>
          </a:custGeom>
          <a:solidFill>
            <a:srgbClr val="FDFDFD"/>
          </a:solid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3" name="object 13"/>
          <p:cNvSpPr txBox="1"/>
          <p:nvPr/>
        </p:nvSpPr>
        <p:spPr>
          <a:xfrm>
            <a:off x="8705215" y="6444386"/>
            <a:ext cx="110489" cy="194310"/>
          </a:xfrm>
          <a:prstGeom prst="rect">
            <a:avLst/>
          </a:prstGeom>
        </p:spPr>
        <p:txBody>
          <a:bodyPr vert="horz" wrap="square" lIns="0" tIns="0" rIns="0" bIns="0" rtlCol="0">
            <a:spAutoFit/>
          </a:bodyPr>
          <a:lstStyle/>
          <a:p>
            <a:pPr marL="12700" eaLnBrk="1" fontAlgn="auto" hangingPunct="1">
              <a:spcBef>
                <a:spcPts val="0"/>
              </a:spcBef>
              <a:spcAft>
                <a:spcPts val="0"/>
              </a:spcAft>
            </a:pPr>
            <a:r>
              <a:rPr sz="1200" b="1" dirty="0">
                <a:solidFill>
                  <a:srgbClr val="898D9B"/>
                </a:solidFill>
                <a:latin typeface="Arial"/>
                <a:ea typeface="+mn-ea"/>
                <a:cs typeface="Arial"/>
              </a:rPr>
              <a:t>6</a:t>
            </a:r>
            <a:endParaRPr sz="1200">
              <a:solidFill>
                <a:prstClr val="black"/>
              </a:solidFill>
              <a:latin typeface="Arial"/>
              <a:ea typeface="+mn-ea"/>
              <a:cs typeface="Arial"/>
            </a:endParaRPr>
          </a:p>
        </p:txBody>
      </p:sp>
      <p:sp>
        <p:nvSpPr>
          <p:cNvPr id="14" name="object 14"/>
          <p:cNvSpPr txBox="1">
            <a:spLocks noGrp="1"/>
          </p:cNvSpPr>
          <p:nvPr>
            <p:ph type="title"/>
          </p:nvPr>
        </p:nvSpPr>
        <p:spPr>
          <a:prstGeom prst="rect">
            <a:avLst/>
          </a:prstGeom>
        </p:spPr>
        <p:txBody>
          <a:bodyPr vert="horz" wrap="square" lIns="0" tIns="140970" rIns="0" bIns="0" rtlCol="0">
            <a:spAutoFit/>
          </a:bodyPr>
          <a:lstStyle/>
          <a:p>
            <a:pPr marL="293370" marR="1860550">
              <a:lnSpc>
                <a:spcPct val="100000"/>
              </a:lnSpc>
              <a:spcBef>
                <a:spcPts val="1110"/>
              </a:spcBef>
            </a:pPr>
            <a:r>
              <a:rPr spc="-5" dirty="0"/>
              <a:t>The construction sector is closely linked to the  overall health of the</a:t>
            </a:r>
            <a:r>
              <a:rPr spc="-20" dirty="0"/>
              <a:t> </a:t>
            </a:r>
            <a:r>
              <a:rPr spc="-25" dirty="0"/>
              <a:t>economy.</a:t>
            </a:r>
          </a:p>
        </p:txBody>
      </p:sp>
      <p:sp>
        <p:nvSpPr>
          <p:cNvPr id="15" name="object 15"/>
          <p:cNvSpPr txBox="1"/>
          <p:nvPr/>
        </p:nvSpPr>
        <p:spPr>
          <a:xfrm>
            <a:off x="535940" y="1604136"/>
            <a:ext cx="5217160" cy="833755"/>
          </a:xfrm>
          <a:prstGeom prst="rect">
            <a:avLst/>
          </a:prstGeom>
        </p:spPr>
        <p:txBody>
          <a:bodyPr vert="horz" wrap="square" lIns="0" tIns="0" rIns="0" bIns="0" rtlCol="0">
            <a:spAutoFit/>
          </a:bodyPr>
          <a:lstStyle/>
          <a:p>
            <a:pPr marL="12700" marR="5080" algn="just" eaLnBrk="1" fontAlgn="auto" hangingPunct="1">
              <a:spcBef>
                <a:spcPts val="0"/>
              </a:spcBef>
              <a:spcAft>
                <a:spcPts val="0"/>
              </a:spcAft>
            </a:pPr>
            <a:r>
              <a:rPr sz="1800" dirty="0">
                <a:solidFill>
                  <a:srgbClr val="0C2B5A"/>
                </a:solidFill>
                <a:latin typeface="Arial"/>
                <a:ea typeface="+mn-ea"/>
                <a:cs typeface="Arial"/>
              </a:rPr>
              <a:t>In </a:t>
            </a:r>
            <a:r>
              <a:rPr sz="1800" spc="-5" dirty="0">
                <a:solidFill>
                  <a:srgbClr val="0C2B5A"/>
                </a:solidFill>
                <a:latin typeface="Arial"/>
                <a:ea typeface="+mn-ea"/>
                <a:cs typeface="Arial"/>
              </a:rPr>
              <a:t>Making a success of Brexit, </a:t>
            </a:r>
            <a:r>
              <a:rPr sz="1800" dirty="0">
                <a:solidFill>
                  <a:srgbClr val="0C2B5A"/>
                </a:solidFill>
                <a:latin typeface="Arial"/>
                <a:ea typeface="+mn-ea"/>
                <a:cs typeface="Arial"/>
              </a:rPr>
              <a:t>the CBI </a:t>
            </a:r>
            <a:r>
              <a:rPr sz="1800" spc="-5" dirty="0">
                <a:solidFill>
                  <a:srgbClr val="0C2B5A"/>
                </a:solidFill>
                <a:latin typeface="Arial"/>
                <a:ea typeface="+mn-ea"/>
                <a:cs typeface="Arial"/>
              </a:rPr>
              <a:t>took a </a:t>
            </a:r>
            <a:r>
              <a:rPr sz="1800" dirty="0">
                <a:solidFill>
                  <a:srgbClr val="0C2B5A"/>
                </a:solidFill>
                <a:latin typeface="Arial"/>
                <a:ea typeface="+mn-ea"/>
                <a:cs typeface="Arial"/>
              </a:rPr>
              <a:t>cross  </a:t>
            </a:r>
            <a:r>
              <a:rPr sz="1800" spc="-5" dirty="0">
                <a:solidFill>
                  <a:srgbClr val="0C2B5A"/>
                </a:solidFill>
                <a:latin typeface="Arial"/>
                <a:ea typeface="+mn-ea"/>
                <a:cs typeface="Arial"/>
              </a:rPr>
              <a:t>sectoral view on </a:t>
            </a:r>
            <a:r>
              <a:rPr sz="1800" dirty="0">
                <a:solidFill>
                  <a:srgbClr val="0C2B5A"/>
                </a:solidFill>
                <a:latin typeface="Arial"/>
                <a:ea typeface="+mn-ea"/>
                <a:cs typeface="Arial"/>
              </a:rPr>
              <a:t>the key </a:t>
            </a:r>
            <a:r>
              <a:rPr sz="1800" spc="-5" dirty="0">
                <a:solidFill>
                  <a:srgbClr val="0C2B5A"/>
                </a:solidFill>
                <a:latin typeface="Arial"/>
                <a:ea typeface="+mn-ea"/>
                <a:cs typeface="Arial"/>
              </a:rPr>
              <a:t>priorities. </a:t>
            </a:r>
            <a:r>
              <a:rPr sz="1800" dirty="0">
                <a:solidFill>
                  <a:srgbClr val="0C2B5A"/>
                </a:solidFill>
                <a:latin typeface="Arial"/>
                <a:ea typeface="+mn-ea"/>
                <a:cs typeface="Arial"/>
              </a:rPr>
              <a:t>For </a:t>
            </a:r>
            <a:r>
              <a:rPr sz="1800" spc="-5" dirty="0">
                <a:solidFill>
                  <a:srgbClr val="0C2B5A"/>
                </a:solidFill>
                <a:latin typeface="Arial"/>
                <a:ea typeface="+mn-ea"/>
                <a:cs typeface="Arial"/>
              </a:rPr>
              <a:t>construction,  these priorities</a:t>
            </a:r>
            <a:r>
              <a:rPr sz="1800" spc="-30" dirty="0">
                <a:solidFill>
                  <a:srgbClr val="0C2B5A"/>
                </a:solidFill>
                <a:latin typeface="Arial"/>
                <a:ea typeface="+mn-ea"/>
                <a:cs typeface="Arial"/>
              </a:rPr>
              <a:t> </a:t>
            </a:r>
            <a:r>
              <a:rPr sz="1800" spc="-5" dirty="0">
                <a:solidFill>
                  <a:srgbClr val="0C2B5A"/>
                </a:solidFill>
                <a:latin typeface="Arial"/>
                <a:ea typeface="+mn-ea"/>
                <a:cs typeface="Arial"/>
              </a:rPr>
              <a:t>are:</a:t>
            </a:r>
            <a:endParaRPr sz="1800">
              <a:solidFill>
                <a:prstClr val="black"/>
              </a:solidFill>
              <a:latin typeface="Arial"/>
              <a:ea typeface="+mn-ea"/>
              <a:cs typeface="Arial"/>
            </a:endParaRPr>
          </a:p>
        </p:txBody>
      </p:sp>
      <p:sp>
        <p:nvSpPr>
          <p:cNvPr id="16" name="object 16"/>
          <p:cNvSpPr txBox="1"/>
          <p:nvPr/>
        </p:nvSpPr>
        <p:spPr>
          <a:xfrm>
            <a:off x="535940" y="2811526"/>
            <a:ext cx="5547995" cy="3193415"/>
          </a:xfrm>
          <a:prstGeom prst="rect">
            <a:avLst/>
          </a:prstGeom>
        </p:spPr>
        <p:txBody>
          <a:bodyPr vert="horz" wrap="square" lIns="0" tIns="0" rIns="0" bIns="0" rtlCol="0">
            <a:spAutoFit/>
          </a:bodyPr>
          <a:lstStyle/>
          <a:p>
            <a:pPr marL="355600" marR="153670" indent="-342900" eaLnBrk="1" fontAlgn="auto" hangingPunct="1">
              <a:spcBef>
                <a:spcPts val="0"/>
              </a:spcBef>
              <a:spcAft>
                <a:spcPts val="0"/>
              </a:spcAft>
              <a:buFontTx/>
              <a:buAutoNum type="arabicPeriod"/>
              <a:tabLst>
                <a:tab pos="355600" algn="l"/>
                <a:tab pos="356235" algn="l"/>
              </a:tabLst>
            </a:pPr>
            <a:r>
              <a:rPr sz="1800" b="1" spc="-5" dirty="0">
                <a:solidFill>
                  <a:srgbClr val="0C2B5A"/>
                </a:solidFill>
                <a:latin typeface="Arial"/>
                <a:ea typeface="+mn-ea"/>
                <a:cs typeface="Arial"/>
              </a:rPr>
              <a:t>EU </a:t>
            </a:r>
            <a:r>
              <a:rPr sz="1800" b="1" spc="-20" dirty="0">
                <a:solidFill>
                  <a:srgbClr val="0C2B5A"/>
                </a:solidFill>
                <a:latin typeface="Arial"/>
                <a:ea typeface="+mn-ea"/>
                <a:cs typeface="Arial"/>
              </a:rPr>
              <a:t>Trade: </a:t>
            </a:r>
            <a:r>
              <a:rPr sz="1800" i="1" dirty="0">
                <a:solidFill>
                  <a:srgbClr val="0C2B5A"/>
                </a:solidFill>
                <a:latin typeface="Arial"/>
                <a:ea typeface="+mn-ea"/>
                <a:cs typeface="Arial"/>
              </a:rPr>
              <a:t>A </a:t>
            </a:r>
            <a:r>
              <a:rPr sz="1800" i="1" spc="-5" dirty="0">
                <a:solidFill>
                  <a:srgbClr val="0C2B5A"/>
                </a:solidFill>
                <a:latin typeface="Arial"/>
                <a:ea typeface="+mn-ea"/>
                <a:cs typeface="Arial"/>
              </a:rPr>
              <a:t>large percentage </a:t>
            </a:r>
            <a:r>
              <a:rPr sz="1800" i="1" dirty="0">
                <a:solidFill>
                  <a:srgbClr val="0C2B5A"/>
                </a:solidFill>
                <a:latin typeface="Arial"/>
                <a:ea typeface="+mn-ea"/>
                <a:cs typeface="Arial"/>
              </a:rPr>
              <a:t>of </a:t>
            </a:r>
            <a:r>
              <a:rPr sz="1800" i="1" spc="-5" dirty="0">
                <a:solidFill>
                  <a:srgbClr val="0C2B5A"/>
                </a:solidFill>
                <a:latin typeface="Arial"/>
                <a:ea typeface="+mn-ea"/>
                <a:cs typeface="Arial"/>
              </a:rPr>
              <a:t>construction  materials are imported </a:t>
            </a:r>
            <a:r>
              <a:rPr sz="1800" i="1" dirty="0">
                <a:solidFill>
                  <a:srgbClr val="0C2B5A"/>
                </a:solidFill>
                <a:latin typeface="Arial"/>
                <a:ea typeface="+mn-ea"/>
                <a:cs typeface="Arial"/>
              </a:rPr>
              <a:t>from the </a:t>
            </a:r>
            <a:r>
              <a:rPr sz="1800" i="1" spc="-5" dirty="0">
                <a:solidFill>
                  <a:srgbClr val="0C2B5A"/>
                </a:solidFill>
                <a:latin typeface="Arial"/>
                <a:ea typeface="+mn-ea"/>
                <a:cs typeface="Arial"/>
              </a:rPr>
              <a:t>EU so a </a:t>
            </a:r>
            <a:r>
              <a:rPr sz="1800" i="1" dirty="0">
                <a:solidFill>
                  <a:srgbClr val="0C2B5A"/>
                </a:solidFill>
                <a:latin typeface="Arial"/>
                <a:ea typeface="+mn-ea"/>
                <a:cs typeface="Arial"/>
              </a:rPr>
              <a:t>tariff-free  </a:t>
            </a:r>
            <a:r>
              <a:rPr sz="1800" i="1" spc="-5" dirty="0">
                <a:solidFill>
                  <a:srgbClr val="0C2B5A"/>
                </a:solidFill>
                <a:latin typeface="Arial"/>
                <a:ea typeface="+mn-ea"/>
                <a:cs typeface="Arial"/>
              </a:rPr>
              <a:t>relationship is</a:t>
            </a:r>
            <a:r>
              <a:rPr sz="1800" i="1" spc="-35" dirty="0">
                <a:solidFill>
                  <a:srgbClr val="0C2B5A"/>
                </a:solidFill>
                <a:latin typeface="Arial"/>
                <a:ea typeface="+mn-ea"/>
                <a:cs typeface="Arial"/>
              </a:rPr>
              <a:t> </a:t>
            </a:r>
            <a:r>
              <a:rPr sz="1800" i="1" spc="-5" dirty="0">
                <a:solidFill>
                  <a:srgbClr val="0C2B5A"/>
                </a:solidFill>
                <a:latin typeface="Arial"/>
                <a:ea typeface="+mn-ea"/>
                <a:cs typeface="Arial"/>
              </a:rPr>
              <a:t>important</a:t>
            </a:r>
            <a:endParaRPr sz="1800">
              <a:solidFill>
                <a:prstClr val="black"/>
              </a:solidFill>
              <a:latin typeface="Arial"/>
              <a:ea typeface="+mn-ea"/>
              <a:cs typeface="Arial"/>
            </a:endParaRPr>
          </a:p>
          <a:p>
            <a:pPr marL="355600" marR="15240" indent="-342900" eaLnBrk="1" fontAlgn="auto" hangingPunct="1">
              <a:spcBef>
                <a:spcPts val="434"/>
              </a:spcBef>
              <a:spcAft>
                <a:spcPts val="0"/>
              </a:spcAft>
              <a:buFontTx/>
              <a:buAutoNum type="arabicPeriod"/>
              <a:tabLst>
                <a:tab pos="355600" algn="l"/>
                <a:tab pos="356235" algn="l"/>
              </a:tabLst>
            </a:pPr>
            <a:r>
              <a:rPr sz="1800" b="1" dirty="0">
                <a:solidFill>
                  <a:srgbClr val="0C2B5A"/>
                </a:solidFill>
                <a:latin typeface="Arial"/>
                <a:ea typeface="+mn-ea"/>
                <a:cs typeface="Arial"/>
              </a:rPr>
              <a:t>Regulation: </a:t>
            </a:r>
            <a:r>
              <a:rPr sz="1800" i="1" spc="-5" dirty="0">
                <a:solidFill>
                  <a:srgbClr val="0C2B5A"/>
                </a:solidFill>
                <a:latin typeface="Arial"/>
                <a:ea typeface="+mn-ea"/>
                <a:cs typeface="Arial"/>
              </a:rPr>
              <a:t>Opportunities </a:t>
            </a:r>
            <a:r>
              <a:rPr sz="1800" i="1" dirty="0">
                <a:solidFill>
                  <a:srgbClr val="0C2B5A"/>
                </a:solidFill>
                <a:latin typeface="Arial"/>
                <a:ea typeface="+mn-ea"/>
                <a:cs typeface="Arial"/>
              </a:rPr>
              <a:t>for </a:t>
            </a:r>
            <a:r>
              <a:rPr sz="1800" i="1" spc="-5" dirty="0">
                <a:solidFill>
                  <a:srgbClr val="0C2B5A"/>
                </a:solidFill>
                <a:latin typeface="Arial"/>
                <a:ea typeface="+mn-ea"/>
                <a:cs typeface="Arial"/>
              </a:rPr>
              <a:t>a more flexible  regulation must be balanced against </a:t>
            </a:r>
            <a:r>
              <a:rPr sz="1800" i="1" dirty="0">
                <a:solidFill>
                  <a:srgbClr val="0C2B5A"/>
                </a:solidFill>
                <a:latin typeface="Arial"/>
                <a:ea typeface="+mn-ea"/>
                <a:cs typeface="Arial"/>
              </a:rPr>
              <a:t>the </a:t>
            </a:r>
            <a:r>
              <a:rPr sz="1800" i="1" spc="-5" dirty="0">
                <a:solidFill>
                  <a:srgbClr val="0C2B5A"/>
                </a:solidFill>
                <a:latin typeface="Arial"/>
                <a:ea typeface="+mn-ea"/>
                <a:cs typeface="Arial"/>
              </a:rPr>
              <a:t>benefits </a:t>
            </a:r>
            <a:r>
              <a:rPr sz="1800" i="1" dirty="0">
                <a:solidFill>
                  <a:srgbClr val="0C2B5A"/>
                </a:solidFill>
                <a:latin typeface="Arial"/>
                <a:ea typeface="+mn-ea"/>
                <a:cs typeface="Arial"/>
              </a:rPr>
              <a:t>of  </a:t>
            </a:r>
            <a:r>
              <a:rPr sz="1800" i="1" spc="-5" dirty="0">
                <a:solidFill>
                  <a:srgbClr val="0C2B5A"/>
                </a:solidFill>
                <a:latin typeface="Arial"/>
                <a:ea typeface="+mn-ea"/>
                <a:cs typeface="Arial"/>
              </a:rPr>
              <a:t>harmonisation</a:t>
            </a:r>
            <a:endParaRPr sz="1800">
              <a:solidFill>
                <a:prstClr val="black"/>
              </a:solidFill>
              <a:latin typeface="Arial"/>
              <a:ea typeface="+mn-ea"/>
              <a:cs typeface="Arial"/>
            </a:endParaRPr>
          </a:p>
          <a:p>
            <a:pPr marL="355600" marR="648970" indent="-342900" algn="just" eaLnBrk="1" fontAlgn="auto" hangingPunct="1">
              <a:spcBef>
                <a:spcPts val="430"/>
              </a:spcBef>
              <a:spcAft>
                <a:spcPts val="0"/>
              </a:spcAft>
              <a:buFontTx/>
              <a:buAutoNum type="arabicPeriod"/>
              <a:tabLst>
                <a:tab pos="356235" algn="l"/>
              </a:tabLst>
            </a:pPr>
            <a:r>
              <a:rPr sz="1800" b="1" dirty="0">
                <a:solidFill>
                  <a:srgbClr val="0C2B5A"/>
                </a:solidFill>
                <a:latin typeface="Arial"/>
                <a:ea typeface="+mn-ea"/>
                <a:cs typeface="Arial"/>
              </a:rPr>
              <a:t>Migration: </a:t>
            </a:r>
            <a:r>
              <a:rPr sz="1800" i="1" spc="-5" dirty="0">
                <a:solidFill>
                  <a:srgbClr val="0C2B5A"/>
                </a:solidFill>
                <a:latin typeface="Arial"/>
                <a:ea typeface="+mn-ea"/>
                <a:cs typeface="Arial"/>
              </a:rPr>
              <a:t>Access </a:t>
            </a:r>
            <a:r>
              <a:rPr sz="1800" i="1" dirty="0">
                <a:solidFill>
                  <a:srgbClr val="0C2B5A"/>
                </a:solidFill>
                <a:latin typeface="Arial"/>
                <a:ea typeface="+mn-ea"/>
                <a:cs typeface="Arial"/>
              </a:rPr>
              <a:t>to </a:t>
            </a:r>
            <a:r>
              <a:rPr sz="1800" i="1" spc="-5" dirty="0">
                <a:solidFill>
                  <a:srgbClr val="0C2B5A"/>
                </a:solidFill>
                <a:latin typeface="Arial"/>
                <a:ea typeface="+mn-ea"/>
                <a:cs typeface="Arial"/>
              </a:rPr>
              <a:t>EU skills and labour is  important </a:t>
            </a:r>
            <a:r>
              <a:rPr sz="1800" i="1" dirty="0">
                <a:solidFill>
                  <a:srgbClr val="0C2B5A"/>
                </a:solidFill>
                <a:latin typeface="Arial"/>
                <a:ea typeface="+mn-ea"/>
                <a:cs typeface="Arial"/>
              </a:rPr>
              <a:t>to the </a:t>
            </a:r>
            <a:r>
              <a:rPr sz="1800" i="1" spc="-5" dirty="0">
                <a:solidFill>
                  <a:srgbClr val="0C2B5A"/>
                </a:solidFill>
                <a:latin typeface="Arial"/>
                <a:ea typeface="+mn-ea"/>
                <a:cs typeface="Arial"/>
              </a:rPr>
              <a:t>construction </a:t>
            </a:r>
            <a:r>
              <a:rPr sz="1800" i="1" spc="-20" dirty="0">
                <a:solidFill>
                  <a:srgbClr val="0C2B5A"/>
                </a:solidFill>
                <a:latin typeface="Arial"/>
                <a:ea typeface="+mn-ea"/>
                <a:cs typeface="Arial"/>
              </a:rPr>
              <a:t>sector, </a:t>
            </a:r>
            <a:r>
              <a:rPr sz="1800" i="1" spc="-5" dirty="0">
                <a:solidFill>
                  <a:srgbClr val="0C2B5A"/>
                </a:solidFill>
                <a:latin typeface="Arial"/>
                <a:ea typeface="+mn-ea"/>
                <a:cs typeface="Arial"/>
              </a:rPr>
              <a:t>as </a:t>
            </a:r>
            <a:r>
              <a:rPr sz="1800" i="1" dirty="0">
                <a:solidFill>
                  <a:srgbClr val="0C2B5A"/>
                </a:solidFill>
                <a:latin typeface="Arial"/>
                <a:ea typeface="+mn-ea"/>
                <a:cs typeface="Arial"/>
              </a:rPr>
              <a:t>is the  </a:t>
            </a:r>
            <a:r>
              <a:rPr sz="1800" i="1" spc="-5" dirty="0">
                <a:solidFill>
                  <a:srgbClr val="0C2B5A"/>
                </a:solidFill>
                <a:latin typeface="Arial"/>
                <a:ea typeface="+mn-ea"/>
                <a:cs typeface="Arial"/>
              </a:rPr>
              <a:t>domestic skills </a:t>
            </a:r>
            <a:r>
              <a:rPr sz="1800" i="1" spc="-10" dirty="0">
                <a:solidFill>
                  <a:srgbClr val="0C2B5A"/>
                </a:solidFill>
                <a:latin typeface="Arial"/>
                <a:ea typeface="+mn-ea"/>
                <a:cs typeface="Arial"/>
              </a:rPr>
              <a:t>programme</a:t>
            </a:r>
            <a:endParaRPr sz="1800">
              <a:solidFill>
                <a:prstClr val="black"/>
              </a:solidFill>
              <a:latin typeface="Arial"/>
              <a:ea typeface="+mn-ea"/>
              <a:cs typeface="Arial"/>
            </a:endParaRPr>
          </a:p>
          <a:p>
            <a:pPr marL="355600" marR="5080" indent="-342900" eaLnBrk="1" fontAlgn="auto" hangingPunct="1">
              <a:spcBef>
                <a:spcPts val="430"/>
              </a:spcBef>
              <a:spcAft>
                <a:spcPts val="0"/>
              </a:spcAft>
              <a:buFontTx/>
              <a:buAutoNum type="arabicPeriod"/>
              <a:tabLst>
                <a:tab pos="355600" algn="l"/>
                <a:tab pos="356235" algn="l"/>
              </a:tabLst>
            </a:pPr>
            <a:r>
              <a:rPr sz="1800" b="1" dirty="0">
                <a:solidFill>
                  <a:srgbClr val="0C2B5A"/>
                </a:solidFill>
                <a:latin typeface="Arial"/>
                <a:ea typeface="+mn-ea"/>
                <a:cs typeface="Arial"/>
              </a:rPr>
              <a:t>Funding: </a:t>
            </a:r>
            <a:r>
              <a:rPr sz="1800" i="1" spc="-5" dirty="0">
                <a:solidFill>
                  <a:srgbClr val="0C2B5A"/>
                </a:solidFill>
                <a:latin typeface="Arial"/>
                <a:ea typeface="+mn-ea"/>
                <a:cs typeface="Arial"/>
              </a:rPr>
              <a:t>Long-term funding </a:t>
            </a:r>
            <a:r>
              <a:rPr sz="1800" i="1" dirty="0">
                <a:solidFill>
                  <a:srgbClr val="0C2B5A"/>
                </a:solidFill>
                <a:latin typeface="Arial"/>
                <a:ea typeface="+mn-ea"/>
                <a:cs typeface="Arial"/>
              </a:rPr>
              <a:t>for </a:t>
            </a:r>
            <a:r>
              <a:rPr sz="1800" i="1" spc="-5" dirty="0">
                <a:solidFill>
                  <a:srgbClr val="0C2B5A"/>
                </a:solidFill>
                <a:latin typeface="Arial"/>
                <a:ea typeface="+mn-ea"/>
                <a:cs typeface="Arial"/>
              </a:rPr>
              <a:t>infrastructure must  not be interrupted by leaving </a:t>
            </a:r>
            <a:r>
              <a:rPr sz="1800" i="1" dirty="0">
                <a:solidFill>
                  <a:srgbClr val="0C2B5A"/>
                </a:solidFill>
                <a:latin typeface="Arial"/>
                <a:ea typeface="+mn-ea"/>
                <a:cs typeface="Arial"/>
              </a:rPr>
              <a:t>the</a:t>
            </a:r>
            <a:r>
              <a:rPr sz="1800" i="1" spc="20" dirty="0">
                <a:solidFill>
                  <a:srgbClr val="0C2B5A"/>
                </a:solidFill>
                <a:latin typeface="Arial"/>
                <a:ea typeface="+mn-ea"/>
                <a:cs typeface="Arial"/>
              </a:rPr>
              <a:t> </a:t>
            </a:r>
            <a:r>
              <a:rPr sz="1800" i="1" spc="-5" dirty="0">
                <a:solidFill>
                  <a:srgbClr val="0C2B5A"/>
                </a:solidFill>
                <a:latin typeface="Arial"/>
                <a:ea typeface="+mn-ea"/>
                <a:cs typeface="Arial"/>
              </a:rPr>
              <a:t>EU</a:t>
            </a:r>
            <a:endParaRPr sz="1800">
              <a:solidFill>
                <a:prstClr val="black"/>
              </a:solidFill>
              <a:latin typeface="Arial"/>
              <a:ea typeface="+mn-ea"/>
              <a:cs typeface="Arial"/>
            </a:endParaRPr>
          </a:p>
        </p:txBody>
      </p:sp>
      <p:sp>
        <p:nvSpPr>
          <p:cNvPr id="17" name="object 17"/>
          <p:cNvSpPr/>
          <p:nvPr/>
        </p:nvSpPr>
        <p:spPr>
          <a:xfrm>
            <a:off x="6656831" y="1670304"/>
            <a:ext cx="1882139" cy="2316480"/>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z="1800">
              <a:solidFill>
                <a:prstClr val="black"/>
              </a:solidFill>
              <a:latin typeface="Calibri"/>
              <a:ea typeface="+mn-ea"/>
            </a:endParaRPr>
          </a:p>
        </p:txBody>
      </p:sp>
      <p:sp>
        <p:nvSpPr>
          <p:cNvPr id="18" name="object 18"/>
          <p:cNvSpPr txBox="1"/>
          <p:nvPr/>
        </p:nvSpPr>
        <p:spPr>
          <a:xfrm>
            <a:off x="6765417" y="4130802"/>
            <a:ext cx="1957705" cy="346710"/>
          </a:xfrm>
          <a:prstGeom prst="rect">
            <a:avLst/>
          </a:prstGeom>
        </p:spPr>
        <p:txBody>
          <a:bodyPr vert="horz" wrap="square" lIns="0" tIns="0" rIns="0" bIns="0" rtlCol="0">
            <a:spAutoFit/>
          </a:bodyPr>
          <a:lstStyle/>
          <a:p>
            <a:pPr marL="12700" marR="5080" eaLnBrk="1" fontAlgn="auto" hangingPunct="1">
              <a:spcBef>
                <a:spcPts val="0"/>
              </a:spcBef>
              <a:spcAft>
                <a:spcPts val="0"/>
              </a:spcAft>
            </a:pPr>
            <a:r>
              <a:rPr sz="1100" b="1" dirty="0">
                <a:solidFill>
                  <a:srgbClr val="0C2B5A"/>
                </a:solidFill>
                <a:latin typeface="Arial"/>
                <a:ea typeface="+mn-ea"/>
                <a:cs typeface="Arial"/>
              </a:rPr>
              <a:t>Latest </a:t>
            </a:r>
            <a:r>
              <a:rPr sz="1100" b="1" spc="-5" dirty="0">
                <a:solidFill>
                  <a:srgbClr val="0C2B5A"/>
                </a:solidFill>
                <a:latin typeface="Arial"/>
                <a:ea typeface="+mn-ea"/>
                <a:cs typeface="Arial"/>
              </a:rPr>
              <a:t>CBI </a:t>
            </a:r>
            <a:r>
              <a:rPr sz="1100" b="1" dirty="0">
                <a:solidFill>
                  <a:srgbClr val="0C2B5A"/>
                </a:solidFill>
                <a:latin typeface="Arial"/>
                <a:ea typeface="+mn-ea"/>
                <a:cs typeface="Arial"/>
              </a:rPr>
              <a:t>EU report –  “Making a success of</a:t>
            </a:r>
            <a:r>
              <a:rPr sz="1100" b="1" spc="-150" dirty="0">
                <a:solidFill>
                  <a:srgbClr val="0C2B5A"/>
                </a:solidFill>
                <a:latin typeface="Arial"/>
                <a:ea typeface="+mn-ea"/>
                <a:cs typeface="Arial"/>
              </a:rPr>
              <a:t> </a:t>
            </a:r>
            <a:r>
              <a:rPr sz="1100" b="1" dirty="0">
                <a:solidFill>
                  <a:srgbClr val="0C2B5A"/>
                </a:solidFill>
                <a:latin typeface="Arial"/>
                <a:ea typeface="+mn-ea"/>
                <a:cs typeface="Arial"/>
              </a:rPr>
              <a:t>Brexit”</a:t>
            </a:r>
            <a:endParaRPr sz="1100">
              <a:solidFill>
                <a:prstClr val="black"/>
              </a:solidFill>
              <a:latin typeface="Arial"/>
              <a:ea typeface="+mn-ea"/>
              <a:cs typeface="Arial"/>
            </a:endParaRPr>
          </a:p>
        </p:txBody>
      </p:sp>
    </p:spTree>
    <p:extLst>
      <p:ext uri="{BB962C8B-B14F-4D97-AF65-F5344CB8AC3E}">
        <p14:creationId xmlns:p14="http://schemas.microsoft.com/office/powerpoint/2010/main" val="31411410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pPr algn="l"/>
            <a:r>
              <a:rPr lang="en-GB" sz="3200" dirty="0">
                <a:latin typeface="Arial" pitchFamily="34" charset="0"/>
                <a:cs typeface="Arial" pitchFamily="34" charset="0"/>
              </a:rPr>
              <a:t>Thermal Bridging Design Details</a:t>
            </a:r>
          </a:p>
        </p:txBody>
      </p:sp>
      <p:sp>
        <p:nvSpPr>
          <p:cNvPr id="3" name="Content Placeholder 2"/>
          <p:cNvSpPr>
            <a:spLocks noGrp="1"/>
          </p:cNvSpPr>
          <p:nvPr>
            <p:ph sz="half" idx="1"/>
          </p:nvPr>
        </p:nvSpPr>
        <p:spPr>
          <a:xfrm>
            <a:off x="134225" y="4002852"/>
            <a:ext cx="8791662" cy="2392838"/>
          </a:xfrm>
        </p:spPr>
        <p:txBody>
          <a:bodyPr>
            <a:normAutofit/>
          </a:bodyPr>
          <a:lstStyle/>
          <a:p>
            <a:r>
              <a:rPr lang="en-GB" sz="1400" dirty="0">
                <a:latin typeface="Arial" pitchFamily="34" charset="0"/>
                <a:cs typeface="Arial" pitchFamily="34" charset="0"/>
              </a:rPr>
              <a:t>In the main Standard details are covered. Project specific details should be discussed with the system designer and a detail provided.</a:t>
            </a:r>
          </a:p>
          <a:p>
            <a:r>
              <a:rPr lang="en-GB" sz="1400" dirty="0">
                <a:latin typeface="Arial" pitchFamily="34" charset="0"/>
                <a:cs typeface="Arial" pitchFamily="34" charset="0"/>
              </a:rPr>
              <a:t>The above details indicate typical examples showing 3 scenario’s for the same situation.</a:t>
            </a:r>
          </a:p>
          <a:p>
            <a:r>
              <a:rPr lang="en-GB" sz="1400" dirty="0">
                <a:latin typeface="Arial" pitchFamily="34" charset="0"/>
                <a:cs typeface="Arial" pitchFamily="34" charset="0"/>
              </a:rPr>
              <a:t>It is accepted that it is not always practicable to offer the ‘Green’ detail, but this should always be assess and if it is possible it should be discussed with the client.</a:t>
            </a:r>
          </a:p>
          <a:p>
            <a:r>
              <a:rPr lang="en-GB" sz="1400" dirty="0">
                <a:latin typeface="Arial" pitchFamily="34" charset="0"/>
                <a:cs typeface="Arial" pitchFamily="34" charset="0"/>
              </a:rPr>
              <a:t>They may choose to use the red option, however the assessment has been carried out and the ‘risks’ discussed.</a:t>
            </a:r>
          </a:p>
          <a:p>
            <a:r>
              <a:rPr lang="en-GB" sz="1400" dirty="0">
                <a:latin typeface="Arial" pitchFamily="34" charset="0"/>
                <a:cs typeface="Arial" pitchFamily="34" charset="0"/>
              </a:rPr>
              <a:t>The details are not mandatory however PAS 2030 puts more focus on improved standards and a greater level of assessment and control to ensure that Best Practice is provided.</a:t>
            </a:r>
            <a:endParaRPr lang="en-GB" sz="1400" dirty="0"/>
          </a:p>
        </p:txBody>
      </p:sp>
      <p:cxnSp>
        <p:nvCxnSpPr>
          <p:cNvPr id="6" name="Straight Connector 5"/>
          <p:cNvCxnSpPr/>
          <p:nvPr/>
        </p:nvCxnSpPr>
        <p:spPr>
          <a:xfrm>
            <a:off x="0" y="1196752"/>
            <a:ext cx="9144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2"/>
          </p:nvPr>
        </p:nvPicPr>
        <p:blipFill>
          <a:blip r:embed="rId2"/>
          <a:stretch>
            <a:fillRect/>
          </a:stretch>
        </p:blipFill>
        <p:spPr>
          <a:xfrm>
            <a:off x="268448" y="1393797"/>
            <a:ext cx="2248774" cy="2484018"/>
          </a:xfrm>
          <a:prstGeom prst="rect">
            <a:avLst/>
          </a:prstGeom>
        </p:spPr>
      </p:pic>
      <p:pic>
        <p:nvPicPr>
          <p:cNvPr id="9" name="Picture 8"/>
          <p:cNvPicPr>
            <a:picLocks noChangeAspect="1"/>
          </p:cNvPicPr>
          <p:nvPr/>
        </p:nvPicPr>
        <p:blipFill>
          <a:blip r:embed="rId3"/>
          <a:stretch>
            <a:fillRect/>
          </a:stretch>
        </p:blipFill>
        <p:spPr>
          <a:xfrm>
            <a:off x="2654955" y="1393797"/>
            <a:ext cx="2266967" cy="2484018"/>
          </a:xfrm>
          <a:prstGeom prst="rect">
            <a:avLst/>
          </a:prstGeom>
        </p:spPr>
      </p:pic>
      <p:pic>
        <p:nvPicPr>
          <p:cNvPr id="10" name="Picture 9"/>
          <p:cNvPicPr>
            <a:picLocks noChangeAspect="1"/>
          </p:cNvPicPr>
          <p:nvPr/>
        </p:nvPicPr>
        <p:blipFill>
          <a:blip r:embed="rId4"/>
          <a:stretch>
            <a:fillRect/>
          </a:stretch>
        </p:blipFill>
        <p:spPr>
          <a:xfrm>
            <a:off x="5059655" y="1393797"/>
            <a:ext cx="2322657" cy="2488561"/>
          </a:xfrm>
          <a:prstGeom prst="rect">
            <a:avLst/>
          </a:prstGeom>
        </p:spPr>
      </p:pic>
    </p:spTree>
    <p:extLst>
      <p:ext uri="{BB962C8B-B14F-4D97-AF65-F5344CB8AC3E}">
        <p14:creationId xmlns:p14="http://schemas.microsoft.com/office/powerpoint/2010/main" val="25457581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6250" y="286082"/>
            <a:ext cx="6962123" cy="950107"/>
          </a:xfrm>
        </p:spPr>
        <p:txBody>
          <a:bodyPr>
            <a:normAutofit/>
          </a:bodyPr>
          <a:lstStyle/>
          <a:p>
            <a:pPr algn="l"/>
            <a:r>
              <a:rPr lang="en-GB" sz="3200" dirty="0">
                <a:latin typeface="Arial" pitchFamily="34" charset="0"/>
                <a:cs typeface="Arial" pitchFamily="34" charset="0"/>
              </a:rPr>
              <a:t>Pas2031 Inspection rates</a:t>
            </a:r>
          </a:p>
        </p:txBody>
      </p:sp>
      <p:sp>
        <p:nvSpPr>
          <p:cNvPr id="8" name="Rectangle 7"/>
          <p:cNvSpPr/>
          <p:nvPr/>
        </p:nvSpPr>
        <p:spPr>
          <a:xfrm>
            <a:off x="0" y="1618734"/>
            <a:ext cx="9144000" cy="2585323"/>
          </a:xfrm>
          <a:prstGeom prst="rect">
            <a:avLst/>
          </a:prstGeom>
        </p:spPr>
        <p:txBody>
          <a:bodyPr wrap="square">
            <a:spAutoFit/>
          </a:bodyPr>
          <a:lstStyle/>
          <a:p>
            <a:pPr eaLnBrk="1" fontAlgn="auto" hangingPunct="1">
              <a:spcBef>
                <a:spcPts val="0"/>
              </a:spcBef>
              <a:spcAft>
                <a:spcPts val="0"/>
              </a:spcAft>
              <a:buFont typeface="Arial" pitchFamily="34" charset="0"/>
              <a:buChar char="•"/>
              <a:defRPr/>
            </a:pPr>
            <a:r>
              <a:rPr lang="en-GB" sz="1800" dirty="0">
                <a:solidFill>
                  <a:srgbClr val="005695"/>
                </a:solidFill>
                <a:ea typeface="+mn-ea"/>
                <a:cs typeface="Arial" pitchFamily="34" charset="0"/>
              </a:rPr>
              <a:t>     Current inspection rate for solid wall is 1%</a:t>
            </a:r>
          </a:p>
          <a:p>
            <a:pPr eaLnBrk="1" fontAlgn="auto" hangingPunct="1">
              <a:spcBef>
                <a:spcPts val="0"/>
              </a:spcBef>
              <a:spcAft>
                <a:spcPts val="0"/>
              </a:spcAft>
              <a:buFont typeface="Arial" pitchFamily="34" charset="0"/>
              <a:buChar char="•"/>
              <a:defRPr/>
            </a:pPr>
            <a:endParaRPr lang="en-GB" sz="18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defRPr/>
            </a:pPr>
            <a:r>
              <a:rPr lang="en-GB" sz="1800" dirty="0">
                <a:solidFill>
                  <a:srgbClr val="005695"/>
                </a:solidFill>
                <a:ea typeface="+mn-ea"/>
                <a:cs typeface="Arial" pitchFamily="34" charset="0"/>
              </a:rPr>
              <a:t>     Current timing left up to CB to decide</a:t>
            </a:r>
          </a:p>
          <a:p>
            <a:pPr eaLnBrk="1" fontAlgn="auto" hangingPunct="1">
              <a:spcBef>
                <a:spcPts val="0"/>
              </a:spcBef>
              <a:spcAft>
                <a:spcPts val="0"/>
              </a:spcAft>
              <a:buFont typeface="Arial" pitchFamily="34" charset="0"/>
              <a:buChar char="•"/>
              <a:defRPr/>
            </a:pPr>
            <a:endParaRPr lang="en-GB" sz="18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defRPr/>
            </a:pPr>
            <a:r>
              <a:rPr lang="en-GB" sz="1800" dirty="0">
                <a:solidFill>
                  <a:srgbClr val="005695"/>
                </a:solidFill>
                <a:ea typeface="+mn-ea"/>
                <a:cs typeface="Arial" pitchFamily="34" charset="0"/>
              </a:rPr>
              <a:t>     Government initially proposing move to 10% inspections for all solid wall measures</a:t>
            </a:r>
          </a:p>
          <a:p>
            <a:pPr eaLnBrk="1" fontAlgn="auto" hangingPunct="1">
              <a:spcBef>
                <a:spcPts val="0"/>
              </a:spcBef>
              <a:spcAft>
                <a:spcPts val="0"/>
              </a:spcAft>
              <a:buFont typeface="Arial" pitchFamily="34" charset="0"/>
              <a:buChar char="•"/>
              <a:defRPr/>
            </a:pPr>
            <a:endParaRPr lang="en-GB" sz="18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defRPr/>
            </a:pPr>
            <a:r>
              <a:rPr lang="en-GB" sz="1800" dirty="0">
                <a:solidFill>
                  <a:srgbClr val="005695"/>
                </a:solidFill>
                <a:ea typeface="+mn-ea"/>
                <a:cs typeface="Arial" pitchFamily="34" charset="0"/>
              </a:rPr>
              <a:t>      INCA (others) successfully argued to reduce this based on PAS quality inclusions</a:t>
            </a:r>
          </a:p>
          <a:p>
            <a:pPr eaLnBrk="1" fontAlgn="auto" hangingPunct="1">
              <a:spcBef>
                <a:spcPts val="0"/>
              </a:spcBef>
              <a:spcAft>
                <a:spcPts val="0"/>
              </a:spcAft>
              <a:buFont typeface="Arial" pitchFamily="34" charset="0"/>
              <a:buChar char="•"/>
              <a:defRPr/>
            </a:pPr>
            <a:endParaRPr lang="en-GB" sz="1800" dirty="0">
              <a:solidFill>
                <a:srgbClr val="005695"/>
              </a:solidFill>
              <a:ea typeface="+mn-ea"/>
              <a:cs typeface="Arial" pitchFamily="34" charset="0"/>
            </a:endParaRPr>
          </a:p>
          <a:p>
            <a:pPr eaLnBrk="1" fontAlgn="auto" hangingPunct="1">
              <a:spcBef>
                <a:spcPts val="0"/>
              </a:spcBef>
              <a:spcAft>
                <a:spcPts val="0"/>
              </a:spcAft>
              <a:buFont typeface="Arial" pitchFamily="34" charset="0"/>
              <a:buChar char="•"/>
              <a:defRPr/>
            </a:pPr>
            <a:r>
              <a:rPr lang="en-GB" sz="1800" dirty="0">
                <a:solidFill>
                  <a:srgbClr val="005695"/>
                </a:solidFill>
                <a:ea typeface="+mn-ea"/>
                <a:cs typeface="Arial" pitchFamily="34" charset="0"/>
              </a:rPr>
              <a:t>      Reward good contractors by reducing inspection rate after 0 defect / 2 years</a:t>
            </a:r>
          </a:p>
        </p:txBody>
      </p:sp>
      <p:pic>
        <p:nvPicPr>
          <p:cNvPr id="8193" name="Picture 1"/>
          <p:cNvPicPr>
            <a:picLocks noChangeAspect="1" noChangeArrowheads="1"/>
          </p:cNvPicPr>
          <p:nvPr/>
        </p:nvPicPr>
        <p:blipFill>
          <a:blip r:embed="rId2" cstate="print"/>
          <a:srcRect/>
          <a:stretch>
            <a:fillRect/>
          </a:stretch>
        </p:blipFill>
        <p:spPr bwMode="auto">
          <a:xfrm>
            <a:off x="0" y="4351338"/>
            <a:ext cx="9048750" cy="2105025"/>
          </a:xfrm>
          <a:prstGeom prst="rect">
            <a:avLst/>
          </a:prstGeom>
          <a:noFill/>
          <a:ln w="9525">
            <a:noFill/>
            <a:miter lim="800000"/>
            <a:headEnd/>
            <a:tailEnd/>
          </a:ln>
          <a:effectLst/>
        </p:spPr>
      </p:pic>
    </p:spTree>
    <p:extLst>
      <p:ext uri="{BB962C8B-B14F-4D97-AF65-F5344CB8AC3E}">
        <p14:creationId xmlns:p14="http://schemas.microsoft.com/office/powerpoint/2010/main" val="42138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67095" y="3844156"/>
            <a:ext cx="3376905" cy="2529631"/>
          </a:xfrm>
          <a:prstGeom prst="rect">
            <a:avLst/>
          </a:prstGeom>
        </p:spPr>
      </p:pic>
      <p:pic>
        <p:nvPicPr>
          <p:cNvPr id="7" name="Picture 6"/>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7662" y="1438177"/>
            <a:ext cx="2806338" cy="21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GB" sz="3200" dirty="0">
                <a:latin typeface="Arial" pitchFamily="34" charset="0"/>
                <a:cs typeface="Arial" pitchFamily="34" charset="0"/>
              </a:rPr>
              <a:t>PAS 2030 ANNEX B summary</a:t>
            </a:r>
          </a:p>
        </p:txBody>
      </p:sp>
      <p:sp>
        <p:nvSpPr>
          <p:cNvPr id="5" name="Content Placeholder 2"/>
          <p:cNvSpPr>
            <a:spLocks noGrp="1"/>
          </p:cNvSpPr>
          <p:nvPr>
            <p:ph idx="1"/>
          </p:nvPr>
        </p:nvSpPr>
        <p:spPr>
          <a:xfrm>
            <a:off x="0" y="1463458"/>
            <a:ext cx="7886700" cy="4962742"/>
          </a:xfrm>
        </p:spPr>
        <p:txBody>
          <a:bodyPr>
            <a:normAutofit fontScale="70000" lnSpcReduction="20000"/>
          </a:bodyPr>
          <a:lstStyle/>
          <a:p>
            <a:pPr>
              <a:defRPr/>
            </a:pPr>
            <a:r>
              <a:rPr lang="en-GB" sz="2600" dirty="0">
                <a:latin typeface="Arial" pitchFamily="34" charset="0"/>
                <a:cs typeface="Arial" pitchFamily="34" charset="0"/>
              </a:rPr>
              <a:t>Measure specific considerations</a:t>
            </a:r>
          </a:p>
          <a:p>
            <a:pPr lvl="1">
              <a:defRPr/>
            </a:pPr>
            <a:r>
              <a:rPr lang="en-GB" sz="2100" dirty="0">
                <a:latin typeface="Arial" pitchFamily="34" charset="0"/>
                <a:cs typeface="Arial" pitchFamily="34" charset="0"/>
              </a:rPr>
              <a:t>Exposure of site, suitability of structure, suitability of system, suitability of design details</a:t>
            </a:r>
          </a:p>
          <a:p>
            <a:pPr lvl="1">
              <a:defRPr/>
            </a:pPr>
            <a:endParaRPr lang="en-GB" sz="1100" dirty="0">
              <a:latin typeface="Arial" pitchFamily="34" charset="0"/>
              <a:cs typeface="Arial" pitchFamily="34" charset="0"/>
            </a:endParaRPr>
          </a:p>
          <a:p>
            <a:pPr>
              <a:defRPr/>
            </a:pPr>
            <a:r>
              <a:rPr lang="en-GB" sz="2600" dirty="0">
                <a:latin typeface="Arial" pitchFamily="34" charset="0"/>
                <a:cs typeface="Arial" pitchFamily="34" charset="0"/>
              </a:rPr>
              <a:t>Significant issues</a:t>
            </a:r>
          </a:p>
          <a:p>
            <a:pPr marL="723900" lvl="2" indent="-279400">
              <a:defRPr/>
            </a:pPr>
            <a:r>
              <a:rPr lang="en-GB" sz="2100" dirty="0">
                <a:latin typeface="Arial" pitchFamily="34" charset="0"/>
                <a:cs typeface="Arial" pitchFamily="34" charset="0"/>
              </a:rPr>
              <a:t>Avoidance of cold bridging/condensation</a:t>
            </a:r>
          </a:p>
          <a:p>
            <a:pPr marL="723900" lvl="2" indent="-279400">
              <a:defRPr/>
            </a:pPr>
            <a:r>
              <a:rPr lang="en-GB" sz="2100" dirty="0">
                <a:latin typeface="Arial" pitchFamily="34" charset="0"/>
                <a:cs typeface="Arial" pitchFamily="34" charset="0"/>
              </a:rPr>
              <a:t>Pre-installation survey check list go no go</a:t>
            </a:r>
          </a:p>
          <a:p>
            <a:pPr marL="723900" lvl="2" indent="-279400">
              <a:defRPr/>
            </a:pPr>
            <a:r>
              <a:rPr lang="en-GB" sz="2100" dirty="0">
                <a:latin typeface="Arial" pitchFamily="34" charset="0"/>
                <a:cs typeface="Arial" pitchFamily="34" charset="0"/>
              </a:rPr>
              <a:t>Ensuring safe use of fuel burning appliances</a:t>
            </a:r>
          </a:p>
          <a:p>
            <a:pPr marL="723900" lvl="2" indent="-279400">
              <a:defRPr/>
            </a:pPr>
            <a:r>
              <a:rPr lang="en-GB" sz="2100" dirty="0">
                <a:latin typeface="Arial" pitchFamily="34" charset="0"/>
                <a:cs typeface="Arial" pitchFamily="34" charset="0"/>
              </a:rPr>
              <a:t>Principles approach using industry standard details</a:t>
            </a:r>
          </a:p>
          <a:p>
            <a:pPr lvl="2">
              <a:defRPr/>
            </a:pPr>
            <a:endParaRPr lang="en-GB" sz="1300" dirty="0">
              <a:latin typeface="Arial" pitchFamily="34" charset="0"/>
              <a:cs typeface="Arial" pitchFamily="34" charset="0"/>
            </a:endParaRPr>
          </a:p>
          <a:p>
            <a:pPr marL="266700" lvl="1" indent="-266700">
              <a:defRPr/>
            </a:pPr>
            <a:r>
              <a:rPr lang="en-GB" sz="2600" dirty="0">
                <a:latin typeface="Arial" pitchFamily="34" charset="0"/>
                <a:cs typeface="Arial" pitchFamily="34" charset="0"/>
              </a:rPr>
              <a:t>Avoidance of water entry</a:t>
            </a:r>
          </a:p>
          <a:p>
            <a:pPr marL="723900" lvl="2" indent="-279400">
              <a:defRPr/>
            </a:pPr>
            <a:r>
              <a:rPr lang="en-GB" sz="2100" dirty="0">
                <a:latin typeface="Arial" pitchFamily="34" charset="0"/>
                <a:cs typeface="Arial" pitchFamily="34" charset="0"/>
              </a:rPr>
              <a:t>Principles approach using industry standard details</a:t>
            </a:r>
          </a:p>
          <a:p>
            <a:pPr marL="723900" lvl="2" indent="-279400">
              <a:defRPr/>
            </a:pPr>
            <a:r>
              <a:rPr lang="en-GB" sz="2100" dirty="0">
                <a:latin typeface="Arial" pitchFamily="34" charset="0"/>
                <a:cs typeface="Arial" pitchFamily="34" charset="0"/>
              </a:rPr>
              <a:t>Double water barriers (non-reliance on just mastic sealant)</a:t>
            </a:r>
          </a:p>
          <a:p>
            <a:pPr lvl="1">
              <a:defRPr/>
            </a:pPr>
            <a:endParaRPr lang="en-GB" sz="1300" dirty="0">
              <a:latin typeface="Arial" pitchFamily="34" charset="0"/>
              <a:cs typeface="Arial" pitchFamily="34" charset="0"/>
            </a:endParaRPr>
          </a:p>
          <a:p>
            <a:pPr>
              <a:defRPr/>
            </a:pPr>
            <a:r>
              <a:rPr lang="en-GB" sz="2600" dirty="0">
                <a:latin typeface="Arial" pitchFamily="34" charset="0"/>
                <a:cs typeface="Arial" pitchFamily="34" charset="0"/>
              </a:rPr>
              <a:t>Outcomes</a:t>
            </a:r>
          </a:p>
          <a:p>
            <a:pPr lvl="1">
              <a:defRPr/>
            </a:pPr>
            <a:r>
              <a:rPr lang="en-GB" sz="2100" dirty="0">
                <a:latin typeface="Arial" pitchFamily="34" charset="0"/>
                <a:cs typeface="Arial" pitchFamily="34" charset="0"/>
              </a:rPr>
              <a:t>Defined competencies</a:t>
            </a:r>
          </a:p>
          <a:p>
            <a:pPr lvl="1">
              <a:defRPr/>
            </a:pPr>
            <a:r>
              <a:rPr lang="en-GB" sz="2100" dirty="0">
                <a:latin typeface="Arial" pitchFamily="34" charset="0"/>
                <a:cs typeface="Arial" pitchFamily="34" charset="0"/>
              </a:rPr>
              <a:t>More detailed and robust detailing for all</a:t>
            </a:r>
          </a:p>
          <a:p>
            <a:pPr lvl="1">
              <a:defRPr/>
            </a:pPr>
            <a:r>
              <a:rPr lang="en-GB" sz="2100" dirty="0">
                <a:latin typeface="Arial" pitchFamily="34" charset="0"/>
                <a:cs typeface="Arial" pitchFamily="34" charset="0"/>
              </a:rPr>
              <a:t>Prevention of cutting corners</a:t>
            </a:r>
          </a:p>
          <a:p>
            <a:pPr lvl="1">
              <a:defRPr/>
            </a:pPr>
            <a:r>
              <a:rPr lang="en-GB" sz="2100" dirty="0">
                <a:latin typeface="Arial" pitchFamily="34" charset="0"/>
                <a:cs typeface="Arial" pitchFamily="34" charset="0"/>
              </a:rPr>
              <a:t>More robust survey &amp; installation requirements – consistent to all</a:t>
            </a:r>
          </a:p>
          <a:p>
            <a:pPr lvl="1">
              <a:defRPr/>
            </a:pPr>
            <a:r>
              <a:rPr lang="en-GB" sz="2100" dirty="0">
                <a:latin typeface="Arial" pitchFamily="34" charset="0"/>
                <a:cs typeface="Arial" pitchFamily="34" charset="0"/>
              </a:rPr>
              <a:t>Cross-referenced to building survey and system design</a:t>
            </a:r>
          </a:p>
          <a:p>
            <a:pPr lvl="1">
              <a:defRPr/>
            </a:pPr>
            <a:r>
              <a:rPr lang="en-GB" sz="2100" dirty="0">
                <a:latin typeface="Arial" pitchFamily="34" charset="0"/>
                <a:cs typeface="Arial" pitchFamily="34" charset="0"/>
              </a:rPr>
              <a:t>Greater number of checks at key times – good contractors rewarded</a:t>
            </a:r>
          </a:p>
          <a:p>
            <a:pPr>
              <a:defRPr/>
            </a:pPr>
            <a:endParaRPr lang="en-GB" sz="1900" dirty="0">
              <a:latin typeface="Arial" pitchFamily="34" charset="0"/>
              <a:cs typeface="Arial" pitchFamily="34" charset="0"/>
            </a:endParaRPr>
          </a:p>
          <a:p>
            <a:pPr>
              <a:defRPr/>
            </a:pPr>
            <a:endParaRPr lang="en-GB" sz="2600" dirty="0">
              <a:latin typeface="Arial" charset="0"/>
            </a:endParaRPr>
          </a:p>
          <a:p>
            <a:pPr>
              <a:defRPr/>
            </a:pPr>
            <a:endParaRPr lang="en-GB" sz="2600" dirty="0">
              <a:latin typeface="Arial" charset="0"/>
            </a:endParaRPr>
          </a:p>
          <a:p>
            <a:pPr>
              <a:defRPr/>
            </a:pPr>
            <a:endParaRPr lang="en-GB" sz="2600" b="1" dirty="0">
              <a:latin typeface="Arial" charset="0"/>
            </a:endParaRPr>
          </a:p>
          <a:p>
            <a:pPr lvl="1">
              <a:defRPr/>
            </a:pPr>
            <a:endParaRPr lang="en-GB" sz="2600" dirty="0">
              <a:latin typeface="Arial" charset="0"/>
            </a:endParaRPr>
          </a:p>
          <a:p>
            <a:pPr>
              <a:defRPr/>
            </a:pPr>
            <a:endParaRPr lang="en-GB" sz="2900" dirty="0">
              <a:latin typeface="Arial" charset="0"/>
            </a:endParaRPr>
          </a:p>
          <a:p>
            <a:pPr>
              <a:defRPr/>
            </a:pPr>
            <a:endParaRPr lang="en-GB" sz="2900" dirty="0">
              <a:latin typeface="Arial" charset="0"/>
            </a:endParaRPr>
          </a:p>
          <a:p>
            <a:pPr>
              <a:defRPr/>
            </a:pPr>
            <a:endParaRPr lang="en-GB" sz="2900" dirty="0">
              <a:latin typeface="Arial" charset="0"/>
            </a:endParaRPr>
          </a:p>
          <a:p>
            <a:pPr>
              <a:defRPr/>
            </a:pPr>
            <a:endParaRPr lang="en-GB" sz="2900" dirty="0">
              <a:latin typeface="Arial" charset="0"/>
            </a:endParaRPr>
          </a:p>
          <a:p>
            <a:pPr>
              <a:defRPr/>
            </a:pPr>
            <a:endParaRPr lang="en-GB" sz="2900" dirty="0">
              <a:latin typeface="Arial" charset="0"/>
            </a:endParaRPr>
          </a:p>
        </p:txBody>
      </p:sp>
    </p:spTree>
    <p:extLst>
      <p:ext uri="{BB962C8B-B14F-4D97-AF65-F5344CB8AC3E}">
        <p14:creationId xmlns:p14="http://schemas.microsoft.com/office/powerpoint/2010/main" val="1696671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6250" y="286082"/>
            <a:ext cx="6962123" cy="950107"/>
          </a:xfrm>
        </p:spPr>
        <p:txBody>
          <a:bodyPr>
            <a:normAutofit/>
          </a:bodyPr>
          <a:lstStyle/>
          <a:p>
            <a:pPr algn="l"/>
            <a:r>
              <a:rPr lang="en-GB" sz="3200" dirty="0">
                <a:latin typeface="Arial" pitchFamily="34" charset="0"/>
                <a:cs typeface="Arial" pitchFamily="34" charset="0"/>
              </a:rPr>
              <a:t>Questions </a:t>
            </a:r>
          </a:p>
        </p:txBody>
      </p:sp>
    </p:spTree>
    <p:extLst>
      <p:ext uri="{BB962C8B-B14F-4D97-AF65-F5344CB8AC3E}">
        <p14:creationId xmlns:p14="http://schemas.microsoft.com/office/powerpoint/2010/main" val="20949569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827584" y="2060848"/>
            <a:ext cx="7993062"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000" b="1" dirty="0">
                <a:latin typeface="Arial" panose="020B0604020202020204" pitchFamily="34" charset="0"/>
                <a:cs typeface="Arial" panose="020B0604020202020204" pitchFamily="34" charset="0"/>
              </a:rPr>
              <a:t>INCA Awards 2017</a:t>
            </a:r>
          </a:p>
          <a:p>
            <a:pPr algn="ctr">
              <a:spcBef>
                <a:spcPct val="0"/>
              </a:spcBef>
              <a:buFontTx/>
              <a:buNone/>
            </a:pPr>
            <a:r>
              <a:rPr lang="en-US" altLang="en-US" sz="3200" b="1" dirty="0">
                <a:latin typeface="Arial" panose="020B0604020202020204" pitchFamily="34" charset="0"/>
                <a:cs typeface="Arial" panose="020B0604020202020204" pitchFamily="34" charset="0"/>
              </a:rPr>
              <a:t>Thursday 5 October</a:t>
            </a:r>
          </a:p>
          <a:p>
            <a:pPr algn="ctr">
              <a:spcBef>
                <a:spcPct val="0"/>
              </a:spcBef>
              <a:buFontTx/>
              <a:buNone/>
            </a:pPr>
            <a:endParaRPr lang="en-US" altLang="en-US" sz="3200" b="1" dirty="0">
              <a:latin typeface="Arial" panose="020B0604020202020204" pitchFamily="34" charset="0"/>
              <a:cs typeface="Arial" panose="020B0604020202020204" pitchFamily="34" charset="0"/>
            </a:endParaRP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Industry Flagship Event of the Year</a:t>
            </a:r>
          </a:p>
          <a:p>
            <a:pPr algn="ctr">
              <a:spcBef>
                <a:spcPct val="0"/>
              </a:spcBef>
              <a:buFontTx/>
              <a:buNone/>
            </a:pPr>
            <a:endParaRPr lang="en-US" altLang="en-US" sz="3200"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Mitch Gee</a:t>
            </a:r>
          </a:p>
          <a:p>
            <a:pPr algn="ctr">
              <a:spcBef>
                <a:spcPct val="0"/>
              </a:spcBef>
              <a:buFontTx/>
              <a:buNone/>
            </a:pPr>
            <a:r>
              <a:rPr lang="en-US" altLang="en-US" sz="3200" dirty="0">
                <a:latin typeface="Arial" panose="020B0604020202020204" pitchFamily="34" charset="0"/>
                <a:cs typeface="Arial" panose="020B0604020202020204" pitchFamily="34" charset="0"/>
              </a:rPr>
              <a:t>INCA Chairman</a:t>
            </a:r>
            <a:endParaRPr lang="en-US" altLang="en-US" sz="48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660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762000" y="533400"/>
            <a:ext cx="7266384"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11267" name="Rectangle 1"/>
          <p:cNvSpPr>
            <a:spLocks noChangeArrowheads="1"/>
          </p:cNvSpPr>
          <p:nvPr/>
        </p:nvSpPr>
        <p:spPr bwMode="auto">
          <a:xfrm>
            <a:off x="827584" y="1556792"/>
            <a:ext cx="806489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3200" b="1" dirty="0">
                <a:latin typeface="Arial" panose="020B0604020202020204" pitchFamily="34" charset="0"/>
                <a:cs typeface="Arial" panose="020B0604020202020204" pitchFamily="34" charset="0"/>
              </a:rPr>
              <a:t>INCA Awards 2017 – Thursday 5 October</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
        <p:nvSpPr>
          <p:cNvPr id="2" name="TextBox 1"/>
          <p:cNvSpPr txBox="1"/>
          <p:nvPr/>
        </p:nvSpPr>
        <p:spPr>
          <a:xfrm>
            <a:off x="827584" y="2420888"/>
            <a:ext cx="4320480" cy="3785652"/>
          </a:xfrm>
          <a:prstGeom prst="rect">
            <a:avLst/>
          </a:prstGeom>
          <a:noFill/>
        </p:spPr>
        <p:txBody>
          <a:bodyPr wrap="square" rtlCol="0">
            <a:spAutoFit/>
          </a:bodyPr>
          <a:lstStyle/>
          <a:p>
            <a:r>
              <a:rPr lang="en-GB" b="1" dirty="0">
                <a:solidFill>
                  <a:schemeClr val="bg1"/>
                </a:solidFill>
              </a:rPr>
              <a:t>Project categories:</a:t>
            </a:r>
          </a:p>
          <a:p>
            <a:pPr marL="342900" indent="-342900">
              <a:buFont typeface="Arial" panose="020B0604020202020204" pitchFamily="34" charset="0"/>
              <a:buChar char="•"/>
            </a:pPr>
            <a:r>
              <a:rPr lang="en-GB" dirty="0">
                <a:solidFill>
                  <a:schemeClr val="bg1"/>
                </a:solidFill>
              </a:rPr>
              <a:t>New Build</a:t>
            </a:r>
          </a:p>
          <a:p>
            <a:pPr marL="342900" indent="-342900">
              <a:buFont typeface="Arial" panose="020B0604020202020204" pitchFamily="34" charset="0"/>
              <a:buChar char="•"/>
            </a:pPr>
            <a:r>
              <a:rPr lang="en-GB" dirty="0">
                <a:solidFill>
                  <a:schemeClr val="bg1"/>
                </a:solidFill>
              </a:rPr>
              <a:t>Refurbishment</a:t>
            </a:r>
          </a:p>
          <a:p>
            <a:pPr marL="342900" indent="-342900">
              <a:buFont typeface="Arial" panose="020B0604020202020204" pitchFamily="34" charset="0"/>
              <a:buChar char="•"/>
            </a:pPr>
            <a:endParaRPr lang="en-GB" dirty="0">
              <a:solidFill>
                <a:schemeClr val="bg1"/>
              </a:solidFill>
            </a:endParaRPr>
          </a:p>
          <a:p>
            <a:r>
              <a:rPr lang="en-GB" b="1" dirty="0">
                <a:solidFill>
                  <a:schemeClr val="bg1"/>
                </a:solidFill>
              </a:rPr>
              <a:t>Alternative categories:</a:t>
            </a:r>
          </a:p>
          <a:p>
            <a:pPr marL="342900" indent="-342900">
              <a:buFont typeface="Arial" panose="020B0604020202020204" pitchFamily="34" charset="0"/>
              <a:buChar char="•"/>
            </a:pPr>
            <a:r>
              <a:rPr lang="en-GB" dirty="0">
                <a:solidFill>
                  <a:schemeClr val="bg1"/>
                </a:solidFill>
              </a:rPr>
              <a:t>Architectural Design</a:t>
            </a:r>
          </a:p>
          <a:p>
            <a:pPr marL="342900" indent="-342900">
              <a:buFont typeface="Arial" panose="020B0604020202020204" pitchFamily="34" charset="0"/>
              <a:buChar char="•"/>
            </a:pPr>
            <a:r>
              <a:rPr lang="en-GB" dirty="0">
                <a:solidFill>
                  <a:schemeClr val="bg1"/>
                </a:solidFill>
              </a:rPr>
              <a:t>Innovation</a:t>
            </a:r>
          </a:p>
          <a:p>
            <a:pPr marL="342900" indent="-342900">
              <a:buFont typeface="Arial" panose="020B0604020202020204" pitchFamily="34" charset="0"/>
              <a:buChar char="•"/>
            </a:pPr>
            <a:r>
              <a:rPr lang="en-GB" dirty="0">
                <a:solidFill>
                  <a:schemeClr val="bg1"/>
                </a:solidFill>
              </a:rPr>
              <a:t>Environment</a:t>
            </a:r>
          </a:p>
          <a:p>
            <a:pPr marL="342900" indent="-342900">
              <a:buFont typeface="Arial" panose="020B0604020202020204" pitchFamily="34" charset="0"/>
              <a:buChar char="•"/>
            </a:pPr>
            <a:r>
              <a:rPr lang="en-GB" dirty="0">
                <a:solidFill>
                  <a:schemeClr val="bg1"/>
                </a:solidFill>
              </a:rPr>
              <a:t>Training</a:t>
            </a:r>
          </a:p>
          <a:p>
            <a:pPr marL="342900" indent="-342900">
              <a:buFont typeface="Arial" panose="020B0604020202020204" pitchFamily="34" charset="0"/>
              <a:buChar char="•"/>
            </a:pPr>
            <a:r>
              <a:rPr lang="en-GB" dirty="0">
                <a:solidFill>
                  <a:schemeClr val="bg1"/>
                </a:solidFill>
              </a:rPr>
              <a:t>Outstanding Achievement</a:t>
            </a:r>
          </a:p>
        </p:txBody>
      </p:sp>
      <p:pic>
        <p:nvPicPr>
          <p:cNvPr id="4" name="Picture 3"/>
          <p:cNvPicPr>
            <a:picLocks noChangeAspect="1"/>
          </p:cNvPicPr>
          <p:nvPr/>
        </p:nvPicPr>
        <p:blipFill>
          <a:blip r:embed="rId3"/>
          <a:stretch>
            <a:fillRect/>
          </a:stretch>
        </p:blipFill>
        <p:spPr>
          <a:xfrm>
            <a:off x="4368438" y="2624879"/>
            <a:ext cx="4512907" cy="3008337"/>
          </a:xfrm>
          <a:prstGeom prst="rect">
            <a:avLst/>
          </a:prstGeom>
        </p:spPr>
      </p:pic>
    </p:spTree>
    <p:extLst>
      <p:ext uri="{BB962C8B-B14F-4D97-AF65-F5344CB8AC3E}">
        <p14:creationId xmlns:p14="http://schemas.microsoft.com/office/powerpoint/2010/main" val="444652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48680"/>
            <a:ext cx="7266384" cy="735360"/>
          </a:xfrm>
        </p:spPr>
        <p:txBody>
          <a:bodyPr/>
          <a:lstStyle/>
          <a:p>
            <a:r>
              <a:rPr lang="en-GB" sz="2600" dirty="0"/>
              <a:t>INCA Meeting for Members – 23 March 2017</a:t>
            </a:r>
          </a:p>
        </p:txBody>
      </p:sp>
      <p:sp>
        <p:nvSpPr>
          <p:cNvPr id="3" name="Rectangle 1"/>
          <p:cNvSpPr>
            <a:spLocks noChangeArrowheads="1"/>
          </p:cNvSpPr>
          <p:nvPr/>
        </p:nvSpPr>
        <p:spPr bwMode="auto">
          <a:xfrm>
            <a:off x="827584" y="1556792"/>
            <a:ext cx="806489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3200" b="1" dirty="0">
                <a:latin typeface="Arial" panose="020B0604020202020204" pitchFamily="34" charset="0"/>
                <a:cs typeface="Arial" panose="020B0604020202020204" pitchFamily="34" charset="0"/>
              </a:rPr>
              <a:t>INCA Awards 2017 – Thursday 5 October</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
        <p:nvSpPr>
          <p:cNvPr id="4" name="TextBox 3"/>
          <p:cNvSpPr txBox="1"/>
          <p:nvPr/>
        </p:nvSpPr>
        <p:spPr>
          <a:xfrm>
            <a:off x="2483768" y="2348880"/>
            <a:ext cx="4752528" cy="1569660"/>
          </a:xfrm>
          <a:prstGeom prst="rect">
            <a:avLst/>
          </a:prstGeom>
          <a:noFill/>
        </p:spPr>
        <p:txBody>
          <a:bodyPr wrap="square" rtlCol="0">
            <a:spAutoFit/>
          </a:bodyPr>
          <a:lstStyle/>
          <a:p>
            <a:pPr algn="ctr"/>
            <a:r>
              <a:rPr lang="en-GB" b="1" dirty="0">
                <a:solidFill>
                  <a:schemeClr val="bg1"/>
                </a:solidFill>
              </a:rPr>
              <a:t>New categories!</a:t>
            </a:r>
          </a:p>
          <a:p>
            <a:pPr algn="ctr"/>
            <a:endParaRPr lang="en-GB" dirty="0">
              <a:solidFill>
                <a:schemeClr val="bg1"/>
              </a:solidFill>
            </a:endParaRPr>
          </a:p>
          <a:p>
            <a:pPr marL="342900" indent="-342900" algn="ctr">
              <a:buFont typeface="Arial" panose="020B0604020202020204" pitchFamily="34" charset="0"/>
              <a:buChar char="•"/>
            </a:pPr>
            <a:r>
              <a:rPr lang="en-GB" dirty="0">
                <a:solidFill>
                  <a:schemeClr val="bg1"/>
                </a:solidFill>
              </a:rPr>
              <a:t>Small Installer of the Year</a:t>
            </a:r>
          </a:p>
          <a:p>
            <a:pPr marL="342900" indent="-342900" algn="ctr">
              <a:buFont typeface="Arial" panose="020B0604020202020204" pitchFamily="34" charset="0"/>
              <a:buChar char="•"/>
            </a:pPr>
            <a:r>
              <a:rPr lang="en-GB" dirty="0">
                <a:solidFill>
                  <a:schemeClr val="bg1"/>
                </a:solidFill>
              </a:rPr>
              <a:t>Large Installer of the Year</a:t>
            </a:r>
          </a:p>
        </p:txBody>
      </p:sp>
      <p:pic>
        <p:nvPicPr>
          <p:cNvPr id="6" name="Picture 5"/>
          <p:cNvPicPr>
            <a:picLocks noChangeAspect="1"/>
          </p:cNvPicPr>
          <p:nvPr/>
        </p:nvPicPr>
        <p:blipFill>
          <a:blip r:embed="rId2"/>
          <a:stretch>
            <a:fillRect/>
          </a:stretch>
        </p:blipFill>
        <p:spPr>
          <a:xfrm>
            <a:off x="632402" y="4077072"/>
            <a:ext cx="2668731" cy="2001548"/>
          </a:xfrm>
          <a:prstGeom prst="rect">
            <a:avLst/>
          </a:prstGeom>
        </p:spPr>
      </p:pic>
      <p:pic>
        <p:nvPicPr>
          <p:cNvPr id="8" name="Picture 7"/>
          <p:cNvPicPr>
            <a:picLocks noChangeAspect="1"/>
          </p:cNvPicPr>
          <p:nvPr/>
        </p:nvPicPr>
        <p:blipFill>
          <a:blip r:embed="rId3"/>
          <a:stretch>
            <a:fillRect/>
          </a:stretch>
        </p:blipFill>
        <p:spPr>
          <a:xfrm>
            <a:off x="3387276" y="4077072"/>
            <a:ext cx="2945512" cy="2001548"/>
          </a:xfrm>
          <a:prstGeom prst="rect">
            <a:avLst/>
          </a:prstGeom>
        </p:spPr>
      </p:pic>
      <p:pic>
        <p:nvPicPr>
          <p:cNvPr id="10" name="Picture 9"/>
          <p:cNvPicPr>
            <a:picLocks noChangeAspect="1"/>
          </p:cNvPicPr>
          <p:nvPr/>
        </p:nvPicPr>
        <p:blipFill>
          <a:blip r:embed="rId4"/>
          <a:stretch>
            <a:fillRect/>
          </a:stretch>
        </p:blipFill>
        <p:spPr>
          <a:xfrm>
            <a:off x="6421140" y="4077072"/>
            <a:ext cx="2684683" cy="2013512"/>
          </a:xfrm>
          <a:prstGeom prst="rect">
            <a:avLst/>
          </a:prstGeom>
        </p:spPr>
      </p:pic>
    </p:spTree>
    <p:extLst>
      <p:ext uri="{BB962C8B-B14F-4D97-AF65-F5344CB8AC3E}">
        <p14:creationId xmlns:p14="http://schemas.microsoft.com/office/powerpoint/2010/main" val="441811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48680"/>
            <a:ext cx="7266384" cy="735360"/>
          </a:xfrm>
        </p:spPr>
        <p:txBody>
          <a:bodyPr/>
          <a:lstStyle/>
          <a:p>
            <a:r>
              <a:rPr lang="en-GB" sz="2600" dirty="0"/>
              <a:t>INCA Meeting for Members – 23 March 2017</a:t>
            </a:r>
          </a:p>
        </p:txBody>
      </p:sp>
      <p:sp>
        <p:nvSpPr>
          <p:cNvPr id="3" name="Rectangle 1"/>
          <p:cNvSpPr>
            <a:spLocks noChangeArrowheads="1"/>
          </p:cNvSpPr>
          <p:nvPr/>
        </p:nvSpPr>
        <p:spPr bwMode="auto">
          <a:xfrm>
            <a:off x="827584" y="1556792"/>
            <a:ext cx="806489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3200" b="1" dirty="0">
                <a:latin typeface="Arial" panose="020B0604020202020204" pitchFamily="34" charset="0"/>
                <a:cs typeface="Arial" panose="020B0604020202020204" pitchFamily="34" charset="0"/>
              </a:rPr>
              <a:t>INCA Awards 2017 – Thursday 5 October</a:t>
            </a:r>
          </a:p>
          <a:p>
            <a:pPr algn="ctr">
              <a:spcBef>
                <a:spcPct val="0"/>
              </a:spcBef>
              <a:buFontTx/>
              <a:buNone/>
            </a:pPr>
            <a:endParaRPr lang="en-US" altLang="en-US" sz="1000" b="1" dirty="0">
              <a:latin typeface="Arial" panose="020B0604020202020204" pitchFamily="34" charset="0"/>
              <a:cs typeface="Arial" panose="020B0604020202020204" pitchFamily="34" charset="0"/>
            </a:endParaRPr>
          </a:p>
          <a:p>
            <a:pPr algn="ctr">
              <a:spcBef>
                <a:spcPct val="0"/>
              </a:spcBef>
              <a:buFontTx/>
              <a:buNone/>
            </a:pPr>
            <a:endParaRPr lang="en-US" altLang="en-US" sz="2000" b="1" dirty="0">
              <a:latin typeface="Arial" panose="020B0604020202020204" pitchFamily="34" charset="0"/>
              <a:cs typeface="Arial" panose="020B0604020202020204" pitchFamily="34" charset="0"/>
            </a:endParaRPr>
          </a:p>
        </p:txBody>
      </p:sp>
      <p:sp>
        <p:nvSpPr>
          <p:cNvPr id="4" name="TextBox 3"/>
          <p:cNvSpPr txBox="1"/>
          <p:nvPr/>
        </p:nvSpPr>
        <p:spPr>
          <a:xfrm>
            <a:off x="2267744" y="2708920"/>
            <a:ext cx="5328592" cy="3108543"/>
          </a:xfrm>
          <a:prstGeom prst="rect">
            <a:avLst/>
          </a:prstGeom>
          <a:noFill/>
        </p:spPr>
        <p:txBody>
          <a:bodyPr wrap="square" rtlCol="0">
            <a:spAutoFit/>
          </a:bodyPr>
          <a:lstStyle/>
          <a:p>
            <a:pPr algn="ctr"/>
            <a:r>
              <a:rPr lang="en-GB" b="1" dirty="0">
                <a:solidFill>
                  <a:schemeClr val="bg1"/>
                </a:solidFill>
              </a:rPr>
              <a:t>Deadline Extended!</a:t>
            </a:r>
          </a:p>
          <a:p>
            <a:pPr algn="ctr"/>
            <a:endParaRPr lang="en-GB" b="1" dirty="0">
              <a:solidFill>
                <a:schemeClr val="bg1"/>
              </a:solidFill>
            </a:endParaRPr>
          </a:p>
          <a:p>
            <a:pPr algn="ctr"/>
            <a:r>
              <a:rPr lang="en-GB" sz="4400" b="1" dirty="0">
                <a:solidFill>
                  <a:schemeClr val="bg1"/>
                </a:solidFill>
              </a:rPr>
              <a:t>Friday 7</a:t>
            </a:r>
            <a:r>
              <a:rPr lang="en-GB" sz="4400" b="1" baseline="30000" dirty="0">
                <a:solidFill>
                  <a:schemeClr val="bg1"/>
                </a:solidFill>
              </a:rPr>
              <a:t> </a:t>
            </a:r>
            <a:r>
              <a:rPr lang="en-GB" sz="4400" b="1" dirty="0">
                <a:solidFill>
                  <a:schemeClr val="bg1"/>
                </a:solidFill>
              </a:rPr>
              <a:t>April</a:t>
            </a:r>
          </a:p>
          <a:p>
            <a:pPr algn="ctr"/>
            <a:endParaRPr lang="en-GB" sz="3600" b="1" dirty="0">
              <a:solidFill>
                <a:schemeClr val="bg1"/>
              </a:solidFill>
            </a:endParaRPr>
          </a:p>
          <a:p>
            <a:pPr algn="ctr"/>
            <a:endParaRPr lang="en-GB" sz="3600" b="1" dirty="0">
              <a:solidFill>
                <a:schemeClr val="bg1"/>
              </a:solidFill>
            </a:endParaRPr>
          </a:p>
          <a:p>
            <a:pPr algn="ctr"/>
            <a:r>
              <a:rPr lang="en-GB" sz="3200" b="1" dirty="0">
                <a:solidFill>
                  <a:schemeClr val="bg1"/>
                </a:solidFill>
              </a:rPr>
              <a:t>Enter, it could be you!</a:t>
            </a:r>
          </a:p>
        </p:txBody>
      </p:sp>
    </p:spTree>
    <p:extLst>
      <p:ext uri="{BB962C8B-B14F-4D97-AF65-F5344CB8AC3E}">
        <p14:creationId xmlns:p14="http://schemas.microsoft.com/office/powerpoint/2010/main" val="28313046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7"/>
          <p:cNvSpPr>
            <a:spLocks noGrp="1"/>
          </p:cNvSpPr>
          <p:nvPr>
            <p:ph type="title"/>
          </p:nvPr>
        </p:nvSpPr>
        <p:spPr>
          <a:xfrm>
            <a:off x="762000" y="533400"/>
            <a:ext cx="7338392"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82947" name="Rectangle 1"/>
          <p:cNvSpPr>
            <a:spLocks noChangeArrowheads="1"/>
          </p:cNvSpPr>
          <p:nvPr/>
        </p:nvSpPr>
        <p:spPr bwMode="auto">
          <a:xfrm>
            <a:off x="971550" y="3357563"/>
            <a:ext cx="79930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800" b="1" dirty="0">
                <a:latin typeface="Arial" panose="020B0604020202020204" pitchFamily="34" charset="0"/>
                <a:cs typeface="Arial" panose="020B0604020202020204" pitchFamily="34" charset="0"/>
              </a:rPr>
              <a:t>Lunch &amp; Networking</a:t>
            </a:r>
          </a:p>
          <a:p>
            <a:pPr algn="ctr">
              <a:spcBef>
                <a:spcPct val="0"/>
              </a:spcBef>
              <a:buFontTx/>
              <a:buNone/>
            </a:pPr>
            <a:endParaRPr lang="en-US" altLang="en-US" sz="3200" b="1" dirty="0">
              <a:latin typeface="Arial" panose="020B0604020202020204" pitchFamily="34" charset="0"/>
              <a:cs typeface="Arial" panose="020B0604020202020204" pitchFamily="34" charset="0"/>
            </a:endParaRPr>
          </a:p>
          <a:p>
            <a:pPr algn="ctr">
              <a:spcBef>
                <a:spcPct val="0"/>
              </a:spcBef>
              <a:buFontTx/>
              <a:buNone/>
            </a:pPr>
            <a:r>
              <a:rPr lang="en-US" altLang="en-US" sz="3200" b="1" dirty="0">
                <a:latin typeface="Arial" panose="020B0604020202020204" pitchFamily="34" charset="0"/>
                <a:cs typeface="Arial" panose="020B0604020202020204" pitchFamily="34" charset="0"/>
              </a:rPr>
              <a:t>Blossoms Restaurant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7"/>
          <p:cNvSpPr>
            <a:spLocks noGrp="1"/>
          </p:cNvSpPr>
          <p:nvPr>
            <p:ph type="title"/>
          </p:nvPr>
        </p:nvSpPr>
        <p:spPr>
          <a:xfrm>
            <a:off x="762000" y="533400"/>
            <a:ext cx="7338392" cy="774700"/>
          </a:xfrm>
        </p:spPr>
        <p:txBody>
          <a:bodyPr/>
          <a:lstStyle/>
          <a:p>
            <a:pPr algn="ctr"/>
            <a:r>
              <a:rPr lang="en-US" altLang="en-US" sz="2600" dirty="0">
                <a:solidFill>
                  <a:srgbClr val="17375E"/>
                </a:solidFill>
                <a:latin typeface="Arial" panose="020B0604020202020204" pitchFamily="34" charset="0"/>
                <a:ea typeface="ＭＳ Ｐゴシック" panose="020B0600070205080204" pitchFamily="34" charset="-128"/>
                <a:cs typeface="Arial" panose="020B0604020202020204" pitchFamily="34" charset="0"/>
              </a:rPr>
              <a:t>INCA Meeting for Members – 23 March 2017</a:t>
            </a:r>
            <a:endParaRPr lang="en-US" altLang="en-US" sz="2600" dirty="0">
              <a:solidFill>
                <a:srgbClr val="17375E"/>
              </a:solidFill>
              <a:latin typeface="HelveticaNeue LT 55 Roman" pitchFamily="-110" charset="0"/>
              <a:ea typeface="ＭＳ Ｐゴシック" panose="020B0600070205080204" pitchFamily="34" charset="-128"/>
            </a:endParaRPr>
          </a:p>
        </p:txBody>
      </p:sp>
      <p:sp>
        <p:nvSpPr>
          <p:cNvPr id="82947" name="Rectangle 1"/>
          <p:cNvSpPr>
            <a:spLocks noChangeArrowheads="1"/>
          </p:cNvSpPr>
          <p:nvPr/>
        </p:nvSpPr>
        <p:spPr bwMode="auto">
          <a:xfrm>
            <a:off x="971550" y="3357563"/>
            <a:ext cx="799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HelveticaNeue LT 55 Roman" pitchFamily="-110"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bg1"/>
                </a:solidFill>
                <a:latin typeface="HelveticaNeue LT 55 Roman" pitchFamily="-110"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bg1"/>
                </a:solidFill>
                <a:latin typeface="HelveticaNeue LT 55 Roman" pitchFamily="-110"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bg1"/>
                </a:solidFill>
                <a:latin typeface="HelveticaNeue LT 55 Roman" pitchFamily="-110" charset="0"/>
                <a:ea typeface="ＭＳ Ｐゴシック" panose="020B0600070205080204" pitchFamily="34" charset="-128"/>
              </a:defRPr>
            </a:lvl9pPr>
          </a:lstStyle>
          <a:p>
            <a:pPr algn="ctr">
              <a:spcBef>
                <a:spcPct val="0"/>
              </a:spcBef>
              <a:buFontTx/>
              <a:buNone/>
            </a:pPr>
            <a:r>
              <a:rPr lang="en-US" altLang="en-US" sz="4800" b="1" dirty="0">
                <a:latin typeface="Arial" panose="020B0604020202020204" pitchFamily="34" charset="0"/>
                <a:cs typeface="Arial" panose="020B0604020202020204" pitchFamily="34" charset="0"/>
              </a:rPr>
              <a:t>Ends</a:t>
            </a:r>
          </a:p>
        </p:txBody>
      </p:sp>
    </p:spTree>
    <p:extLst>
      <p:ext uri="{BB962C8B-B14F-4D97-AF65-F5344CB8AC3E}">
        <p14:creationId xmlns:p14="http://schemas.microsoft.com/office/powerpoint/2010/main" val="263956997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Fair Pay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WIGA v1 Georgia">
  <a:themeElements>
    <a:clrScheme name="SWIGA">
      <a:dk1>
        <a:srgbClr val="005695"/>
      </a:dk1>
      <a:lt1>
        <a:srgbClr val="EAEFF2"/>
      </a:lt1>
      <a:dk2>
        <a:srgbClr val="1CBECA"/>
      </a:dk2>
      <a:lt2>
        <a:srgbClr val="EAEFF2"/>
      </a:lt2>
      <a:accent1>
        <a:srgbClr val="7AC143"/>
      </a:accent1>
      <a:accent2>
        <a:srgbClr val="1CBECA"/>
      </a:accent2>
      <a:accent3>
        <a:srgbClr val="007DB1"/>
      </a:accent3>
      <a:accent4>
        <a:srgbClr val="EAEFF2"/>
      </a:accent4>
      <a:accent5>
        <a:srgbClr val="005695"/>
      </a:accent5>
      <a:accent6>
        <a:srgbClr val="F4B183"/>
      </a:accent6>
      <a:hlink>
        <a:srgbClr val="0563C1"/>
      </a:hlink>
      <a:folHlink>
        <a:srgbClr val="954F72"/>
      </a:folHlink>
    </a:clrScheme>
    <a:fontScheme name="SWIGA Georgia">
      <a:majorFont>
        <a:latin typeface="Georgia"/>
        <a:ea typeface=""/>
        <a:cs typeface=""/>
      </a:majorFont>
      <a:minorFont>
        <a:latin typeface="Georg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GA v1" id="{69C3B764-B287-40B2-B947-C29B1CD427EE}" vid="{3EE91D38-7BEE-42D8-852F-5BA8EEE5D438}"/>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6_Office Theme">
  <a:themeElements>
    <a:clrScheme name="BBA">
      <a:dk1>
        <a:sysClr val="windowText" lastClr="000000"/>
      </a:dk1>
      <a:lt1>
        <a:sysClr val="window" lastClr="FFFFFF"/>
      </a:lt1>
      <a:dk2>
        <a:srgbClr val="153F8F"/>
      </a:dk2>
      <a:lt2>
        <a:srgbClr val="FFFFFF"/>
      </a:lt2>
      <a:accent1>
        <a:srgbClr val="153F8F"/>
      </a:accent1>
      <a:accent2>
        <a:srgbClr val="E30613"/>
      </a:accent2>
      <a:accent3>
        <a:srgbClr val="159934"/>
      </a:accent3>
      <a:accent4>
        <a:srgbClr val="0076A6"/>
      </a:accent4>
      <a:accent5>
        <a:srgbClr val="F28C10"/>
      </a:accent5>
      <a:accent6>
        <a:srgbClr val="702382"/>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BA PowerPoint - Template" id="{6FA9251C-24BA-4130-B868-09BAF4BCCB28}" vid="{EB96E6E9-DF22-4531-A8C0-58CA207461B5}"/>
    </a:ext>
  </a:extLst>
</a:theme>
</file>

<file path=ppt/theme/theme16.xml><?xml version="1.0" encoding="utf-8"?>
<a:theme xmlns:a="http://schemas.openxmlformats.org/drawingml/2006/main" name="4_Office Theme">
  <a:themeElements>
    <a:clrScheme name="BBA">
      <a:dk1>
        <a:sysClr val="windowText" lastClr="000000"/>
      </a:dk1>
      <a:lt1>
        <a:sysClr val="window" lastClr="FFFFFF"/>
      </a:lt1>
      <a:dk2>
        <a:srgbClr val="153F8F"/>
      </a:dk2>
      <a:lt2>
        <a:srgbClr val="FFFFFF"/>
      </a:lt2>
      <a:accent1>
        <a:srgbClr val="153F8F"/>
      </a:accent1>
      <a:accent2>
        <a:srgbClr val="E30613"/>
      </a:accent2>
      <a:accent3>
        <a:srgbClr val="159934"/>
      </a:accent3>
      <a:accent4>
        <a:srgbClr val="0076A6"/>
      </a:accent4>
      <a:accent5>
        <a:srgbClr val="F28C10"/>
      </a:accent5>
      <a:accent6>
        <a:srgbClr val="702382"/>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BA PowerPoint - Template" id="{16853454-CD3D-4850-AD36-903AD54F8C8D}" vid="{2945B3C4-2F57-4BEB-9811-DEC032084BCC}"/>
    </a:ext>
  </a:extLst>
</a:theme>
</file>

<file path=ppt/theme/theme17.xml><?xml version="1.0" encoding="utf-8"?>
<a:theme xmlns:a="http://schemas.openxmlformats.org/drawingml/2006/main" name="KIL Powerpoint Template 2008 (2)">
  <a:themeElements>
    <a:clrScheme name="KIL Powerpoint Template 2008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IL Powerpoint Template 2008 (2)">
      <a:majorFont>
        <a:latin typeface="Interstate-Regular"/>
        <a:ea typeface=""/>
        <a:cs typeface=""/>
      </a:majorFont>
      <a:minorFont>
        <a:latin typeface="Interstate-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L Powerpoint Template 2008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IL Powerpoint Template 2008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IL Powerpoint Template 2008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IL Powerpoint Template 2008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IL Powerpoint Template 2008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IL Powerpoint Template 2008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IL Powerpoint Template 2008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IL Powerpoint Template 2008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IL Powerpoint Template 2008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IL Powerpoint Template 2008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IL Powerpoint Template 2008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IL Powerpoint Template 2008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rstSlid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EServe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stSlid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ver">
  <a:themeElements>
    <a:clrScheme name="Build UK">
      <a:dk1>
        <a:srgbClr val="201747"/>
      </a:dk1>
      <a:lt1>
        <a:sysClr val="window" lastClr="FFFFFF"/>
      </a:lt1>
      <a:dk2>
        <a:srgbClr val="FFFFFF"/>
      </a:dk2>
      <a:lt2>
        <a:srgbClr val="201747"/>
      </a:lt2>
      <a:accent1>
        <a:srgbClr val="012169"/>
      </a:accent1>
      <a:accent2>
        <a:srgbClr val="009A4D"/>
      </a:accent2>
      <a:accent3>
        <a:srgbClr val="86199D"/>
      </a:accent3>
      <a:accent4>
        <a:srgbClr val="C4D600"/>
      </a:accent4>
      <a:accent5>
        <a:srgbClr val="EAAA00"/>
      </a:accent5>
      <a:accent6>
        <a:srgbClr val="A6192E"/>
      </a:accent6>
      <a:hlink>
        <a:srgbClr val="00AEFF"/>
      </a:hlink>
      <a:folHlink>
        <a:srgbClr val="871869"/>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aining and Skills">
  <a:themeElements>
    <a:clrScheme name="Build UK">
      <a:dk1>
        <a:srgbClr val="201747"/>
      </a:dk1>
      <a:lt1>
        <a:sysClr val="window" lastClr="FFFFFF"/>
      </a:lt1>
      <a:dk2>
        <a:srgbClr val="FFFFFF"/>
      </a:dk2>
      <a:lt2>
        <a:srgbClr val="201747"/>
      </a:lt2>
      <a:accent1>
        <a:srgbClr val="012169"/>
      </a:accent1>
      <a:accent2>
        <a:srgbClr val="009A4D"/>
      </a:accent2>
      <a:accent3>
        <a:srgbClr val="86199D"/>
      </a:accent3>
      <a:accent4>
        <a:srgbClr val="C4D600"/>
      </a:accent4>
      <a:accent5>
        <a:srgbClr val="EAAA00"/>
      </a:accent5>
      <a:accent6>
        <a:srgbClr val="A6192E"/>
      </a:accent6>
      <a:hlink>
        <a:srgbClr val="00AEFF"/>
      </a:hlink>
      <a:folHlink>
        <a:srgbClr val="871869"/>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re Qualific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ealth and Safety">
  <a:themeElements>
    <a:clrScheme name="Build UK">
      <a:dk1>
        <a:srgbClr val="201747"/>
      </a:dk1>
      <a:lt1>
        <a:sysClr val="window" lastClr="FFFFFF"/>
      </a:lt1>
      <a:dk2>
        <a:srgbClr val="FFFFFF"/>
      </a:dk2>
      <a:lt2>
        <a:srgbClr val="201747"/>
      </a:lt2>
      <a:accent1>
        <a:srgbClr val="012169"/>
      </a:accent1>
      <a:accent2>
        <a:srgbClr val="009A4D"/>
      </a:accent2>
      <a:accent3>
        <a:srgbClr val="86199D"/>
      </a:accent3>
      <a:accent4>
        <a:srgbClr val="C4D600"/>
      </a:accent4>
      <a:accent5>
        <a:srgbClr val="EAAA00"/>
      </a:accent5>
      <a:accent6>
        <a:srgbClr val="A6192E"/>
      </a:accent6>
      <a:hlink>
        <a:srgbClr val="00AEFF"/>
      </a:hlink>
      <a:folHlink>
        <a:srgbClr val="871869"/>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2397</TotalTime>
  <Words>6569</Words>
  <Application>Microsoft Office PowerPoint</Application>
  <PresentationFormat>On-screen Show (4:3)</PresentationFormat>
  <Paragraphs>1062</Paragraphs>
  <Slides>99</Slides>
  <Notes>55</Notes>
  <HiddenSlides>0</HiddenSlides>
  <MMClips>0</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99</vt:i4>
      </vt:variant>
    </vt:vector>
  </HeadingPairs>
  <TitlesOfParts>
    <vt:vector size="131" baseType="lpstr">
      <vt:lpstr>ＭＳ Ｐゴシック</vt:lpstr>
      <vt:lpstr>Arial</vt:lpstr>
      <vt:lpstr>Calibri</vt:lpstr>
      <vt:lpstr>Century Gothic</vt:lpstr>
      <vt:lpstr>Frutiger 45 Light</vt:lpstr>
      <vt:lpstr>Georgia</vt:lpstr>
      <vt:lpstr>HelveticaNeue LT 55 Roman</vt:lpstr>
      <vt:lpstr>Interstate-Bold</vt:lpstr>
      <vt:lpstr>Interstate-Light</vt:lpstr>
      <vt:lpstr>Interstate-Regular</vt:lpstr>
      <vt:lpstr>Lucida Grande</vt:lpstr>
      <vt:lpstr>Lucida Sans Unicode</vt:lpstr>
      <vt:lpstr>Times New Roman</vt:lpstr>
      <vt:lpstr>Wingdings</vt:lpstr>
      <vt:lpstr>Wingdings 3</vt:lpstr>
      <vt:lpstr>Custom Design</vt:lpstr>
      <vt:lpstr>FirstSlideMaster</vt:lpstr>
      <vt:lpstr>PresentationEServe2013</vt:lpstr>
      <vt:lpstr>LastSlideMaster</vt:lpstr>
      <vt:lpstr>Cover</vt:lpstr>
      <vt:lpstr>Image</vt:lpstr>
      <vt:lpstr>Training and Skills</vt:lpstr>
      <vt:lpstr>Pre Qualification</vt:lpstr>
      <vt:lpstr>Health and Safety</vt:lpstr>
      <vt:lpstr>Fair Payment</vt:lpstr>
      <vt:lpstr>Office Theme</vt:lpstr>
      <vt:lpstr>SWIGA v1 Georgia</vt:lpstr>
      <vt:lpstr>2_Office Theme</vt:lpstr>
      <vt:lpstr>3_Office Theme</vt:lpstr>
      <vt:lpstr>6_Office Theme</vt:lpstr>
      <vt:lpstr>4_Office Theme</vt:lpstr>
      <vt:lpstr>KIL Powerpoint Template 2008 (2)</vt:lpstr>
      <vt:lpstr>INCA Meeting for Members – 23 March 2017</vt:lpstr>
      <vt:lpstr>INCA Meeting for Members – 23 March 2017</vt:lpstr>
      <vt:lpstr>INCA Meeting for Members – 23 March 2017</vt:lpstr>
      <vt:lpstr>OVERVIEW OF  MARKET CONDITIONS</vt:lpstr>
      <vt:lpstr> The economy has been resilient, post-Brexit</vt:lpstr>
      <vt:lpstr> Economy retains momentum going into 2017</vt:lpstr>
      <vt:lpstr> Uncertainty around the outlook has risen</vt:lpstr>
      <vt:lpstr>CONSTRUCTION PRIORITIES</vt:lpstr>
      <vt:lpstr>The construction sector is closely linked to the  overall health of the economy.</vt:lpstr>
      <vt:lpstr>Fiona Geskes Sector adviser – construction, CBI</vt:lpstr>
      <vt:lpstr>INCA Meeting for Members – 23 March 2017</vt:lpstr>
      <vt:lpstr>High Performance Insulation</vt:lpstr>
      <vt:lpstr>Agenda</vt:lpstr>
      <vt:lpstr>Status Quo – Lambda Matters</vt:lpstr>
      <vt:lpstr>Thickness Comparison</vt:lpstr>
      <vt:lpstr>Heat Loss Comparison</vt:lpstr>
      <vt:lpstr>Thermal Conductivity</vt:lpstr>
      <vt:lpstr>1st Generation Insulation</vt:lpstr>
      <vt:lpstr>2nd Generation Insulation</vt:lpstr>
      <vt:lpstr>3rd Generation Insulation</vt:lpstr>
      <vt:lpstr>Another Way?</vt:lpstr>
      <vt:lpstr>Comparison</vt:lpstr>
      <vt:lpstr>Path to The Future</vt:lpstr>
      <vt:lpstr>How to Innovate ?</vt:lpstr>
      <vt:lpstr>How to Innovate </vt:lpstr>
      <vt:lpstr>Structural Insulated Panels</vt:lpstr>
      <vt:lpstr>University of Bedfordshire, Luton</vt:lpstr>
      <vt:lpstr>Phenolic Insulation</vt:lpstr>
      <vt:lpstr>Totnes Passivhaus, Devon</vt:lpstr>
      <vt:lpstr>Phenolic Insulation</vt:lpstr>
      <vt:lpstr>Woodberry Down, Manchester</vt:lpstr>
      <vt:lpstr>Vacuum Insulation Panels</vt:lpstr>
      <vt:lpstr>Pantile Avenue, Southend-on-Sea</vt:lpstr>
      <vt:lpstr>Test system</vt:lpstr>
      <vt:lpstr>Test system</vt:lpstr>
      <vt:lpstr>Summary</vt:lpstr>
      <vt:lpstr>Thank You</vt:lpstr>
      <vt:lpstr>INCA Meeting for Members – 23 March 2017</vt:lpstr>
      <vt:lpstr> ENERGY EFFICIENCY IN THE PRIVATE RENTED SECTOR</vt:lpstr>
      <vt:lpstr>Contents</vt:lpstr>
      <vt:lpstr>The National Landlords Association</vt:lpstr>
      <vt:lpstr>20% of Dwellings…</vt:lpstr>
      <vt:lpstr>PRS: More Older Stock …</vt:lpstr>
      <vt:lpstr>… And Poorer Energy Performance …</vt:lpstr>
      <vt:lpstr>…which varies across the country…</vt:lpstr>
      <vt:lpstr>Means More Opportunities to Upgrade</vt:lpstr>
      <vt:lpstr>Obstacles to improvements</vt:lpstr>
      <vt:lpstr>The ‘split incentive’ &amp; No Imperative</vt:lpstr>
      <vt:lpstr>Did you consider the energy efficiency of your home when deciding to live there?</vt:lpstr>
      <vt:lpstr>Regulating the PRS</vt:lpstr>
      <vt:lpstr>Toothless?</vt:lpstr>
      <vt:lpstr>Putting the bite back into it</vt:lpstr>
      <vt:lpstr>Putting the bite back into it</vt:lpstr>
      <vt:lpstr> Financing improvements </vt:lpstr>
      <vt:lpstr>Renewal of Green Deal Financing?</vt:lpstr>
      <vt:lpstr>Engaging with the Sector</vt:lpstr>
      <vt:lpstr>Engaging with the sector </vt:lpstr>
      <vt:lpstr>Skyline House, 2nd Floor 200 Union Street London SE1 0LX </vt:lpstr>
      <vt:lpstr>INCA Meeting for Members – 23 March 2017</vt:lpstr>
      <vt:lpstr>INCA Meeting for Members – 23 March 2017</vt:lpstr>
      <vt:lpstr>PowerPoint Presentation</vt:lpstr>
      <vt:lpstr>Certification of EWI Systems - chronology</vt:lpstr>
      <vt:lpstr>Summary of findings</vt:lpstr>
      <vt:lpstr>The Future: what lessons can we learn?</vt:lpstr>
      <vt:lpstr>The Past: what lessons can we learn?</vt:lpstr>
      <vt:lpstr>Issues to be considered and addressed</vt:lpstr>
      <vt:lpstr>Each Home Counts Review</vt:lpstr>
      <vt:lpstr>BBA Focus and Priorities</vt:lpstr>
      <vt:lpstr>BBA Focus and Priorities</vt:lpstr>
      <vt:lpstr>BBA Focus and Priorities</vt:lpstr>
      <vt:lpstr>What are we doing for you in the year ahead?</vt:lpstr>
      <vt:lpstr>PowerPoint Presentation</vt:lpstr>
      <vt:lpstr> </vt:lpstr>
      <vt:lpstr>INCA Meeting for Members – 23 March 2017</vt:lpstr>
      <vt:lpstr>INCA PAS 2030 /31 update</vt:lpstr>
      <vt:lpstr>Context</vt:lpstr>
      <vt:lpstr>Main changes regarding solid wall</vt:lpstr>
      <vt:lpstr>Additional EEM design detail requirements</vt:lpstr>
      <vt:lpstr>Additional EEM design detail requirements</vt:lpstr>
      <vt:lpstr>Changes to Ventilation requirement</vt:lpstr>
      <vt:lpstr>Changes to Ventilation requirement</vt:lpstr>
      <vt:lpstr>Carding and sub contract labour</vt:lpstr>
      <vt:lpstr>New PAS2030Documentation</vt:lpstr>
      <vt:lpstr>EWI ensuring safety and operation of fuel burning appliances</vt:lpstr>
      <vt:lpstr>EWI ensuring safety and operation of fuel burning appliances</vt:lpstr>
      <vt:lpstr>Pre-Installation Check Sheet</vt:lpstr>
      <vt:lpstr>Pre-Installation Check Sheet</vt:lpstr>
      <vt:lpstr>Cold Bridging design detail guide</vt:lpstr>
      <vt:lpstr>Thermal Bridging Design Details</vt:lpstr>
      <vt:lpstr>Thermal Bridging Design Details</vt:lpstr>
      <vt:lpstr>Pas2031 Inspection rates</vt:lpstr>
      <vt:lpstr>PAS 2030 ANNEX B summary</vt:lpstr>
      <vt:lpstr>Questions </vt:lpstr>
      <vt:lpstr>INCA Meeting for Members – 23 March 2017</vt:lpstr>
      <vt:lpstr>INCA Meeting for Members – 23 March 2017</vt:lpstr>
      <vt:lpstr>INCA Meeting for Members – 23 March 2017</vt:lpstr>
      <vt:lpstr>INCA Meeting for Members – 23 March 2017</vt:lpstr>
      <vt:lpstr>INCA Meeting for Members – 23 March 2017</vt:lpstr>
      <vt:lpstr>INCA Meeting for Members – 23 March 2017</vt:lpstr>
    </vt:vector>
  </TitlesOfParts>
  <Company>Switch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Pipkins Hughes</dc:creator>
  <cp:lastModifiedBy>BuildUK</cp:lastModifiedBy>
  <cp:revision>251</cp:revision>
  <cp:lastPrinted>2016-02-02T13:43:24Z</cp:lastPrinted>
  <dcterms:created xsi:type="dcterms:W3CDTF">2010-06-18T08:27:33Z</dcterms:created>
  <dcterms:modified xsi:type="dcterms:W3CDTF">2017-03-23T09:20:56Z</dcterms:modified>
</cp:coreProperties>
</file>